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21" r:id="rId1"/>
  </p:sldMasterIdLst>
  <p:notesMasterIdLst>
    <p:notesMasterId r:id="rId24"/>
  </p:notesMasterIdLst>
  <p:sldIdLst>
    <p:sldId id="256" r:id="rId2"/>
    <p:sldId id="264" r:id="rId3"/>
    <p:sldId id="265" r:id="rId4"/>
    <p:sldId id="257" r:id="rId5"/>
    <p:sldId id="258" r:id="rId6"/>
    <p:sldId id="259" r:id="rId7"/>
    <p:sldId id="260" r:id="rId8"/>
    <p:sldId id="267" r:id="rId9"/>
    <p:sldId id="268" r:id="rId10"/>
    <p:sldId id="261" r:id="rId11"/>
    <p:sldId id="269" r:id="rId12"/>
    <p:sldId id="262" r:id="rId13"/>
    <p:sldId id="270" r:id="rId14"/>
    <p:sldId id="266" r:id="rId15"/>
    <p:sldId id="271" r:id="rId16"/>
    <p:sldId id="272" r:id="rId17"/>
    <p:sldId id="278" r:id="rId18"/>
    <p:sldId id="263" r:id="rId19"/>
    <p:sldId id="273" r:id="rId20"/>
    <p:sldId id="275" r:id="rId21"/>
    <p:sldId id="276" r:id="rId22"/>
    <p:sldId id="277" r:id="rId23"/>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1" d="100"/>
          <a:sy n="91" d="100"/>
        </p:scale>
        <p:origin x="-14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Not%20me%20work:B:Bacolod:Bacolod%20Figure%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c:f>
              <c:strCache>
                <c:ptCount val="1"/>
                <c:pt idx="0">
                  <c:v>White male professionals</c:v>
                </c:pt>
              </c:strCache>
            </c:strRef>
          </c:tx>
          <c:cat>
            <c:strRef>
              <c:f>Sheet1!$A$2:$A$7</c:f>
              <c:strCache>
                <c:ptCount val="6"/>
                <c:pt idx="0">
                  <c:v>1941-45</c:v>
                </c:pt>
                <c:pt idx="1">
                  <c:v>1946-49</c:v>
                </c:pt>
                <c:pt idx="2">
                  <c:v>1951-53</c:v>
                </c:pt>
                <c:pt idx="3">
                  <c:v>1957-59</c:v>
                </c:pt>
                <c:pt idx="4">
                  <c:v>1960-62</c:v>
                </c:pt>
                <c:pt idx="5">
                  <c:v>1963-64</c:v>
                </c:pt>
              </c:strCache>
            </c:strRef>
          </c:cat>
          <c:val>
            <c:numRef>
              <c:f>Sheet1!$B$2:$B$7</c:f>
              <c:numCache>
                <c:formatCode>0%</c:formatCode>
                <c:ptCount val="6"/>
                <c:pt idx="0">
                  <c:v>0.6</c:v>
                </c:pt>
                <c:pt idx="1">
                  <c:v>0.52</c:v>
                </c:pt>
                <c:pt idx="2">
                  <c:v>0.58</c:v>
                </c:pt>
                <c:pt idx="3">
                  <c:v>0.64</c:v>
                </c:pt>
                <c:pt idx="4">
                  <c:v>0.63</c:v>
                </c:pt>
                <c:pt idx="5">
                  <c:v>0.77</c:v>
                </c:pt>
              </c:numCache>
            </c:numRef>
          </c:val>
          <c:smooth val="0"/>
        </c:ser>
        <c:ser>
          <c:idx val="1"/>
          <c:order val="1"/>
          <c:tx>
            <c:strRef>
              <c:f>Sheet1!$C$1</c:f>
              <c:strCache>
                <c:ptCount val="1"/>
                <c:pt idx="0">
                  <c:v>Female professionals</c:v>
                </c:pt>
              </c:strCache>
            </c:strRef>
          </c:tx>
          <c:spPr>
            <a:ln>
              <a:solidFill>
                <a:schemeClr val="tx2"/>
              </a:solidFill>
            </a:ln>
          </c:spPr>
          <c:marker>
            <c:spPr>
              <a:solidFill>
                <a:schemeClr val="tx2"/>
              </a:solidFill>
              <a:ln>
                <a:solidFill>
                  <a:schemeClr val="tx2"/>
                </a:solidFill>
              </a:ln>
            </c:spPr>
          </c:marker>
          <c:cat>
            <c:strRef>
              <c:f>Sheet1!$A$2:$A$7</c:f>
              <c:strCache>
                <c:ptCount val="6"/>
                <c:pt idx="0">
                  <c:v>1941-45</c:v>
                </c:pt>
                <c:pt idx="1">
                  <c:v>1946-49</c:v>
                </c:pt>
                <c:pt idx="2">
                  <c:v>1951-53</c:v>
                </c:pt>
                <c:pt idx="3">
                  <c:v>1957-59</c:v>
                </c:pt>
                <c:pt idx="4">
                  <c:v>1960-62</c:v>
                </c:pt>
                <c:pt idx="5">
                  <c:v>1963-64</c:v>
                </c:pt>
              </c:strCache>
            </c:strRef>
          </c:cat>
          <c:val>
            <c:numRef>
              <c:f>Sheet1!$C$2:$C$7</c:f>
              <c:numCache>
                <c:formatCode>0%</c:formatCode>
                <c:ptCount val="6"/>
                <c:pt idx="0">
                  <c:v>0.3</c:v>
                </c:pt>
                <c:pt idx="1">
                  <c:v>0.29</c:v>
                </c:pt>
                <c:pt idx="2">
                  <c:v>0.34</c:v>
                </c:pt>
                <c:pt idx="3">
                  <c:v>0.52</c:v>
                </c:pt>
                <c:pt idx="4">
                  <c:v>0.6</c:v>
                </c:pt>
                <c:pt idx="5">
                  <c:v>0.63</c:v>
                </c:pt>
              </c:numCache>
            </c:numRef>
          </c:val>
          <c:smooth val="0"/>
        </c:ser>
        <c:ser>
          <c:idx val="2"/>
          <c:order val="2"/>
          <c:tx>
            <c:strRef>
              <c:f>Sheet1!$D$1</c:f>
              <c:strCache>
                <c:ptCount val="1"/>
                <c:pt idx="0">
                  <c:v>White male teachers</c:v>
                </c:pt>
              </c:strCache>
            </c:strRef>
          </c:tx>
          <c:cat>
            <c:strRef>
              <c:f>Sheet1!$A$2:$A$7</c:f>
              <c:strCache>
                <c:ptCount val="6"/>
                <c:pt idx="0">
                  <c:v>1941-45</c:v>
                </c:pt>
                <c:pt idx="1">
                  <c:v>1946-49</c:v>
                </c:pt>
                <c:pt idx="2">
                  <c:v>1951-53</c:v>
                </c:pt>
                <c:pt idx="3">
                  <c:v>1957-59</c:v>
                </c:pt>
                <c:pt idx="4">
                  <c:v>1960-62</c:v>
                </c:pt>
                <c:pt idx="5">
                  <c:v>1963-64</c:v>
                </c:pt>
              </c:strCache>
            </c:strRef>
          </c:cat>
          <c:val>
            <c:numRef>
              <c:f>Sheet1!$D$2:$D$7</c:f>
              <c:numCache>
                <c:formatCode>0%</c:formatCode>
                <c:ptCount val="6"/>
                <c:pt idx="0">
                  <c:v>0.18</c:v>
                </c:pt>
                <c:pt idx="1">
                  <c:v>0.11</c:v>
                </c:pt>
                <c:pt idx="2">
                  <c:v>0.1</c:v>
                </c:pt>
                <c:pt idx="3">
                  <c:v>0.06</c:v>
                </c:pt>
                <c:pt idx="4">
                  <c:v>0.06</c:v>
                </c:pt>
                <c:pt idx="5">
                  <c:v>0.06</c:v>
                </c:pt>
              </c:numCache>
            </c:numRef>
          </c:val>
          <c:smooth val="0"/>
        </c:ser>
        <c:ser>
          <c:idx val="3"/>
          <c:order val="3"/>
          <c:tx>
            <c:strRef>
              <c:f>Sheet1!$E$1</c:f>
              <c:strCache>
                <c:ptCount val="1"/>
                <c:pt idx="0">
                  <c:v>Female teachers</c:v>
                </c:pt>
              </c:strCache>
            </c:strRef>
          </c:tx>
          <c:cat>
            <c:strRef>
              <c:f>Sheet1!$A$2:$A$7</c:f>
              <c:strCache>
                <c:ptCount val="6"/>
                <c:pt idx="0">
                  <c:v>1941-45</c:v>
                </c:pt>
                <c:pt idx="1">
                  <c:v>1946-49</c:v>
                </c:pt>
                <c:pt idx="2">
                  <c:v>1951-53</c:v>
                </c:pt>
                <c:pt idx="3">
                  <c:v>1957-59</c:v>
                </c:pt>
                <c:pt idx="4">
                  <c:v>1960-62</c:v>
                </c:pt>
                <c:pt idx="5">
                  <c:v>1963-64</c:v>
                </c:pt>
              </c:strCache>
            </c:strRef>
          </c:cat>
          <c:val>
            <c:numRef>
              <c:f>Sheet1!$E$2:$E$7</c:f>
              <c:numCache>
                <c:formatCode>0%</c:formatCode>
                <c:ptCount val="6"/>
                <c:pt idx="0">
                  <c:v>0.5</c:v>
                </c:pt>
                <c:pt idx="1">
                  <c:v>0.42</c:v>
                </c:pt>
                <c:pt idx="2">
                  <c:v>0.23</c:v>
                </c:pt>
                <c:pt idx="3">
                  <c:v>0.2</c:v>
                </c:pt>
                <c:pt idx="4">
                  <c:v>0.12</c:v>
                </c:pt>
                <c:pt idx="5">
                  <c:v>0.11</c:v>
                </c:pt>
              </c:numCache>
            </c:numRef>
          </c:val>
          <c:smooth val="0"/>
        </c:ser>
        <c:dLbls>
          <c:showLegendKey val="0"/>
          <c:showVal val="0"/>
          <c:showCatName val="0"/>
          <c:showSerName val="0"/>
          <c:showPercent val="0"/>
          <c:showBubbleSize val="0"/>
        </c:dLbls>
        <c:marker val="1"/>
        <c:smooth val="0"/>
        <c:axId val="549132648"/>
        <c:axId val="550673240"/>
      </c:lineChart>
      <c:catAx>
        <c:axId val="549132648"/>
        <c:scaling>
          <c:orientation val="minMax"/>
        </c:scaling>
        <c:delete val="0"/>
        <c:axPos val="b"/>
        <c:majorTickMark val="out"/>
        <c:minorTickMark val="none"/>
        <c:tickLblPos val="nextTo"/>
        <c:txPr>
          <a:bodyPr/>
          <a:lstStyle/>
          <a:p>
            <a:pPr>
              <a:defRPr sz="1800"/>
            </a:pPr>
            <a:endParaRPr lang="en-US"/>
          </a:p>
        </c:txPr>
        <c:crossAx val="550673240"/>
        <c:crosses val="autoZero"/>
        <c:auto val="1"/>
        <c:lblAlgn val="ctr"/>
        <c:lblOffset val="100"/>
        <c:noMultiLvlLbl val="0"/>
      </c:catAx>
      <c:valAx>
        <c:axId val="550673240"/>
        <c:scaling>
          <c:orientation val="minMax"/>
        </c:scaling>
        <c:delete val="0"/>
        <c:axPos val="l"/>
        <c:majorGridlines/>
        <c:title>
          <c:tx>
            <c:rich>
              <a:bodyPr rot="-5400000" vert="horz"/>
              <a:lstStyle/>
              <a:p>
                <a:pPr>
                  <a:defRPr sz="1800"/>
                </a:pPr>
                <a:r>
                  <a:rPr lang="en-US" sz="2000" dirty="0" smtClean="0"/>
                  <a:t>Proportion with IQ over 113</a:t>
                </a:r>
                <a:endParaRPr lang="en-US" sz="2000" dirty="0"/>
              </a:p>
            </c:rich>
          </c:tx>
          <c:layout/>
          <c:overlay val="0"/>
        </c:title>
        <c:numFmt formatCode="0%" sourceLinked="1"/>
        <c:majorTickMark val="out"/>
        <c:minorTickMark val="none"/>
        <c:tickLblPos val="nextTo"/>
        <c:txPr>
          <a:bodyPr/>
          <a:lstStyle/>
          <a:p>
            <a:pPr>
              <a:defRPr sz="1800"/>
            </a:pPr>
            <a:endParaRPr lang="en-US"/>
          </a:p>
        </c:txPr>
        <c:crossAx val="549132648"/>
        <c:crosses val="autoZero"/>
        <c:crossBetween val="between"/>
      </c:valAx>
    </c:plotArea>
    <c:legend>
      <c:legendPos val="t"/>
      <c:layout>
        <c:manualLayout>
          <c:xMode val="edge"/>
          <c:yMode val="edge"/>
          <c:x val="0.0911078813746412"/>
          <c:y val="0.0225988700564972"/>
          <c:w val="0.841148723232026"/>
          <c:h val="0.162403131811913"/>
        </c:manualLayout>
      </c:layout>
      <c:overlay val="0"/>
      <c:txPr>
        <a:bodyPr/>
        <a:lstStyle/>
        <a:p>
          <a:pPr>
            <a:defRPr sz="2000"/>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EFCC24-9AC1-7F46-A606-D0E19A370CFD}" type="datetimeFigureOut">
              <a:rPr lang="en-US" smtClean="0"/>
              <a:t>01/02/2012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E8C72D-3E64-7540-851D-5A74BF01D2BF}" type="slidenum">
              <a:rPr lang="en-US" smtClean="0"/>
              <a:t>‹#›</a:t>
            </a:fld>
            <a:endParaRPr lang="en-US"/>
          </a:p>
        </p:txBody>
      </p:sp>
    </p:spTree>
    <p:extLst>
      <p:ext uri="{BB962C8B-B14F-4D97-AF65-F5344CB8AC3E}">
        <p14:creationId xmlns:p14="http://schemas.microsoft.com/office/powerpoint/2010/main" val="26256474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Rot="1" noChangeAspect="1" noChangeArrowheads="1"/>
          </p:cNvSpPr>
          <p:nvPr>
            <p:ph type="sldImg"/>
          </p:nvPr>
        </p:nvSpPr>
        <p:spPr>
          <a:xfrm>
            <a:off x="1143000" y="685800"/>
            <a:ext cx="4572000" cy="3429000"/>
          </a:xfrm>
          <a:solidFill>
            <a:srgbClr val="FFFFFF"/>
          </a:solidFill>
          <a:ln/>
        </p:spPr>
      </p:sp>
      <p:sp>
        <p:nvSpPr>
          <p:cNvPr id="7170"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p:cNvSpPr>
          <p:nvPr>
            <p:ph type="sldImg"/>
          </p:nvPr>
        </p:nvSpPr>
        <p:spPr>
          <a:xfrm>
            <a:off x="1143000" y="685800"/>
            <a:ext cx="4572000" cy="3429000"/>
          </a:xfrm>
          <a:solidFill>
            <a:srgbClr val="FFFFFF"/>
          </a:solidFill>
          <a:ln/>
        </p:spPr>
      </p:sp>
      <p:sp>
        <p:nvSpPr>
          <p:cNvPr id="24578"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p:cNvSpPr>
          <p:nvPr>
            <p:ph type="sldImg"/>
          </p:nvPr>
        </p:nvSpPr>
        <p:spPr>
          <a:xfrm>
            <a:off x="1143000" y="685800"/>
            <a:ext cx="4572000" cy="3429000"/>
          </a:xfrm>
          <a:solidFill>
            <a:srgbClr val="FFFFFF"/>
          </a:solidFill>
          <a:ln/>
        </p:spPr>
      </p:sp>
      <p:sp>
        <p:nvSpPr>
          <p:cNvPr id="27650"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p:cNvSpPr>
          <p:nvPr>
            <p:ph type="sldImg"/>
          </p:nvPr>
        </p:nvSpPr>
        <p:spPr>
          <a:xfrm>
            <a:off x="1143000" y="685800"/>
            <a:ext cx="4572000" cy="3429000"/>
          </a:xfrm>
          <a:solidFill>
            <a:srgbClr val="FFFFFF"/>
          </a:solidFill>
          <a:ln/>
        </p:spPr>
      </p:sp>
      <p:sp>
        <p:nvSpPr>
          <p:cNvPr id="29698"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p:cNvSpPr>
          <p:nvPr>
            <p:ph type="sldImg"/>
          </p:nvPr>
        </p:nvSpPr>
        <p:spPr>
          <a:xfrm>
            <a:off x="1143000" y="685800"/>
            <a:ext cx="4572000" cy="3429000"/>
          </a:xfrm>
          <a:solidFill>
            <a:srgbClr val="FFFFFF"/>
          </a:solidFill>
          <a:ln/>
        </p:spPr>
      </p:sp>
      <p:sp>
        <p:nvSpPr>
          <p:cNvPr id="39938"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383618" y="595342"/>
            <a:ext cx="8426370" cy="3777092"/>
          </a:xfrm>
        </p:spPr>
        <p:txBody>
          <a:bodyPr anchor="ctr">
            <a:normAutofit/>
          </a:bodyPr>
          <a:lstStyle>
            <a:lvl1pPr>
              <a:defRPr sz="4400" cap="none" baseline="0">
                <a:latin typeface="Calibri"/>
                <a:cs typeface="Calibri"/>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51512" y="4713827"/>
            <a:ext cx="6705600" cy="685800"/>
          </a:xfrm>
        </p:spPr>
        <p:txBody>
          <a:bodyPr anchor="ctr">
            <a:normAutofit/>
          </a:bodyPr>
          <a:lstStyle>
            <a:lvl1pPr marL="0" indent="0" algn="l">
              <a:buNone/>
              <a:defRPr sz="2600">
                <a:solidFill>
                  <a:srgbClr val="FFFFFF"/>
                </a:solidFill>
                <a:latin typeface="Calibri"/>
                <a:cs typeface="Calibri"/>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D52799CE-711A-FA44-BA4E-E463DA170A3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GB" smtClean="0"/>
              <a:t>Click to edit Master title style</a:t>
            </a:r>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pPr>
              <a:defRPr/>
            </a:pPr>
            <a:fld id="{2D6238C2-C284-AD4D-8FB8-9663937FCA09}" type="slidenum">
              <a:rPr lang="en-GB" smtClean="0"/>
              <a:pPr>
                <a:defRPr/>
              </a:pPr>
              <a:t>‹#›</a:t>
            </a:fld>
            <a:endParaRPr lang="en-GB"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pic>
        <p:nvPicPr>
          <p:cNvPr id="7" name="Picture 6"/>
          <p:cNvPicPr>
            <a:picLocks noChangeAspect="1"/>
          </p:cNvPicPr>
          <p:nvPr/>
        </p:nvPicPr>
        <p:blipFill>
          <a:blip r:embed="rId2"/>
          <a:stretch>
            <a:fillRect/>
          </a:stretch>
        </p:blipFill>
        <p:spPr>
          <a:xfrm>
            <a:off x="7862080" y="6023117"/>
            <a:ext cx="1079500" cy="6731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0" name="Slide Number Placeholder 9"/>
          <p:cNvSpPr>
            <a:spLocks noGrp="1"/>
          </p:cNvSpPr>
          <p:nvPr>
            <p:ph type="sldNum" sz="quarter" idx="16"/>
          </p:nvPr>
        </p:nvSpPr>
        <p:spPr/>
        <p:txBody>
          <a:bodyPr rtlCol="0"/>
          <a:lstStyle/>
          <a:p>
            <a:pPr>
              <a:defRPr/>
            </a:pPr>
            <a:fld id="{5C50C641-66DE-184E-B016-D253D8CA36FC}" type="slidenum">
              <a:rPr lang="en-GB" smtClean="0"/>
              <a:pPr>
                <a:defRPr/>
              </a:pPr>
              <a:t>‹#›</a:t>
            </a:fld>
            <a:endParaRPr lang="en-GB"/>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GB"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2" name="Slide Number Placeholder 11"/>
          <p:cNvSpPr>
            <a:spLocks noGrp="1"/>
          </p:cNvSpPr>
          <p:nvPr>
            <p:ph type="sldNum" sz="quarter" idx="16"/>
          </p:nvPr>
        </p:nvSpPr>
        <p:spPr/>
        <p:txBody>
          <a:bodyPr rtlCol="0"/>
          <a:lstStyle/>
          <a:p>
            <a:pPr>
              <a:defRPr/>
            </a:pPr>
            <a:fld id="{27179BD9-65CB-694A-A2D4-7B548DC60A53}" type="slidenum">
              <a:rPr lang="en-GB" smtClean="0"/>
              <a:pPr>
                <a:defRPr/>
              </a:pPr>
              <a:t>‹#›</a:t>
            </a:fld>
            <a:endParaRPr lang="en-GB"/>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GB"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GB"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only with logo">
    <p:spTree>
      <p:nvGrpSpPr>
        <p:cNvPr id="1" name=""/>
        <p:cNvGrpSpPr/>
        <p:nvPr/>
      </p:nvGrpSpPr>
      <p:grpSpPr>
        <a:xfrm>
          <a:off x="0" y="0"/>
          <a:ext cx="0" cy="0"/>
          <a:chOff x="0" y="0"/>
          <a:chExt cx="0" cy="0"/>
        </a:xfrm>
      </p:grpSpPr>
      <p:sp>
        <p:nvSpPr>
          <p:cNvPr id="9" name="Rectangle 8"/>
          <p:cNvSpPr/>
          <p:nvPr userDrawn="1"/>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p:nvPicPr>
        <p:blipFill>
          <a:blip r:embed="rId2"/>
          <a:stretch>
            <a:fillRect/>
          </a:stretch>
        </p:blipFill>
        <p:spPr>
          <a:xfrm>
            <a:off x="7862081" y="6036346"/>
            <a:ext cx="1079500" cy="673100"/>
          </a:xfrm>
          <a:prstGeom prst="rect">
            <a:avLst/>
          </a:prstGeom>
        </p:spPr>
      </p:pic>
      <p:sp>
        <p:nvSpPr>
          <p:cNvPr id="6" name="Title 1"/>
          <p:cNvSpPr>
            <a:spLocks noGrp="1"/>
          </p:cNvSpPr>
          <p:nvPr>
            <p:ph type="title"/>
          </p:nvPr>
        </p:nvSpPr>
        <p:spPr>
          <a:xfrm>
            <a:off x="609600" y="228600"/>
            <a:ext cx="8153400" cy="990600"/>
          </a:xfrm>
        </p:spPr>
        <p:txBody>
          <a:bodyPr/>
          <a:lstStyle/>
          <a:p>
            <a:r>
              <a:rPr kumimoji="0" lang="en-GB" smtClean="0"/>
              <a:t>Click to edit Master title style</a:t>
            </a:r>
            <a:endParaRPr kumimoji="0" lang="en-US" dirty="0"/>
          </a:p>
        </p:txBody>
      </p:sp>
      <p:sp>
        <p:nvSpPr>
          <p:cNvPr id="7" name="Slide Number Placeholder 4"/>
          <p:cNvSpPr txBox="1">
            <a:spLocks/>
          </p:cNvSpPr>
          <p:nvPr userDrawn="1"/>
        </p:nvSpPr>
        <p:spPr>
          <a:xfrm>
            <a:off x="0" y="1272222"/>
            <a:ext cx="533400" cy="244476"/>
          </a:xfrm>
          <a:prstGeom prst="rect">
            <a:avLst/>
          </a:prstGeom>
        </p:spPr>
        <p:txBody>
          <a:bodyPr vert="horz" anchor="ctr" anchorCtr="0">
            <a:normAutofit fontScale="85000" lnSpcReduction="20000"/>
          </a:bodyPr>
          <a:lstStyle>
            <a:defPPr>
              <a:defRPr lang="en-GB"/>
            </a:defPPr>
            <a:lvl1pPr algn="ctr" rtl="0" eaLnBrk="1" fontAlgn="base" latinLnBrk="0" hangingPunct="1">
              <a:spcBef>
                <a:spcPct val="0"/>
              </a:spcBef>
              <a:spcAft>
                <a:spcPct val="0"/>
              </a:spcAft>
              <a:defRPr kumimoji="0" sz="1400" b="1" kern="1200">
                <a:solidFill>
                  <a:srgbClr val="000000"/>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a:lstStyle>
          <a:p>
            <a:pPr>
              <a:defRPr/>
            </a:pPr>
            <a:fld id="{19ABF79A-F4A3-5E49-A6CE-5B8CF779BC37}" type="slidenum">
              <a:rPr lang="en-GB" smtClean="0"/>
              <a:pPr>
                <a:defRPr/>
              </a:pPr>
              <a:t>‹#›</a:t>
            </a:fld>
            <a:endParaRPr lang="en-GB" dirty="0"/>
          </a:p>
        </p:txBody>
      </p:sp>
      <p:sp>
        <p:nvSpPr>
          <p:cNvPr id="8" name="Rectangle 7"/>
          <p:cNvSpPr/>
          <p:nvPr userDrawn="1"/>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000000"/>
                </a:solidFill>
              </a:defRPr>
            </a:lvl1pPr>
          </a:lstStyle>
          <a:p>
            <a:pPr>
              <a:defRPr/>
            </a:pPr>
            <a:fld id="{19ABF79A-F4A3-5E49-A6CE-5B8CF779BC37}"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p:nvPicPr>
        <p:blipFill>
          <a:blip r:embed="rId2"/>
          <a:stretch>
            <a:fillRect/>
          </a:stretch>
        </p:blipFill>
        <p:spPr>
          <a:xfrm>
            <a:off x="7862081" y="6036346"/>
            <a:ext cx="1079500" cy="673100"/>
          </a:xfrm>
          <a:prstGeom prst="rect">
            <a:avLst/>
          </a:prstGeom>
        </p:spPr>
      </p:pic>
    </p:spTree>
    <p:extLst>
      <p:ext uri="{BB962C8B-B14F-4D97-AF65-F5344CB8AC3E}">
        <p14:creationId xmlns:p14="http://schemas.microsoft.com/office/powerpoint/2010/main" val="307753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normAutofit/>
          </a:bodyPr>
          <a:lstStyle>
            <a:lvl1pPr algn="l">
              <a:buNone/>
              <a:defRPr sz="3600" b="0"/>
            </a:lvl1pPr>
          </a:lstStyle>
          <a:p>
            <a:r>
              <a:rPr kumimoji="0" lang="en-GB" smtClean="0"/>
              <a:t>Click to edit Master title style</a:t>
            </a:r>
            <a:endParaRPr kumimoji="0"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0000"/>
                </a:solidFill>
              </a:defRPr>
            </a:lvl1pPr>
          </a:lstStyle>
          <a:p>
            <a:pPr>
              <a:defRPr/>
            </a:pPr>
            <a:fld id="{50E85CD4-01C3-DE45-A238-CA0781C7043D}" type="slidenum">
              <a:rPr lang="en-GB" smtClean="0"/>
              <a:pPr>
                <a:defRPr/>
              </a:pPr>
              <a:t>‹#›</a:t>
            </a:fld>
            <a:endParaRPr lang="en-GB"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GB"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fld id="{0BCA7252-6283-0043-95DE-9CBA704BC554}"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7" r:id="rId5"/>
    <p:sldLayoutId id="2147483926" r:id="rId6"/>
    <p:sldLayoutId id="2147483929" r:id="rId7"/>
    <p:sldLayoutId id="2147483928" r:id="rId8"/>
  </p:sldLayoutIdLst>
  <p:hf hdr="0" ftr="0" dt="0"/>
  <p:txStyles>
    <p:titleStyle>
      <a:lvl1pPr algn="l" rtl="0" eaLnBrk="1" latinLnBrk="0" hangingPunct="1">
        <a:spcBef>
          <a:spcPct val="0"/>
        </a:spcBef>
        <a:buNone/>
        <a:defRPr kumimoji="0" sz="3600" kern="1200">
          <a:solidFill>
            <a:schemeClr val="tx2"/>
          </a:solidFill>
          <a:latin typeface="Calibri"/>
          <a:ea typeface="+mj-ea"/>
          <a:cs typeface="Calibri"/>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earningbenefits.ne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do we prepare students for a world we cannot imagine?</a:t>
            </a:r>
            <a:endParaRPr lang="en-US" dirty="0"/>
          </a:p>
        </p:txBody>
      </p:sp>
      <p:sp>
        <p:nvSpPr>
          <p:cNvPr id="3" name="Subtitle 2"/>
          <p:cNvSpPr>
            <a:spLocks noGrp="1"/>
          </p:cNvSpPr>
          <p:nvPr>
            <p:ph type="subTitle" idx="1"/>
          </p:nvPr>
        </p:nvSpPr>
        <p:spPr/>
        <p:txBody>
          <a:bodyPr/>
          <a:lstStyle/>
          <a:p>
            <a:r>
              <a:rPr lang="en-US" dirty="0" smtClean="0"/>
              <a:t>Dylan Wiliam</a:t>
            </a:r>
            <a:endParaRPr lang="en-US" dirty="0"/>
          </a:p>
        </p:txBody>
      </p:sp>
    </p:spTree>
    <p:extLst>
      <p:ext uri="{BB962C8B-B14F-4D97-AF65-F5344CB8AC3E}">
        <p14:creationId xmlns:p14="http://schemas.microsoft.com/office/powerpoint/2010/main" val="1094201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38823" y="5405438"/>
            <a:ext cx="5091683" cy="381000"/>
          </a:xfrm>
          <a:prstGeom prst="rect">
            <a:avLst/>
          </a:prstGeom>
          <a:solidFill>
            <a:srgbClr val="FFFF00">
              <a:alpha val="33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12588" y="5782235"/>
            <a:ext cx="7321176" cy="821765"/>
          </a:xfrm>
          <a:prstGeom prst="rect">
            <a:avLst/>
          </a:prstGeom>
          <a:solidFill>
            <a:srgbClr val="FFFF00">
              <a:alpha val="33000"/>
            </a:srgb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602" name="Rectangle 2"/>
          <p:cNvSpPr>
            <a:spLocks noGrp="1" noChangeArrowheads="1"/>
          </p:cNvSpPr>
          <p:nvPr>
            <p:ph type="title"/>
          </p:nvPr>
        </p:nvSpPr>
        <p:spPr/>
        <p:txBody>
          <a:bodyPr>
            <a:normAutofit/>
          </a:bodyPr>
          <a:lstStyle/>
          <a:p>
            <a:r>
              <a:rPr lang="en-US">
                <a:latin typeface="Arial" charset="0"/>
                <a:ea typeface="ＭＳ Ｐゴシック" charset="0"/>
                <a:cs typeface="ＭＳ Ｐゴシック" charset="0"/>
              </a:rPr>
              <a:t>There is only one 21st century skill</a:t>
            </a:r>
          </a:p>
        </p:txBody>
      </p:sp>
      <p:sp>
        <p:nvSpPr>
          <p:cNvPr id="25603" name="Rectangle 3"/>
          <p:cNvSpPr>
            <a:spLocks noGrp="1" noChangeArrowheads="1"/>
          </p:cNvSpPr>
          <p:nvPr>
            <p:ph idx="1"/>
          </p:nvPr>
        </p:nvSpPr>
        <p:spPr>
          <a:xfrm>
            <a:off x="597647" y="1507066"/>
            <a:ext cx="7860553" cy="5181600"/>
          </a:xfrm>
          <a:noFill/>
        </p:spPr>
        <p:txBody>
          <a:bodyPr>
            <a:normAutofit fontScale="85000" lnSpcReduction="20000"/>
          </a:bodyPr>
          <a:lstStyle/>
          <a:p>
            <a:pPr marL="0" indent="0">
              <a:lnSpc>
                <a:spcPct val="120000"/>
              </a:lnSpc>
              <a:buNone/>
            </a:pPr>
            <a:r>
              <a:rPr lang="en-US" b="0" dirty="0">
                <a:ea typeface="ＭＳ Ｐゴシック" charset="0"/>
              </a:rPr>
              <a:t>So the model that says learn while you</a:t>
            </a:r>
            <a:r>
              <a:rPr lang="ja-JP" altLang="en-GB" b="0" dirty="0">
                <a:ea typeface="ヒラギノ角ゴ ProN W3" charset="0"/>
              </a:rPr>
              <a:t>’</a:t>
            </a:r>
            <a:r>
              <a:rPr lang="en-GB" b="0" dirty="0">
                <a:ea typeface="ＭＳ Ｐゴシック" charset="0"/>
              </a:rPr>
              <a:t>r</a:t>
            </a:r>
            <a:r>
              <a:rPr lang="en-US" b="0" dirty="0">
                <a:ea typeface="ＭＳ Ｐゴシック" charset="0"/>
              </a:rPr>
              <a:t>e at school, while you</a:t>
            </a:r>
            <a:r>
              <a:rPr lang="ja-JP" altLang="en-GB" b="0" dirty="0">
                <a:ea typeface="ヒラギノ角ゴ ProN W3" charset="0"/>
              </a:rPr>
              <a:t>’</a:t>
            </a:r>
            <a:r>
              <a:rPr lang="en-GB" b="0" dirty="0">
                <a:ea typeface="ＭＳ Ｐゴシック" charset="0"/>
              </a:rPr>
              <a:t>r</a:t>
            </a:r>
            <a:r>
              <a:rPr lang="en-US" b="0" dirty="0">
                <a:ea typeface="ＭＳ Ｐゴシック" charset="0"/>
              </a:rPr>
              <a:t>e young, the skills that you will apply during your lifetime is no longer tenable. The skills that you can learn when you</a:t>
            </a:r>
            <a:r>
              <a:rPr lang="ja-JP" altLang="en-GB" b="0" dirty="0">
                <a:ea typeface="ヒラギノ角ゴ ProN W3" charset="0"/>
              </a:rPr>
              <a:t>’</a:t>
            </a:r>
            <a:r>
              <a:rPr lang="en-GB" b="0" dirty="0">
                <a:ea typeface="ＭＳ Ｐゴシック" charset="0"/>
              </a:rPr>
              <a:t>r</a:t>
            </a:r>
            <a:r>
              <a:rPr lang="en-US" b="0" dirty="0">
                <a:ea typeface="ＭＳ Ｐゴシック" charset="0"/>
              </a:rPr>
              <a:t>e at school will not be applicable. They will be obsolete by the time you get into the workplace and need them, except for one skill. The one really competitive skill is the skill of being able to learn. It is the skill of being able not to give the right answer to questions about what you were taught in school, but to make the right response to situations that are outside the scope of what you were taught in school. We need to produce people who know how to act when they</a:t>
            </a:r>
            <a:r>
              <a:rPr lang="ja-JP" altLang="en-GB" b="0" dirty="0">
                <a:ea typeface="ヒラギノ角ゴ ProN W3" charset="0"/>
              </a:rPr>
              <a:t>’</a:t>
            </a:r>
            <a:r>
              <a:rPr lang="en-GB" b="0" dirty="0">
                <a:ea typeface="ＭＳ Ｐゴシック" charset="0"/>
              </a:rPr>
              <a:t>r</a:t>
            </a:r>
            <a:r>
              <a:rPr lang="en-US" b="0" dirty="0">
                <a:ea typeface="ＭＳ Ｐゴシック" charset="0"/>
              </a:rPr>
              <a:t>e faced with situations for which they were not specifically prepared.</a:t>
            </a:r>
            <a:r>
              <a:rPr lang="en-GB" b="0" dirty="0">
                <a:ea typeface="ヒラギノ角ゴ ProN W3" charset="0"/>
              </a:rPr>
              <a:t> (</a:t>
            </a:r>
            <a:r>
              <a:rPr lang="en-GB" b="0" dirty="0" err="1">
                <a:ea typeface="ヒラギノ角ゴ ProN W3" charset="0"/>
              </a:rPr>
              <a:t>Papert</a:t>
            </a:r>
            <a:r>
              <a:rPr lang="en-GB" b="0" dirty="0">
                <a:ea typeface="ヒラギノ角ゴ ProN W3" charset="0"/>
              </a:rPr>
              <a:t>, 1998)</a:t>
            </a:r>
            <a:endParaRPr lang="en-US" b="0" dirty="0">
              <a:ea typeface="ＭＳ Ｐゴシック" charset="0"/>
            </a:endParaRP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10</a:t>
            </a:fld>
            <a:endParaRPr lang="en-GB" dirty="0"/>
          </a:p>
        </p:txBody>
      </p:sp>
    </p:spTree>
    <p:extLst>
      <p:ext uri="{BB962C8B-B14F-4D97-AF65-F5344CB8AC3E}">
        <p14:creationId xmlns:p14="http://schemas.microsoft.com/office/powerpoint/2010/main" val="41184705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place of achievement gaps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11</a:t>
            </a:fld>
            <a:endParaRPr lang="en-GB" dirty="0"/>
          </a:p>
        </p:txBody>
      </p:sp>
      <p:sp>
        <p:nvSpPr>
          <p:cNvPr id="4" name="Content Placeholder 3"/>
          <p:cNvSpPr>
            <a:spLocks noGrp="1"/>
          </p:cNvSpPr>
          <p:nvPr>
            <p:ph sz="quarter" idx="1"/>
          </p:nvPr>
        </p:nvSpPr>
        <p:spPr/>
        <p:txBody>
          <a:bodyPr/>
          <a:lstStyle/>
          <a:p>
            <a:r>
              <a:rPr lang="en-US" dirty="0" smtClean="0"/>
              <a:t>An alternative aspiration:</a:t>
            </a:r>
          </a:p>
          <a:p>
            <a:pPr lvl="1"/>
            <a:r>
              <a:rPr lang="en-US" dirty="0" smtClean="0"/>
              <a:t>All students proficient</a:t>
            </a:r>
          </a:p>
          <a:p>
            <a:pPr lvl="1"/>
            <a:r>
              <a:rPr lang="en-US" dirty="0" smtClean="0"/>
              <a:t>Many students excellent</a:t>
            </a:r>
          </a:p>
          <a:p>
            <a:pPr lvl="1"/>
            <a:r>
              <a:rPr lang="en-US" dirty="0" smtClean="0"/>
              <a:t>All sub-groups of students properly represented in the excellent</a:t>
            </a:r>
            <a:endParaRPr lang="en-US" dirty="0"/>
          </a:p>
        </p:txBody>
      </p:sp>
    </p:spTree>
    <p:extLst>
      <p:ext uri="{BB962C8B-B14F-4D97-AF65-F5344CB8AC3E}">
        <p14:creationId xmlns:p14="http://schemas.microsoft.com/office/powerpoint/2010/main" val="4158905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Massive gains </a:t>
            </a:r>
            <a:r>
              <a:rPr lang="en-US" smtClean="0"/>
              <a:t>in US IQ </a:t>
            </a:r>
            <a:r>
              <a:rPr lang="en-US" dirty="0" smtClean="0"/>
              <a:t>over time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64288009"/>
              </p:ext>
            </p:extLst>
          </p:nvPr>
        </p:nvGraphicFramePr>
        <p:xfrm>
          <a:off x="612648" y="1656080"/>
          <a:ext cx="8074152" cy="4188657"/>
        </p:xfrm>
        <a:graphic>
          <a:graphicData uri="http://schemas.openxmlformats.org/drawingml/2006/table">
            <a:tbl>
              <a:tblPr firstRow="1" bandRow="1">
                <a:tableStyleId>{5C22544A-7EE6-4342-B048-85BDC9FD1C3A}</a:tableStyleId>
              </a:tblPr>
              <a:tblGrid>
                <a:gridCol w="2667948"/>
                <a:gridCol w="5406204"/>
              </a:tblGrid>
              <a:tr h="380787">
                <a:tc>
                  <a:txBody>
                    <a:bodyPr/>
                    <a:lstStyle/>
                    <a:p>
                      <a:r>
                        <a:rPr lang="en-US" dirty="0" smtClean="0"/>
                        <a:t>WISC subtest</a:t>
                      </a:r>
                      <a:endParaRPr lang="en-US" dirty="0"/>
                    </a:p>
                  </a:txBody>
                  <a:tcPr/>
                </a:tc>
                <a:tc>
                  <a:txBody>
                    <a:bodyPr/>
                    <a:lstStyle/>
                    <a:p>
                      <a:pPr algn="ctr"/>
                      <a:r>
                        <a:rPr lang="en-US" dirty="0" smtClean="0"/>
                        <a:t>IQ gains from 1947 to 2001</a:t>
                      </a:r>
                      <a:r>
                        <a:rPr lang="en-US" baseline="0" dirty="0" smtClean="0"/>
                        <a:t> </a:t>
                      </a:r>
                      <a:r>
                        <a:rPr lang="en-US" dirty="0" smtClean="0"/>
                        <a:t>(Percentile</a:t>
                      </a:r>
                      <a:r>
                        <a:rPr lang="en-US" baseline="0" dirty="0" smtClean="0"/>
                        <a:t> ranks)</a:t>
                      </a:r>
                      <a:endParaRPr lang="en-US" dirty="0"/>
                    </a:p>
                  </a:txBody>
                  <a:tcPr/>
                </a:tc>
              </a:tr>
              <a:tr h="380787">
                <a:tc>
                  <a:txBody>
                    <a:bodyPr/>
                    <a:lstStyle/>
                    <a:p>
                      <a:r>
                        <a:rPr lang="en-US" sz="1800" dirty="0" smtClean="0"/>
                        <a:t>Information</a:t>
                      </a:r>
                    </a:p>
                  </a:txBody>
                  <a:tcPr/>
                </a:tc>
                <a:tc>
                  <a:txBody>
                    <a:bodyPr/>
                    <a:lstStyle/>
                    <a:p>
                      <a:pPr algn="r" fontAlgn="b"/>
                      <a:r>
                        <a:rPr lang="en-US" sz="1800" b="0" i="0" u="none" strike="noStrike" dirty="0">
                          <a:solidFill>
                            <a:srgbClr val="000000"/>
                          </a:solidFill>
                          <a:effectLst/>
                          <a:latin typeface="Calibri"/>
                        </a:rPr>
                        <a:t>6</a:t>
                      </a:r>
                    </a:p>
                  </a:txBody>
                  <a:tcPr marL="12700" marR="2880000" marT="12700" marB="0" anchor="b"/>
                </a:tc>
              </a:tr>
              <a:tr h="380787">
                <a:tc>
                  <a:txBody>
                    <a:bodyPr/>
                    <a:lstStyle/>
                    <a:p>
                      <a:r>
                        <a:rPr lang="en-US" sz="1800" dirty="0" smtClean="0"/>
                        <a:t>Arithmetic</a:t>
                      </a:r>
                      <a:endParaRPr lang="en-US" sz="1800" dirty="0"/>
                    </a:p>
                  </a:txBody>
                  <a:tcPr/>
                </a:tc>
                <a:tc>
                  <a:txBody>
                    <a:bodyPr/>
                    <a:lstStyle/>
                    <a:p>
                      <a:pPr algn="r" fontAlgn="b"/>
                      <a:r>
                        <a:rPr lang="en-US" sz="1800" b="0" i="0" u="none" strike="noStrike" dirty="0">
                          <a:solidFill>
                            <a:srgbClr val="000000"/>
                          </a:solidFill>
                          <a:effectLst/>
                          <a:latin typeface="Calibri"/>
                        </a:rPr>
                        <a:t>6</a:t>
                      </a:r>
                    </a:p>
                  </a:txBody>
                  <a:tcPr marL="12700" marR="2880000" marT="12700" marB="0" anchor="b"/>
                </a:tc>
              </a:tr>
              <a:tr h="380787">
                <a:tc>
                  <a:txBody>
                    <a:bodyPr/>
                    <a:lstStyle/>
                    <a:p>
                      <a:r>
                        <a:rPr lang="en-US" sz="1800" dirty="0" smtClean="0"/>
                        <a:t>Vocabulary</a:t>
                      </a:r>
                      <a:endParaRPr lang="en-US" sz="1800" dirty="0"/>
                    </a:p>
                  </a:txBody>
                  <a:tcPr/>
                </a:tc>
                <a:tc>
                  <a:txBody>
                    <a:bodyPr/>
                    <a:lstStyle/>
                    <a:p>
                      <a:pPr algn="r" fontAlgn="b"/>
                      <a:r>
                        <a:rPr lang="en-US" sz="1800" b="0" i="0" u="none" strike="noStrike" dirty="0">
                          <a:solidFill>
                            <a:srgbClr val="000000"/>
                          </a:solidFill>
                          <a:effectLst/>
                          <a:latin typeface="Calibri"/>
                        </a:rPr>
                        <a:t>12</a:t>
                      </a:r>
                    </a:p>
                  </a:txBody>
                  <a:tcPr marL="12700" marR="2880000" marT="12700" marB="0" anchor="b"/>
                </a:tc>
              </a:tr>
              <a:tr h="380787">
                <a:tc>
                  <a:txBody>
                    <a:bodyPr/>
                    <a:lstStyle/>
                    <a:p>
                      <a:r>
                        <a:rPr lang="en-US" sz="1800" dirty="0" smtClean="0"/>
                        <a:t>Comprehension</a:t>
                      </a:r>
                      <a:endParaRPr lang="en-US" sz="1800" dirty="0"/>
                    </a:p>
                  </a:txBody>
                  <a:tcPr/>
                </a:tc>
                <a:tc>
                  <a:txBody>
                    <a:bodyPr/>
                    <a:lstStyle/>
                    <a:p>
                      <a:pPr algn="r" fontAlgn="b"/>
                      <a:r>
                        <a:rPr lang="en-US" sz="1800" b="0" i="0" u="none" strike="noStrike" dirty="0">
                          <a:solidFill>
                            <a:srgbClr val="000000"/>
                          </a:solidFill>
                          <a:effectLst/>
                          <a:latin typeface="Calibri"/>
                        </a:rPr>
                        <a:t>27</a:t>
                      </a:r>
                    </a:p>
                  </a:txBody>
                  <a:tcPr marL="12700" marR="2880000" marT="12700" marB="0" anchor="b"/>
                </a:tc>
              </a:tr>
              <a:tr h="380787">
                <a:tc>
                  <a:txBody>
                    <a:bodyPr/>
                    <a:lstStyle/>
                    <a:p>
                      <a:r>
                        <a:rPr lang="en-US" sz="1800" dirty="0" smtClean="0"/>
                        <a:t>Picture</a:t>
                      </a:r>
                      <a:r>
                        <a:rPr lang="en-US" sz="1800" baseline="0" dirty="0" smtClean="0"/>
                        <a:t> completion</a:t>
                      </a:r>
                      <a:endParaRPr lang="en-US" sz="1800" dirty="0"/>
                    </a:p>
                  </a:txBody>
                  <a:tcPr/>
                </a:tc>
                <a:tc>
                  <a:txBody>
                    <a:bodyPr/>
                    <a:lstStyle/>
                    <a:p>
                      <a:pPr algn="r" fontAlgn="b"/>
                      <a:r>
                        <a:rPr lang="en-US" sz="1800" b="0" i="0" u="none" strike="noStrike" dirty="0">
                          <a:solidFill>
                            <a:srgbClr val="000000"/>
                          </a:solidFill>
                          <a:effectLst/>
                          <a:latin typeface="Calibri"/>
                        </a:rPr>
                        <a:t>28</a:t>
                      </a:r>
                    </a:p>
                  </a:txBody>
                  <a:tcPr marL="12700" marR="2880000" marT="12700" marB="0" anchor="b"/>
                </a:tc>
              </a:tr>
              <a:tr h="380787">
                <a:tc>
                  <a:txBody>
                    <a:bodyPr/>
                    <a:lstStyle/>
                    <a:p>
                      <a:r>
                        <a:rPr lang="en-US" sz="1800" dirty="0" smtClean="0"/>
                        <a:t>Block</a:t>
                      </a:r>
                      <a:r>
                        <a:rPr lang="en-US" sz="1800" baseline="0" dirty="0" smtClean="0"/>
                        <a:t> design</a:t>
                      </a:r>
                      <a:endParaRPr lang="en-US" sz="1800" dirty="0"/>
                    </a:p>
                  </a:txBody>
                  <a:tcPr/>
                </a:tc>
                <a:tc>
                  <a:txBody>
                    <a:bodyPr/>
                    <a:lstStyle/>
                    <a:p>
                      <a:pPr algn="r" fontAlgn="b"/>
                      <a:r>
                        <a:rPr lang="en-US" sz="1800" b="0" i="0" u="none" strike="noStrike" dirty="0">
                          <a:solidFill>
                            <a:srgbClr val="000000"/>
                          </a:solidFill>
                          <a:effectLst/>
                          <a:latin typeface="Calibri"/>
                        </a:rPr>
                        <a:t>36</a:t>
                      </a:r>
                    </a:p>
                  </a:txBody>
                  <a:tcPr marL="12700" marR="2880000" marT="12700" marB="0" anchor="b"/>
                </a:tc>
              </a:tr>
              <a:tr h="380787">
                <a:tc>
                  <a:txBody>
                    <a:bodyPr/>
                    <a:lstStyle/>
                    <a:p>
                      <a:r>
                        <a:rPr lang="en-US" sz="1800" dirty="0" smtClean="0"/>
                        <a:t>Object assembly</a:t>
                      </a:r>
                      <a:endParaRPr lang="en-US" sz="1800" dirty="0"/>
                    </a:p>
                  </a:txBody>
                  <a:tcPr/>
                </a:tc>
                <a:tc>
                  <a:txBody>
                    <a:bodyPr/>
                    <a:lstStyle/>
                    <a:p>
                      <a:pPr algn="r" fontAlgn="b"/>
                      <a:r>
                        <a:rPr lang="en-US" sz="1800" b="0" i="0" u="none" strike="noStrike" dirty="0">
                          <a:solidFill>
                            <a:srgbClr val="000000"/>
                          </a:solidFill>
                          <a:effectLst/>
                          <a:latin typeface="Calibri"/>
                        </a:rPr>
                        <a:t>38</a:t>
                      </a:r>
                    </a:p>
                  </a:txBody>
                  <a:tcPr marL="12700" marR="2880000" marT="12700" marB="0" anchor="b"/>
                </a:tc>
              </a:tr>
              <a:tr h="380787">
                <a:tc>
                  <a:txBody>
                    <a:bodyPr/>
                    <a:lstStyle/>
                    <a:p>
                      <a:r>
                        <a:rPr lang="en-US" sz="1800" dirty="0" smtClean="0"/>
                        <a:t>Coding</a:t>
                      </a:r>
                      <a:endParaRPr lang="en-US" sz="1800" dirty="0"/>
                    </a:p>
                  </a:txBody>
                  <a:tcPr/>
                </a:tc>
                <a:tc>
                  <a:txBody>
                    <a:bodyPr/>
                    <a:lstStyle/>
                    <a:p>
                      <a:pPr algn="r" fontAlgn="b"/>
                      <a:r>
                        <a:rPr lang="en-US" sz="1800" b="0" i="0" u="none" strike="noStrike" dirty="0">
                          <a:solidFill>
                            <a:srgbClr val="000000"/>
                          </a:solidFill>
                          <a:effectLst/>
                          <a:latin typeface="Calibri"/>
                        </a:rPr>
                        <a:t>38</a:t>
                      </a:r>
                    </a:p>
                  </a:txBody>
                  <a:tcPr marL="12700" marR="2880000" marT="12700" marB="0" anchor="b"/>
                </a:tc>
              </a:tr>
              <a:tr h="380787">
                <a:tc>
                  <a:txBody>
                    <a:bodyPr/>
                    <a:lstStyle/>
                    <a:p>
                      <a:r>
                        <a:rPr lang="en-US" sz="1800" dirty="0" smtClean="0"/>
                        <a:t>Picture arrangement</a:t>
                      </a:r>
                      <a:endParaRPr lang="en-US" sz="1800" dirty="0"/>
                    </a:p>
                  </a:txBody>
                  <a:tcPr/>
                </a:tc>
                <a:tc>
                  <a:txBody>
                    <a:bodyPr/>
                    <a:lstStyle/>
                    <a:p>
                      <a:pPr algn="r" fontAlgn="b"/>
                      <a:r>
                        <a:rPr lang="en-US" sz="1800" b="0" i="0" u="none" strike="noStrike" dirty="0">
                          <a:solidFill>
                            <a:srgbClr val="000000"/>
                          </a:solidFill>
                          <a:effectLst/>
                          <a:latin typeface="Calibri"/>
                        </a:rPr>
                        <a:t>42</a:t>
                      </a:r>
                    </a:p>
                  </a:txBody>
                  <a:tcPr marL="12700" marR="2880000" marT="12700" marB="0" anchor="b"/>
                </a:tc>
              </a:tr>
              <a:tr h="380787">
                <a:tc>
                  <a:txBody>
                    <a:bodyPr/>
                    <a:lstStyle/>
                    <a:p>
                      <a:r>
                        <a:rPr lang="en-US" sz="1800" dirty="0" smtClean="0"/>
                        <a:t>Similarities</a:t>
                      </a:r>
                      <a:endParaRPr lang="en-US" sz="1800" dirty="0"/>
                    </a:p>
                  </a:txBody>
                  <a:tcPr/>
                </a:tc>
                <a:tc>
                  <a:txBody>
                    <a:bodyPr/>
                    <a:lstStyle/>
                    <a:p>
                      <a:pPr algn="r" fontAlgn="b"/>
                      <a:r>
                        <a:rPr lang="en-US" sz="1800" b="0" i="0" u="none" strike="noStrike" dirty="0">
                          <a:solidFill>
                            <a:srgbClr val="000000"/>
                          </a:solidFill>
                          <a:effectLst/>
                          <a:latin typeface="Calibri"/>
                        </a:rPr>
                        <a:t>44</a:t>
                      </a:r>
                    </a:p>
                  </a:txBody>
                  <a:tcPr marL="12700" marR="2880000" marT="12700" marB="0" anchor="b"/>
                </a:tc>
              </a:tr>
            </a:tbl>
          </a:graphicData>
        </a:graphic>
      </p:graphicFrame>
      <p:sp>
        <p:nvSpPr>
          <p:cNvPr id="7" name="TextBox 6"/>
          <p:cNvSpPr txBox="1"/>
          <p:nvPr/>
        </p:nvSpPr>
        <p:spPr>
          <a:xfrm>
            <a:off x="612648" y="6159866"/>
            <a:ext cx="3740484" cy="369332"/>
          </a:xfrm>
          <a:prstGeom prst="rect">
            <a:avLst/>
          </a:prstGeom>
          <a:noFill/>
        </p:spPr>
        <p:txBody>
          <a:bodyPr wrap="square" rtlCol="0">
            <a:spAutoFit/>
          </a:bodyPr>
          <a:lstStyle/>
          <a:p>
            <a:r>
              <a:rPr lang="en-US" sz="1800" dirty="0" smtClean="0">
                <a:solidFill>
                  <a:schemeClr val="accent1"/>
                </a:solidFill>
                <a:latin typeface="Calibri"/>
                <a:cs typeface="Calibri"/>
              </a:rPr>
              <a:t>Flynn (2007)</a:t>
            </a:r>
            <a:endParaRPr lang="en-US" sz="1800" dirty="0">
              <a:solidFill>
                <a:schemeClr val="accent1"/>
              </a:solidFill>
              <a:latin typeface="Calibri"/>
              <a:cs typeface="Calibri"/>
            </a:endParaRPr>
          </a:p>
        </p:txBody>
      </p:sp>
    </p:spTree>
    <p:extLst>
      <p:ext uri="{BB962C8B-B14F-4D97-AF65-F5344CB8AC3E}">
        <p14:creationId xmlns:p14="http://schemas.microsoft.com/office/powerpoint/2010/main" val="1774122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kinds of schools do we need?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98887922"/>
              </p:ext>
            </p:extLst>
          </p:nvPr>
        </p:nvGraphicFramePr>
        <p:xfrm>
          <a:off x="610939" y="1600200"/>
          <a:ext cx="8075863" cy="4328160"/>
        </p:xfrm>
        <a:graphic>
          <a:graphicData uri="http://schemas.openxmlformats.org/drawingml/2006/table">
            <a:tbl>
              <a:tblPr firstRow="1" bandRow="1">
                <a:tableStyleId>{5C22544A-7EE6-4342-B048-85BDC9FD1C3A}</a:tableStyleId>
              </a:tblPr>
              <a:tblGrid>
                <a:gridCol w="1887744"/>
                <a:gridCol w="2968047"/>
                <a:gridCol w="3220072"/>
              </a:tblGrid>
              <a:tr h="370840">
                <a:tc>
                  <a:txBody>
                    <a:bodyPr/>
                    <a:lstStyle/>
                    <a:p>
                      <a:r>
                        <a:rPr lang="en-US" sz="2000" dirty="0" smtClean="0">
                          <a:latin typeface="Calibri"/>
                          <a:cs typeface="Calibri"/>
                        </a:rPr>
                        <a:t>School model</a:t>
                      </a:r>
                      <a:endParaRPr lang="en-US" sz="2000" dirty="0">
                        <a:latin typeface="Calibri"/>
                        <a:cs typeface="Calibri"/>
                      </a:endParaRPr>
                    </a:p>
                  </a:txBody>
                  <a:tcPr/>
                </a:tc>
                <a:tc>
                  <a:txBody>
                    <a:bodyPr/>
                    <a:lstStyle/>
                    <a:p>
                      <a:r>
                        <a:rPr lang="en-US" sz="2000" dirty="0" smtClean="0">
                          <a:latin typeface="Calibri"/>
                          <a:cs typeface="Calibri"/>
                        </a:rPr>
                        <a:t>Ethos</a:t>
                      </a:r>
                      <a:endParaRPr lang="en-US" sz="2000" dirty="0">
                        <a:latin typeface="Calibri"/>
                        <a:cs typeface="Calibri"/>
                      </a:endParaRPr>
                    </a:p>
                  </a:txBody>
                  <a:tcPr/>
                </a:tc>
                <a:tc>
                  <a:txBody>
                    <a:bodyPr/>
                    <a:lstStyle/>
                    <a:p>
                      <a:r>
                        <a:rPr lang="en-US" sz="2000" dirty="0" smtClean="0">
                          <a:latin typeface="Calibri"/>
                          <a:cs typeface="Calibri"/>
                        </a:rPr>
                        <a:t>Key process</a:t>
                      </a:r>
                      <a:endParaRPr lang="en-US" sz="2000" dirty="0">
                        <a:latin typeface="Calibri"/>
                        <a:cs typeface="Calibri"/>
                      </a:endParaRPr>
                    </a:p>
                  </a:txBody>
                  <a:tcPr/>
                </a:tc>
              </a:tr>
              <a:tr h="370840">
                <a:tc>
                  <a:txBody>
                    <a:bodyPr/>
                    <a:lstStyle/>
                    <a:p>
                      <a:r>
                        <a:rPr lang="en-US" sz="2000" dirty="0" smtClean="0">
                          <a:latin typeface="Calibri"/>
                          <a:cs typeface="Calibri"/>
                        </a:rPr>
                        <a:t>Talent refineries</a:t>
                      </a:r>
                    </a:p>
                    <a:p>
                      <a:endParaRPr lang="en-US" sz="2000" dirty="0">
                        <a:latin typeface="Calibri"/>
                        <a:cs typeface="Calibri"/>
                      </a:endParaRPr>
                    </a:p>
                  </a:txBody>
                  <a:tcPr/>
                </a:tc>
                <a:tc>
                  <a:txBody>
                    <a:bodyPr/>
                    <a:lstStyle/>
                    <a:p>
                      <a:r>
                        <a:rPr lang="en-US" sz="2000" dirty="0" smtClean="0">
                          <a:latin typeface="Calibri"/>
                          <a:cs typeface="Calibri"/>
                        </a:rPr>
                        <a:t>S</a:t>
                      </a:r>
                      <a:r>
                        <a:rPr lang="en-US" sz="2000" baseline="0" dirty="0" smtClean="0">
                          <a:latin typeface="Calibri"/>
                          <a:cs typeface="Calibri"/>
                        </a:rPr>
                        <a:t>chool must provide opportunities for students to show what they can do</a:t>
                      </a:r>
                    </a:p>
                    <a:p>
                      <a:endParaRPr lang="en-US" sz="2000" dirty="0">
                        <a:latin typeface="Calibri"/>
                        <a:cs typeface="Calibri"/>
                      </a:endParaRPr>
                    </a:p>
                  </a:txBody>
                  <a:tcPr/>
                </a:tc>
                <a:tc>
                  <a:txBody>
                    <a:bodyPr/>
                    <a:lstStyle/>
                    <a:p>
                      <a:r>
                        <a:rPr lang="en-US" sz="2000" dirty="0" smtClean="0">
                          <a:latin typeface="Calibri"/>
                          <a:cs typeface="Calibri"/>
                        </a:rPr>
                        <a:t>Ensuring good teaching and syllabus</a:t>
                      </a:r>
                      <a:r>
                        <a:rPr lang="en-US" sz="2000" baseline="0" dirty="0" smtClean="0">
                          <a:latin typeface="Calibri"/>
                          <a:cs typeface="Calibri"/>
                        </a:rPr>
                        <a:t> coverage</a:t>
                      </a:r>
                      <a:endParaRPr lang="en-US" sz="2000" dirty="0">
                        <a:latin typeface="Calibri"/>
                        <a:cs typeface="Calibri"/>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Calibri"/>
                          <a:cs typeface="Calibri"/>
                        </a:rPr>
                        <a:t>Talent incubators</a:t>
                      </a:r>
                    </a:p>
                    <a:p>
                      <a:endParaRPr lang="en-US" sz="2000" dirty="0">
                        <a:latin typeface="Calibri"/>
                        <a:cs typeface="Calibri"/>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Calibri"/>
                          <a:cs typeface="Calibri"/>
                        </a:rPr>
                        <a:t>All students students</a:t>
                      </a:r>
                      <a:r>
                        <a:rPr lang="en-US" sz="2000" baseline="0" dirty="0" smtClean="0">
                          <a:latin typeface="Calibri"/>
                          <a:cs typeface="Calibri"/>
                        </a:rPr>
                        <a:t> can </a:t>
                      </a:r>
                      <a:r>
                        <a:rPr lang="en-US" sz="2000" dirty="0" smtClean="0">
                          <a:latin typeface="Calibri"/>
                          <a:cs typeface="Calibri"/>
                        </a:rPr>
                        <a:t>learn, but not all students can achieve at</a:t>
                      </a:r>
                      <a:r>
                        <a:rPr lang="en-US" sz="2000" baseline="0" dirty="0" smtClean="0">
                          <a:latin typeface="Calibri"/>
                          <a:cs typeface="Calibri"/>
                        </a:rPr>
                        <a:t> high levels</a:t>
                      </a:r>
                      <a:endParaRPr lang="en-US" sz="2000" dirty="0" smtClean="0">
                        <a:latin typeface="Calibri"/>
                        <a:cs typeface="Calibri"/>
                      </a:endParaRPr>
                    </a:p>
                    <a:p>
                      <a:endParaRPr lang="en-US" sz="2000" dirty="0">
                        <a:latin typeface="Calibri"/>
                        <a:cs typeface="Calibri"/>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Calibri"/>
                          <a:cs typeface="Calibri"/>
                        </a:rPr>
                        <a:t>Drawing out what is within the student</a:t>
                      </a:r>
                    </a:p>
                    <a:p>
                      <a:endParaRPr lang="en-US" sz="2000" dirty="0">
                        <a:latin typeface="Calibri"/>
                        <a:cs typeface="Calibri"/>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Calibri"/>
                          <a:cs typeface="Calibri"/>
                        </a:rPr>
                        <a:t>Talent factories</a:t>
                      </a:r>
                    </a:p>
                    <a:p>
                      <a:endParaRPr lang="en-US" sz="2000" dirty="0">
                        <a:latin typeface="Calibri"/>
                        <a:cs typeface="Calibri"/>
                      </a:endParaRPr>
                    </a:p>
                  </a:txBody>
                  <a:tcPr/>
                </a:tc>
                <a:tc>
                  <a:txBody>
                    <a:bodyPr/>
                    <a:lstStyle/>
                    <a:p>
                      <a:r>
                        <a:rPr lang="en-US" sz="2000" dirty="0" smtClean="0">
                          <a:latin typeface="Calibri"/>
                          <a:cs typeface="Calibri"/>
                        </a:rPr>
                        <a:t>All students can achieve at high levels</a:t>
                      </a:r>
                    </a:p>
                    <a:p>
                      <a:endParaRPr lang="en-US" sz="2000" dirty="0" smtClean="0">
                        <a:latin typeface="Calibri"/>
                        <a:cs typeface="Calibri"/>
                      </a:endParaRPr>
                    </a:p>
                    <a:p>
                      <a:endParaRPr lang="en-US" sz="2000" dirty="0">
                        <a:latin typeface="Calibri"/>
                        <a:cs typeface="Calibri"/>
                      </a:endParaRPr>
                    </a:p>
                  </a:txBody>
                  <a:tcPr/>
                </a:tc>
                <a:tc>
                  <a:txBody>
                    <a:bodyPr/>
                    <a:lstStyle/>
                    <a:p>
                      <a:r>
                        <a:rPr lang="en-US" sz="2000" dirty="0" smtClean="0">
                          <a:latin typeface="Calibri"/>
                          <a:cs typeface="Calibri"/>
                        </a:rPr>
                        <a:t>Whatever it takes</a:t>
                      </a:r>
                      <a:endParaRPr lang="en-US" sz="2000" dirty="0">
                        <a:latin typeface="Calibri"/>
                        <a:cs typeface="Calibri"/>
                      </a:endParaRPr>
                    </a:p>
                  </a:txBody>
                  <a:tcPr/>
                </a:tc>
              </a:tr>
            </a:tbl>
          </a:graphicData>
        </a:graphic>
      </p:graphicFrame>
    </p:spTree>
    <p:extLst>
      <p:ext uri="{BB962C8B-B14F-4D97-AF65-F5344CB8AC3E}">
        <p14:creationId xmlns:p14="http://schemas.microsoft.com/office/powerpoint/2010/main" val="2615164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Where’s the solution?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14</a:t>
            </a:fld>
            <a:endParaRPr lang="en-GB" dirty="0"/>
          </a:p>
        </p:txBody>
      </p:sp>
      <p:sp>
        <p:nvSpPr>
          <p:cNvPr id="4" name="Content Placeholder 3"/>
          <p:cNvSpPr>
            <a:spLocks noGrp="1"/>
          </p:cNvSpPr>
          <p:nvPr>
            <p:ph sz="quarter" idx="1"/>
          </p:nvPr>
        </p:nvSpPr>
        <p:spPr/>
        <p:txBody>
          <a:bodyPr/>
          <a:lstStyle/>
          <a:p>
            <a:r>
              <a:rPr lang="en-US" dirty="0" smtClean="0"/>
              <a:t>School organization</a:t>
            </a:r>
          </a:p>
          <a:p>
            <a:r>
              <a:rPr lang="en-US" smtClean="0"/>
              <a:t>School structure</a:t>
            </a:r>
            <a:endParaRPr lang="en-US" dirty="0" smtClean="0"/>
          </a:p>
          <a:p>
            <a:r>
              <a:rPr lang="en-US" dirty="0" smtClean="0"/>
              <a:t>Curriculum reform</a:t>
            </a:r>
          </a:p>
          <a:p>
            <a:r>
              <a:rPr lang="en-US" dirty="0" smtClean="0"/>
              <a:t>Technology</a:t>
            </a:r>
          </a:p>
          <a:p>
            <a:r>
              <a:rPr lang="en-US" dirty="0" smtClean="0"/>
              <a:t>Workforce reforms</a:t>
            </a:r>
          </a:p>
          <a:p>
            <a:endParaRPr lang="en-US" dirty="0"/>
          </a:p>
        </p:txBody>
      </p:sp>
    </p:spTree>
    <p:extLst>
      <p:ext uri="{BB962C8B-B14F-4D97-AF65-F5344CB8AC3E}">
        <p14:creationId xmlns:p14="http://schemas.microsoft.com/office/powerpoint/2010/main" val="340207289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23554" name="Rectangle 5"/>
          <p:cNvSpPr>
            <a:spLocks noGrp="1" noChangeArrowheads="1"/>
          </p:cNvSpPr>
          <p:nvPr>
            <p:ph type="title"/>
          </p:nvPr>
        </p:nvSpPr>
        <p:spPr>
          <a:xfrm>
            <a:off x="612648" y="228600"/>
            <a:ext cx="8531352" cy="990600"/>
          </a:xfrm>
        </p:spPr>
        <p:txBody>
          <a:bodyPr>
            <a:normAutofit/>
          </a:bodyPr>
          <a:lstStyle/>
          <a:p>
            <a:r>
              <a:rPr lang="en-US" dirty="0" smtClean="0"/>
              <a:t>We need to focus on classrooms, not schools</a:t>
            </a:r>
            <a:endParaRPr lang="en-US" dirty="0"/>
          </a:p>
        </p:txBody>
      </p:sp>
      <p:sp>
        <p:nvSpPr>
          <p:cNvPr id="2" name="Slide Number Placeholder 1"/>
          <p:cNvSpPr>
            <a:spLocks noGrp="1"/>
          </p:cNvSpPr>
          <p:nvPr>
            <p:ph type="sldNum" sz="quarter" idx="12"/>
          </p:nvPr>
        </p:nvSpPr>
        <p:spPr/>
        <p:txBody>
          <a:bodyPr>
            <a:normAutofit fontScale="85000" lnSpcReduction="20000"/>
          </a:bodyPr>
          <a:lstStyle/>
          <a:p>
            <a:fld id="{2D6238C2-C284-AD4D-8FB8-9663937FCA09}" type="slidenum">
              <a:rPr lang="en-GB" smtClean="0"/>
              <a:pPr/>
              <a:t>15</a:t>
            </a:fld>
            <a:endParaRPr lang="en-GB" dirty="0"/>
          </a:p>
        </p:txBody>
      </p:sp>
      <p:sp>
        <p:nvSpPr>
          <p:cNvPr id="35844" name="Rectangle 6"/>
          <p:cNvSpPr>
            <a:spLocks noGrp="1" noChangeArrowheads="1"/>
          </p:cNvSpPr>
          <p:nvPr>
            <p:ph sz="quarter" idx="1"/>
          </p:nvPr>
        </p:nvSpPr>
        <p:spPr/>
        <p:txBody>
          <a:bodyPr/>
          <a:lstStyle/>
          <a:p>
            <a:r>
              <a:rPr lang="en-US" dirty="0" smtClean="0"/>
              <a:t>In the USA, variability at the classroom level is at least four times that at school level.</a:t>
            </a:r>
          </a:p>
          <a:p>
            <a:pPr lvl="1"/>
            <a:r>
              <a:rPr lang="en-US" dirty="0" smtClean="0"/>
              <a:t>As long as you go to school, it doesn’t matter very much which school you go to.</a:t>
            </a:r>
          </a:p>
          <a:p>
            <a:pPr lvl="1"/>
            <a:r>
              <a:rPr lang="en-US" dirty="0" smtClean="0"/>
              <a:t>But it matters very much which classrooms you are in.</a:t>
            </a:r>
          </a:p>
          <a:p>
            <a:r>
              <a:rPr lang="en-US" dirty="0" smtClean="0"/>
              <a:t>It’s not class size.</a:t>
            </a:r>
          </a:p>
          <a:p>
            <a:r>
              <a:rPr lang="en-US" dirty="0" smtClean="0"/>
              <a:t>It’s not the between-class grouping strategy.</a:t>
            </a:r>
          </a:p>
          <a:p>
            <a:r>
              <a:rPr lang="en-US" dirty="0" smtClean="0"/>
              <a:t>It’s not the within-class grouping strategy.</a:t>
            </a:r>
          </a:p>
        </p:txBody>
      </p:sp>
    </p:spTree>
    <p:extLst>
      <p:ext uri="{BB962C8B-B14F-4D97-AF65-F5344CB8AC3E}">
        <p14:creationId xmlns:p14="http://schemas.microsoft.com/office/powerpoint/2010/main" val="406435672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26626" name="Rectangle 7"/>
          <p:cNvSpPr>
            <a:spLocks noGrp="1" noChangeArrowheads="1"/>
          </p:cNvSpPr>
          <p:nvPr>
            <p:ph type="title"/>
          </p:nvPr>
        </p:nvSpPr>
        <p:spPr/>
        <p:txBody>
          <a:bodyPr/>
          <a:lstStyle/>
          <a:p>
            <a:r>
              <a:rPr lang="en-US" dirty="0" smtClean="0"/>
              <a:t>And most of all on teachers</a:t>
            </a:r>
            <a:endParaRPr lang="en-US" dirty="0"/>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16</a:t>
            </a:fld>
            <a:endParaRPr lang="en-GB" dirty="0"/>
          </a:p>
        </p:txBody>
      </p:sp>
      <p:sp>
        <p:nvSpPr>
          <p:cNvPr id="38916" name="Rectangle 8"/>
          <p:cNvSpPr>
            <a:spLocks noGrp="1" noChangeArrowheads="1"/>
          </p:cNvSpPr>
          <p:nvPr>
            <p:ph sz="quarter" idx="4294967295"/>
          </p:nvPr>
        </p:nvSpPr>
        <p:spPr>
          <a:xfrm>
            <a:off x="627529" y="1534086"/>
            <a:ext cx="8229600" cy="5033963"/>
          </a:xfrm>
        </p:spPr>
        <p:txBody>
          <a:bodyPr>
            <a:normAutofit fontScale="92500" lnSpcReduction="10000"/>
          </a:bodyPr>
          <a:lstStyle/>
          <a:p>
            <a:r>
              <a:rPr lang="en-US" sz="3000" dirty="0" smtClean="0"/>
              <a:t>Take a group of 50 teachers:</a:t>
            </a:r>
          </a:p>
          <a:p>
            <a:pPr lvl="1"/>
            <a:r>
              <a:rPr lang="en-US" dirty="0" smtClean="0"/>
              <a:t>Students taught by the most effective teacher in that group of 50 teachers learn in six months what those taught by the average teacher learn in a year. </a:t>
            </a:r>
          </a:p>
          <a:p>
            <a:pPr lvl="1">
              <a:spcBef>
                <a:spcPts val="0"/>
              </a:spcBef>
            </a:pPr>
            <a:r>
              <a:rPr lang="en-US" dirty="0" smtClean="0"/>
              <a:t>Students taught by the least effective teacher in that group of 50 teachers will take two years to achieve the same learning</a:t>
            </a:r>
          </a:p>
          <a:p>
            <a:pPr lvl="1" algn="r">
              <a:spcBef>
                <a:spcPts val="0"/>
              </a:spcBef>
              <a:buNone/>
            </a:pPr>
            <a:r>
              <a:rPr lang="en-US" dirty="0" smtClean="0"/>
              <a:t>(</a:t>
            </a:r>
            <a:r>
              <a:rPr lang="en-US" dirty="0" err="1" smtClean="0"/>
              <a:t>Hanushek</a:t>
            </a:r>
            <a:r>
              <a:rPr lang="en-US" dirty="0" smtClean="0"/>
              <a:t> &amp; </a:t>
            </a:r>
            <a:r>
              <a:rPr lang="en-US" dirty="0" err="1" smtClean="0"/>
              <a:t>Rivkin</a:t>
            </a:r>
            <a:r>
              <a:rPr lang="en-US" dirty="0" smtClean="0"/>
              <a:t>, 2006)</a:t>
            </a:r>
          </a:p>
          <a:p>
            <a:r>
              <a:rPr lang="en-US" sz="3000" dirty="0" smtClean="0"/>
              <a:t>And furthermore:</a:t>
            </a:r>
          </a:p>
          <a:p>
            <a:pPr lvl="1"/>
            <a:r>
              <a:rPr lang="en-US" dirty="0" smtClean="0"/>
              <a:t>In the classrooms of the most effective teachers, students from disadvantaged backgrounds learn at the same rate as those from advantaged backgrounds </a:t>
            </a:r>
          </a:p>
          <a:p>
            <a:pPr lvl="1" algn="r">
              <a:buNone/>
            </a:pPr>
            <a:r>
              <a:rPr lang="en-US" dirty="0" smtClean="0"/>
              <a:t>(</a:t>
            </a:r>
            <a:r>
              <a:rPr lang="en-US" dirty="0" err="1" smtClean="0"/>
              <a:t>Hamre</a:t>
            </a:r>
            <a:r>
              <a:rPr lang="en-US" dirty="0" smtClean="0"/>
              <a:t> &amp; </a:t>
            </a:r>
            <a:r>
              <a:rPr lang="en-US" dirty="0" err="1" smtClean="0"/>
              <a:t>Pianta</a:t>
            </a:r>
            <a:r>
              <a:rPr lang="en-US" dirty="0" smtClean="0"/>
              <a:t>, 2005).</a:t>
            </a:r>
          </a:p>
        </p:txBody>
      </p:sp>
    </p:spTree>
    <p:extLst>
      <p:ext uri="{BB962C8B-B14F-4D97-AF65-F5344CB8AC3E}">
        <p14:creationId xmlns:p14="http://schemas.microsoft.com/office/powerpoint/2010/main" val="290169024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value of teachers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17</a:t>
            </a:fld>
            <a:endParaRPr lang="en-GB" dirty="0"/>
          </a:p>
        </p:txBody>
      </p:sp>
      <p:sp>
        <p:nvSpPr>
          <p:cNvPr id="4" name="Content Placeholder 3"/>
          <p:cNvSpPr>
            <a:spLocks noGrp="1"/>
          </p:cNvSpPr>
          <p:nvPr>
            <p:ph sz="quarter" idx="1"/>
          </p:nvPr>
        </p:nvSpPr>
        <p:spPr/>
        <p:txBody>
          <a:bodyPr>
            <a:normAutofit/>
          </a:bodyPr>
          <a:lstStyle/>
          <a:p>
            <a:r>
              <a:rPr lang="en-US" sz="2800" dirty="0" smtClean="0"/>
              <a:t>According to </a:t>
            </a:r>
            <a:r>
              <a:rPr lang="en-US" sz="2800" dirty="0" err="1" smtClean="0"/>
              <a:t>Chetty</a:t>
            </a:r>
            <a:r>
              <a:rPr lang="en-US" sz="2800" dirty="0" smtClean="0"/>
              <a:t> et al. (2011) being taught by a good teacher for just one year increases lifetime earnings by $50,000 (NPV: $9,000)</a:t>
            </a:r>
          </a:p>
          <a:p>
            <a:r>
              <a:rPr lang="en-US" sz="2800" dirty="0" smtClean="0"/>
              <a:t>A good teacher contributes around $450,000 to the US economy every single year (</a:t>
            </a:r>
            <a:r>
              <a:rPr lang="en-US" sz="2800" dirty="0" err="1" smtClean="0"/>
              <a:t>Hanushek</a:t>
            </a:r>
            <a:r>
              <a:rPr lang="en-US" sz="2800" smtClean="0"/>
              <a:t>, 2011)</a:t>
            </a:r>
            <a:endParaRPr lang="en-US" sz="2800" dirty="0"/>
          </a:p>
        </p:txBody>
      </p:sp>
    </p:spTree>
    <p:extLst>
      <p:ext uri="{BB962C8B-B14F-4D97-AF65-F5344CB8AC3E}">
        <p14:creationId xmlns:p14="http://schemas.microsoft.com/office/powerpoint/2010/main" val="460997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rmAutofit/>
          </a:bodyPr>
          <a:lstStyle/>
          <a:p>
            <a:r>
              <a:rPr lang="en-US" dirty="0" smtClean="0"/>
              <a:t>Long-term trends in the abilities of teachers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18</a:t>
            </a:fld>
            <a:endParaRPr lang="en-GB"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08793602"/>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12648" y="6284157"/>
            <a:ext cx="2870521" cy="369332"/>
          </a:xfrm>
          <a:prstGeom prst="rect">
            <a:avLst/>
          </a:prstGeom>
          <a:noFill/>
        </p:spPr>
        <p:txBody>
          <a:bodyPr wrap="square" rtlCol="0">
            <a:spAutoFit/>
          </a:bodyPr>
          <a:lstStyle/>
          <a:p>
            <a:r>
              <a:rPr lang="en-US" sz="1800" dirty="0" smtClean="0">
                <a:solidFill>
                  <a:srgbClr val="525A93"/>
                </a:solidFill>
                <a:latin typeface="+mj-lt"/>
              </a:rPr>
              <a:t>Bacolod (2007)</a:t>
            </a:r>
            <a:endParaRPr lang="en-US" sz="1800" dirty="0">
              <a:solidFill>
                <a:srgbClr val="525A93"/>
              </a:solidFill>
              <a:latin typeface="+mj-lt"/>
            </a:endParaRPr>
          </a:p>
        </p:txBody>
      </p:sp>
    </p:spTree>
    <p:extLst>
      <p:ext uri="{BB962C8B-B14F-4D97-AF65-F5344CB8AC3E}">
        <p14:creationId xmlns:p14="http://schemas.microsoft.com/office/powerpoint/2010/main" val="1727792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40963" name="Rectangle 5"/>
          <p:cNvSpPr>
            <a:spLocks noGrp="1" noChangeArrowheads="1"/>
          </p:cNvSpPr>
          <p:nvPr>
            <p:ph type="title"/>
          </p:nvPr>
        </p:nvSpPr>
        <p:spPr>
          <a:xfrm>
            <a:off x="612648" y="228600"/>
            <a:ext cx="8426764" cy="990600"/>
          </a:xfrm>
        </p:spPr>
        <p:txBody>
          <a:bodyPr>
            <a:normAutofit/>
          </a:bodyPr>
          <a:lstStyle/>
          <a:p>
            <a:r>
              <a:rPr lang="en-US" dirty="0" smtClean="0"/>
              <a:t>Replace existing teachers with better ones?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D6238C2-C284-AD4D-8FB8-9663937FCA09}" type="slidenum">
              <a:rPr lang="en-GB" smtClean="0"/>
              <a:pPr/>
              <a:t>19</a:t>
            </a:fld>
            <a:endParaRPr lang="en-GB" dirty="0"/>
          </a:p>
        </p:txBody>
      </p:sp>
      <p:sp>
        <p:nvSpPr>
          <p:cNvPr id="46084" name="Rectangle 6"/>
          <p:cNvSpPr>
            <a:spLocks noGrp="1" noChangeArrowheads="1"/>
          </p:cNvSpPr>
          <p:nvPr>
            <p:ph sz="quarter" idx="1"/>
          </p:nvPr>
        </p:nvSpPr>
        <p:spPr>
          <a:xfrm>
            <a:off x="612648" y="1600200"/>
            <a:ext cx="8153400" cy="5257800"/>
          </a:xfrm>
        </p:spPr>
        <p:txBody>
          <a:bodyPr>
            <a:normAutofit/>
          </a:bodyPr>
          <a:lstStyle/>
          <a:p>
            <a:r>
              <a:rPr lang="en-US" dirty="0" smtClean="0"/>
              <a:t>De-select (i.e., fire) ineffective teachers?</a:t>
            </a:r>
          </a:p>
          <a:p>
            <a:pPr lvl="1"/>
            <a:r>
              <a:rPr lang="en-US" dirty="0" smtClean="0"/>
              <a:t>Replace least effective 10% with average teachers</a:t>
            </a:r>
          </a:p>
          <a:p>
            <a:pPr lvl="2"/>
            <a:r>
              <a:rPr lang="en-US" dirty="0" smtClean="0"/>
              <a:t>2 points on PISA (right away, if it can be done)</a:t>
            </a:r>
          </a:p>
          <a:p>
            <a:r>
              <a:rPr lang="en-US" dirty="0" smtClean="0"/>
              <a:t>Raising the bar for entry into the profession?</a:t>
            </a:r>
          </a:p>
          <a:p>
            <a:pPr lvl="1"/>
            <a:r>
              <a:rPr lang="en-US" dirty="0" smtClean="0"/>
              <a:t>Require teachers to have masters degrees</a:t>
            </a:r>
          </a:p>
          <a:p>
            <a:pPr lvl="2"/>
            <a:r>
              <a:rPr lang="en-US" dirty="0" smtClean="0"/>
              <a:t>0 points on PISA (ever)</a:t>
            </a:r>
          </a:p>
          <a:p>
            <a:pPr lvl="1"/>
            <a:r>
              <a:rPr lang="en-US" dirty="0" smtClean="0"/>
              <a:t>Exclude the lowest performing 30% from getting in</a:t>
            </a:r>
          </a:p>
          <a:p>
            <a:pPr lvl="2"/>
            <a:r>
              <a:rPr lang="en-US" dirty="0" smtClean="0"/>
              <a:t>5 points on PISA (in 30 years time)</a:t>
            </a:r>
          </a:p>
          <a:p>
            <a:r>
              <a:rPr lang="en-US" dirty="0" smtClean="0"/>
              <a:t>So we have to help the teachers we have improve</a:t>
            </a:r>
          </a:p>
          <a:p>
            <a:pPr lvl="1"/>
            <a:r>
              <a:rPr lang="en-US" dirty="0" smtClean="0"/>
              <a:t>The “love the one you’re with” strategy</a:t>
            </a:r>
          </a:p>
        </p:txBody>
      </p:sp>
    </p:spTree>
    <p:extLst>
      <p:ext uri="{BB962C8B-B14F-4D97-AF65-F5344CB8AC3E}">
        <p14:creationId xmlns:p14="http://schemas.microsoft.com/office/powerpoint/2010/main" val="22312361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long-term trends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a:t>
            </a:fld>
            <a:endParaRPr lang="en-GB" dirty="0"/>
          </a:p>
        </p:txBody>
      </p:sp>
      <p:sp>
        <p:nvSpPr>
          <p:cNvPr id="4" name="Content Placeholder 3"/>
          <p:cNvSpPr>
            <a:spLocks noGrp="1"/>
          </p:cNvSpPr>
          <p:nvPr>
            <p:ph sz="quarter" idx="1"/>
          </p:nvPr>
        </p:nvSpPr>
        <p:spPr/>
        <p:txBody>
          <a:bodyPr/>
          <a:lstStyle/>
          <a:p>
            <a:r>
              <a:rPr lang="en-US" dirty="0" smtClean="0"/>
              <a:t>Changes in:</a:t>
            </a:r>
          </a:p>
          <a:p>
            <a:pPr lvl="1"/>
            <a:r>
              <a:rPr lang="en-US" dirty="0" smtClean="0"/>
              <a:t>The world of work</a:t>
            </a:r>
          </a:p>
          <a:p>
            <a:pPr lvl="1"/>
            <a:r>
              <a:rPr lang="en-US" dirty="0" smtClean="0"/>
              <a:t>The abilities of children</a:t>
            </a:r>
          </a:p>
          <a:p>
            <a:pPr lvl="1"/>
            <a:r>
              <a:rPr lang="en-US" dirty="0" smtClean="0"/>
              <a:t>The quality of teachers</a:t>
            </a:r>
          </a:p>
          <a:p>
            <a:r>
              <a:rPr lang="en-US" dirty="0" smtClean="0"/>
              <a:t>How we should respond</a:t>
            </a:r>
            <a:endParaRPr lang="en-US" dirty="0"/>
          </a:p>
        </p:txBody>
      </p:sp>
    </p:spTree>
    <p:extLst>
      <p:ext uri="{BB962C8B-B14F-4D97-AF65-F5344CB8AC3E}">
        <p14:creationId xmlns:p14="http://schemas.microsoft.com/office/powerpoint/2010/main" val="4127823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rmAutofit/>
          </a:bodyPr>
          <a:lstStyle/>
          <a:p>
            <a:r>
              <a:rPr lang="en-US" dirty="0" smtClean="0"/>
              <a:t>How do we speed up teacher improvement?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20</a:t>
            </a:fld>
            <a:endParaRPr lang="en-GB" dirty="0"/>
          </a:p>
        </p:txBody>
      </p:sp>
      <p:sp>
        <p:nvSpPr>
          <p:cNvPr id="4" name="Content Placeholder 3"/>
          <p:cNvSpPr>
            <a:spLocks noGrp="1"/>
          </p:cNvSpPr>
          <p:nvPr>
            <p:ph sz="quarter" idx="1"/>
          </p:nvPr>
        </p:nvSpPr>
        <p:spPr>
          <a:xfrm>
            <a:off x="612648" y="1600200"/>
            <a:ext cx="8153400" cy="5257800"/>
          </a:xfrm>
        </p:spPr>
        <p:txBody>
          <a:bodyPr/>
          <a:lstStyle/>
          <a:p>
            <a:r>
              <a:rPr lang="en-US" dirty="0"/>
              <a:t>Merit pay for effective teachers?</a:t>
            </a:r>
          </a:p>
          <a:p>
            <a:pPr lvl="1"/>
            <a:r>
              <a:rPr lang="en-US" dirty="0"/>
              <a:t>Can’t be done </a:t>
            </a:r>
            <a:r>
              <a:rPr lang="en-US" dirty="0" smtClean="0"/>
              <a:t>fairly, and doesn’t work</a:t>
            </a:r>
          </a:p>
          <a:p>
            <a:r>
              <a:rPr lang="en-US" dirty="0" smtClean="0"/>
              <a:t>Create a culture of continuous improvement</a:t>
            </a:r>
          </a:p>
          <a:p>
            <a:pPr lvl="1"/>
            <a:r>
              <a:rPr lang="en-US" dirty="0" smtClean="0"/>
              <a:t>Responsibilities of teachers</a:t>
            </a:r>
          </a:p>
          <a:p>
            <a:pPr lvl="2"/>
            <a:r>
              <a:rPr lang="en-US" dirty="0" smtClean="0"/>
              <a:t>To continue to improve classroom skill for the whole career</a:t>
            </a:r>
          </a:p>
          <a:p>
            <a:pPr lvl="2"/>
            <a:r>
              <a:rPr lang="en-US" dirty="0" smtClean="0"/>
              <a:t>To focus the improvement on ideas supported by evidence</a:t>
            </a:r>
          </a:p>
          <a:p>
            <a:pPr lvl="1"/>
            <a:r>
              <a:rPr lang="en-US" dirty="0" smtClean="0"/>
              <a:t>Responsibilities of leaders</a:t>
            </a:r>
          </a:p>
          <a:p>
            <a:pPr lvl="2"/>
            <a:r>
              <a:rPr lang="en-US" dirty="0" smtClean="0"/>
              <a:t>Create the expectation for continuous improvement</a:t>
            </a:r>
          </a:p>
          <a:p>
            <a:pPr lvl="2"/>
            <a:r>
              <a:rPr lang="en-US" dirty="0" smtClean="0"/>
              <a:t>Keep the focus on what is likely to improve achievement</a:t>
            </a:r>
          </a:p>
          <a:p>
            <a:pPr lvl="2"/>
            <a:r>
              <a:rPr lang="en-US" dirty="0" smtClean="0"/>
              <a:t>Provide support</a:t>
            </a:r>
          </a:p>
          <a:p>
            <a:pPr lvl="2"/>
            <a:r>
              <a:rPr lang="en-US" dirty="0" smtClean="0"/>
              <a:t>Encourage risk taking </a:t>
            </a:r>
            <a:endParaRPr lang="en-US" dirty="0"/>
          </a:p>
        </p:txBody>
      </p:sp>
    </p:spTree>
    <p:extLst>
      <p:ext uri="{BB962C8B-B14F-4D97-AF65-F5344CB8AC3E}">
        <p14:creationId xmlns:p14="http://schemas.microsoft.com/office/powerpoint/2010/main" val="2284360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612647" y="228600"/>
            <a:ext cx="8435447" cy="990600"/>
          </a:xfrm>
        </p:spPr>
        <p:txBody>
          <a:bodyPr>
            <a:normAutofit fontScale="90000"/>
          </a:bodyPr>
          <a:lstStyle/>
          <a:p>
            <a:r>
              <a:rPr lang="en-US" dirty="0" smtClean="0"/>
              <a:t>And what does the research show we need to do?</a:t>
            </a:r>
            <a:endParaRPr lang="en-US" dirty="0"/>
          </a:p>
        </p:txBody>
      </p:sp>
      <p:graphicFrame>
        <p:nvGraphicFramePr>
          <p:cNvPr id="840707" name="Group 3"/>
          <p:cNvGraphicFramePr>
            <a:graphicFrameLocks noGrp="1"/>
          </p:cNvGraphicFramePr>
          <p:nvPr>
            <p:ph sz="quarter" idx="1"/>
            <p:extLst>
              <p:ext uri="{D42A27DB-BD31-4B8C-83A1-F6EECF244321}">
                <p14:modId xmlns:p14="http://schemas.microsoft.com/office/powerpoint/2010/main" val="990442779"/>
              </p:ext>
            </p:extLst>
          </p:nvPr>
        </p:nvGraphicFramePr>
        <p:xfrm>
          <a:off x="612775" y="1680184"/>
          <a:ext cx="8153273" cy="4168856"/>
        </p:xfrm>
        <a:graphic>
          <a:graphicData uri="http://schemas.openxmlformats.org/drawingml/2006/table">
            <a:tbl>
              <a:tblPr firstRow="1" bandRow="1">
                <a:tableStyleId>{5C22544A-7EE6-4342-B048-85BDC9FD1C3A}</a:tableStyleId>
              </a:tblPr>
              <a:tblGrid>
                <a:gridCol w="3694860"/>
                <a:gridCol w="2295269"/>
                <a:gridCol w="2163144"/>
              </a:tblGrid>
              <a:tr h="12165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a:ln>
                            <a:noFill/>
                          </a:ln>
                          <a:effectLst>
                            <a:outerShdw blurRad="38100" dist="38100" dir="2700000" algn="tl">
                              <a:srgbClr val="000000">
                                <a:alpha val="43137"/>
                              </a:srgbClr>
                            </a:outerShdw>
                          </a:effectLst>
                        </a:rPr>
                        <a:t>Intervention</a:t>
                      </a:r>
                      <a:endParaRPr kumimoji="0" lang="en-US" sz="2200" b="0" i="0" u="none" strike="noStrike" cap="none" normalizeH="0" baseline="0" dirty="0">
                        <a:ln>
                          <a:noFill/>
                        </a:ln>
                        <a:solidFill>
                          <a:schemeClr val="tx1"/>
                        </a:solidFill>
                        <a:effectLst>
                          <a:outerShdw blurRad="38100" dist="38100" dir="2700000" algn="tl">
                            <a:srgbClr val="000000">
                              <a:alpha val="43137"/>
                            </a:srgbClr>
                          </a:outerShdw>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a:ln>
                            <a:noFill/>
                          </a:ln>
                          <a:effectLst>
                            <a:outerShdw blurRad="38100" dist="38100" dir="2700000" algn="tl">
                              <a:srgbClr val="000000">
                                <a:alpha val="43137"/>
                              </a:srgbClr>
                            </a:outerShdw>
                          </a:effectLst>
                        </a:rPr>
                        <a:t>Extra months of learning per year</a:t>
                      </a:r>
                      <a:endParaRPr kumimoji="0" lang="en-US" sz="2200" b="0" i="0" u="none" strike="noStrike" cap="none" normalizeH="0" baseline="0" dirty="0">
                        <a:ln>
                          <a:noFill/>
                        </a:ln>
                        <a:solidFill>
                          <a:schemeClr val="tx1"/>
                        </a:solidFill>
                        <a:effectLst>
                          <a:outerShdw blurRad="38100" dist="38100" dir="2700000" algn="tl">
                            <a:srgbClr val="000000">
                              <a:alpha val="43137"/>
                            </a:srgbClr>
                          </a:outerShdw>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outerShdw blurRad="38100" dist="38100" dir="2700000" algn="tl">
                              <a:srgbClr val="000000">
                                <a:alpha val="43137"/>
                              </a:srgbClr>
                            </a:outerShdw>
                          </a:effectLst>
                        </a:rPr>
                        <a:t>Cost/classroom/year</a:t>
                      </a:r>
                      <a:endParaRPr kumimoji="0" lang="en-US" sz="2200" b="0" i="0" u="none" strike="noStrike" cap="none" normalizeH="0" baseline="0" dirty="0">
                        <a:ln>
                          <a:noFill/>
                        </a:ln>
                        <a:solidFill>
                          <a:schemeClr val="tx1"/>
                        </a:solidFill>
                        <a:effectLst>
                          <a:outerShdw blurRad="38100" dist="38100" dir="2700000" algn="tl">
                            <a:srgbClr val="000000">
                              <a:alpha val="43137"/>
                            </a:srgbClr>
                          </a:outerShdw>
                        </a:effectLst>
                        <a:latin typeface="Calibri"/>
                        <a:cs typeface="Calibri"/>
                      </a:endParaRPr>
                    </a:p>
                  </a:txBody>
                  <a:tcPr marL="88494" marR="88494" anchor="ctr" horzOverflow="overflow"/>
                </a:tc>
              </a:tr>
              <a:tr h="8422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a:ln>
                            <a:noFill/>
                          </a:ln>
                          <a:effectLst/>
                        </a:rPr>
                        <a:t>Class-size reduction (by 30%)</a:t>
                      </a:r>
                      <a:endParaRPr kumimoji="0" lang="en-US" sz="2200" b="0" i="0" u="none" strike="noStrike" cap="none" normalizeH="0" baseline="0" dirty="0">
                        <a:ln>
                          <a:noFill/>
                        </a:ln>
                        <a:solidFill>
                          <a:schemeClr val="tx1"/>
                        </a:solidFill>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a:ln>
                            <a:noFill/>
                          </a:ln>
                          <a:effectLst/>
                        </a:rPr>
                        <a:t>4</a:t>
                      </a:r>
                      <a:endParaRPr kumimoji="0" lang="en-US" sz="2200" b="0" i="0" u="none" strike="noStrike" cap="none" normalizeH="0" baseline="0" dirty="0">
                        <a:ln>
                          <a:noFill/>
                        </a:ln>
                        <a:solidFill>
                          <a:schemeClr val="tx1"/>
                        </a:solidFill>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$30k</a:t>
                      </a:r>
                      <a:endParaRPr kumimoji="0" lang="en-US" sz="2200" b="0" i="0" u="none" strike="noStrike" cap="none" normalizeH="0" baseline="0" dirty="0">
                        <a:ln>
                          <a:noFill/>
                        </a:ln>
                        <a:solidFill>
                          <a:schemeClr val="tx1"/>
                        </a:solidFill>
                        <a:effectLst/>
                        <a:latin typeface="Calibri"/>
                        <a:cs typeface="Calibri"/>
                      </a:endParaRPr>
                    </a:p>
                  </a:txBody>
                  <a:tcPr marL="88494" marR="88494" anchor="ctr" horzOverflow="overflow"/>
                </a:tc>
              </a:tr>
              <a:tr h="12165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a:ln>
                            <a:noFill/>
                          </a:ln>
                          <a:effectLst/>
                        </a:rPr>
                        <a:t>Increase teacher content knowledge from weak to </a:t>
                      </a:r>
                      <a:r>
                        <a:rPr kumimoji="0" lang="en-US" sz="2200" u="none" strike="noStrike" cap="none" normalizeH="0" baseline="0" dirty="0" smtClean="0">
                          <a:ln>
                            <a:noFill/>
                          </a:ln>
                          <a:effectLst/>
                        </a:rPr>
                        <a:t>strong.</a:t>
                      </a:r>
                      <a:endParaRPr kumimoji="0" lang="en-US" sz="2200" b="0" i="0" u="none" strike="noStrike" cap="none" normalizeH="0" baseline="0" dirty="0">
                        <a:ln>
                          <a:noFill/>
                        </a:ln>
                        <a:solidFill>
                          <a:schemeClr val="tx1"/>
                        </a:solidFill>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a:ln>
                            <a:noFill/>
                          </a:ln>
                          <a:effectLst/>
                        </a:rPr>
                        <a:t>2</a:t>
                      </a:r>
                      <a:endParaRPr kumimoji="0" lang="en-US" sz="2200" b="0" i="0" u="none" strike="noStrike" cap="none" normalizeH="0" baseline="0" dirty="0">
                        <a:ln>
                          <a:noFill/>
                        </a:ln>
                        <a:solidFill>
                          <a:schemeClr val="tx1"/>
                        </a:solidFill>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a:ln>
                            <a:noFill/>
                          </a:ln>
                          <a:effectLst/>
                        </a:rPr>
                        <a:t>?</a:t>
                      </a:r>
                      <a:endParaRPr kumimoji="0" lang="en-US" sz="2200" b="0" i="0" u="none" strike="noStrike" cap="none" normalizeH="0" baseline="0" dirty="0">
                        <a:ln>
                          <a:noFill/>
                        </a:ln>
                        <a:solidFill>
                          <a:schemeClr val="tx1"/>
                        </a:solidFill>
                        <a:effectLst/>
                        <a:latin typeface="Calibri"/>
                        <a:cs typeface="Calibri"/>
                      </a:endParaRPr>
                    </a:p>
                  </a:txBody>
                  <a:tcPr marL="88494" marR="88494" anchor="ctr" horzOverflow="overflow"/>
                </a:tc>
              </a:tr>
              <a:tr h="8935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a:ln>
                            <a:noFill/>
                          </a:ln>
                          <a:effectLst/>
                        </a:rPr>
                        <a:t>Formative assessment/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a:ln>
                            <a:noFill/>
                          </a:ln>
                          <a:effectLst/>
                        </a:rPr>
                        <a:t>Assessment for learning</a:t>
                      </a:r>
                      <a:endParaRPr kumimoji="0" lang="en-US" sz="2200" b="0" i="0" u="none" strike="noStrike" cap="none" normalizeH="0" baseline="0" dirty="0">
                        <a:ln>
                          <a:noFill/>
                        </a:ln>
                        <a:solidFill>
                          <a:schemeClr val="tx1"/>
                        </a:solidFill>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a:ln>
                            <a:noFill/>
                          </a:ln>
                          <a:effectLst/>
                        </a:rPr>
                        <a:t>8</a:t>
                      </a:r>
                      <a:endParaRPr kumimoji="0" lang="en-US" sz="2200" b="0" i="0" u="none" strike="noStrike" cap="none" normalizeH="0" baseline="0" dirty="0">
                        <a:ln>
                          <a:noFill/>
                        </a:ln>
                        <a:solidFill>
                          <a:schemeClr val="tx1"/>
                        </a:solidFill>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u="none" strike="noStrike" cap="none" normalizeH="0" baseline="0" dirty="0" smtClean="0">
                          <a:ln>
                            <a:noFill/>
                          </a:ln>
                          <a:effectLst/>
                        </a:rPr>
                        <a:t>$3k</a:t>
                      </a:r>
                      <a:endParaRPr kumimoji="0" lang="en-US" sz="2200" b="0" i="0" u="none" strike="noStrike" cap="none" normalizeH="0" baseline="0" dirty="0">
                        <a:ln>
                          <a:noFill/>
                        </a:ln>
                        <a:solidFill>
                          <a:schemeClr val="tx1"/>
                        </a:solidFill>
                        <a:effectLst/>
                        <a:latin typeface="Calibri"/>
                        <a:cs typeface="Calibri"/>
                      </a:endParaRPr>
                    </a:p>
                  </a:txBody>
                  <a:tcPr marL="88494" marR="88494" anchor="ctr" horzOverflow="overflow"/>
                </a:tc>
              </a:tr>
            </a:tbl>
          </a:graphicData>
        </a:graphic>
      </p:graphicFrame>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21</a:t>
            </a:fld>
            <a:endParaRPr lang="en-GB" dirty="0"/>
          </a:p>
        </p:txBody>
      </p:sp>
    </p:spTree>
    <p:extLst>
      <p:ext uri="{BB962C8B-B14F-4D97-AF65-F5344CB8AC3E}">
        <p14:creationId xmlns:p14="http://schemas.microsoft.com/office/powerpoint/2010/main" val="97915778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r>
              <a:rPr lang="en-US" dirty="0" smtClean="0"/>
              <a:t>Approaches to formative assessment</a:t>
            </a:r>
            <a:endParaRPr lang="en-US" dirty="0"/>
          </a:p>
        </p:txBody>
      </p:sp>
      <p:sp>
        <p:nvSpPr>
          <p:cNvPr id="43011" name="Rectangle 5"/>
          <p:cNvSpPr>
            <a:spLocks noGrp="1" noChangeArrowheads="1"/>
          </p:cNvSpPr>
          <p:nvPr>
            <p:ph idx="1"/>
          </p:nvPr>
        </p:nvSpPr>
        <p:spPr/>
        <p:txBody>
          <a:bodyPr>
            <a:normAutofit/>
          </a:bodyPr>
          <a:lstStyle/>
          <a:p>
            <a:r>
              <a:rPr lang="en-US" dirty="0" smtClean="0"/>
              <a:t>Improve team-work and systems</a:t>
            </a:r>
          </a:p>
          <a:p>
            <a:pPr lvl="1"/>
            <a:r>
              <a:rPr lang="en-US" dirty="0" smtClean="0"/>
              <a:t>Professional learning communities</a:t>
            </a:r>
          </a:p>
          <a:p>
            <a:pPr lvl="2"/>
            <a:r>
              <a:rPr lang="en-US" dirty="0" smtClean="0"/>
              <a:t>Regular meetings focused on data</a:t>
            </a:r>
          </a:p>
          <a:p>
            <a:pPr lvl="2"/>
            <a:r>
              <a:rPr lang="en-US" dirty="0" smtClean="0"/>
              <a:t>16 points on PISA (in two to three years)</a:t>
            </a:r>
          </a:p>
          <a:p>
            <a:r>
              <a:rPr lang="en-US" dirty="0" smtClean="0"/>
              <a:t>Improve classroom practice</a:t>
            </a:r>
          </a:p>
          <a:p>
            <a:pPr lvl="1"/>
            <a:r>
              <a:rPr lang="en-US" dirty="0" smtClean="0"/>
              <a:t>Teacher learning communities</a:t>
            </a:r>
          </a:p>
          <a:p>
            <a:pPr lvl="2"/>
            <a:r>
              <a:rPr lang="en-US" dirty="0" smtClean="0"/>
              <a:t>Investing in high-quality PD for teachers</a:t>
            </a:r>
          </a:p>
          <a:p>
            <a:pPr lvl="2"/>
            <a:r>
              <a:rPr lang="en-US" dirty="0" smtClean="0"/>
              <a:t>30 points on PISA (in two to three years)</a:t>
            </a:r>
          </a:p>
          <a:p>
            <a:endParaRPr lang="en-US" dirty="0" smtClean="0"/>
          </a:p>
          <a:p>
            <a:pPr lvl="2"/>
            <a:endParaRPr lang="en-US" dirty="0" smtClean="0"/>
          </a:p>
          <a:p>
            <a:pPr lvl="1"/>
            <a:endParaRPr lang="en-US" dirty="0" smtClean="0"/>
          </a:p>
          <a:p>
            <a:pPr lvl="1"/>
            <a:endParaRPr lang="en-US" dirty="0" smtClean="0"/>
          </a:p>
          <a:p>
            <a:pPr lvl="1"/>
            <a:endParaRPr lang="en-US" dirty="0"/>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22</a:t>
            </a:fld>
            <a:endParaRPr lang="en-GB" dirty="0"/>
          </a:p>
        </p:txBody>
      </p:sp>
    </p:spTree>
    <p:extLst>
      <p:ext uri="{BB962C8B-B14F-4D97-AF65-F5344CB8AC3E}">
        <p14:creationId xmlns:p14="http://schemas.microsoft.com/office/powerpoint/2010/main" val="3507928555"/>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xmlns:p14="http://schemas.microsoft.com/office/powerpoint/2010/main" spd="slow" advClick="0" advTm="7000"/>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Non-economic benefits of education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a:t>
            </a:fld>
            <a:endParaRPr lang="en-GB" dirty="0"/>
          </a:p>
        </p:txBody>
      </p:sp>
      <p:sp>
        <p:nvSpPr>
          <p:cNvPr id="4" name="Content Placeholder 3"/>
          <p:cNvSpPr>
            <a:spLocks noGrp="1"/>
          </p:cNvSpPr>
          <p:nvPr>
            <p:ph sz="quarter" idx="1"/>
          </p:nvPr>
        </p:nvSpPr>
        <p:spPr/>
        <p:txBody>
          <a:bodyPr/>
          <a:lstStyle/>
          <a:p>
            <a:r>
              <a:rPr lang="en-US" dirty="0" smtClean="0"/>
              <a:t>More educated students</a:t>
            </a:r>
          </a:p>
          <a:p>
            <a:pPr lvl="1"/>
            <a:r>
              <a:rPr lang="en-US" dirty="0" smtClean="0"/>
              <a:t>live longer</a:t>
            </a:r>
          </a:p>
          <a:p>
            <a:pPr lvl="1"/>
            <a:r>
              <a:rPr lang="en-US" dirty="0" smtClean="0"/>
              <a:t>are healthier</a:t>
            </a:r>
          </a:p>
          <a:p>
            <a:pPr lvl="1"/>
            <a:r>
              <a:rPr lang="en-US" dirty="0" smtClean="0"/>
              <a:t>have less disability towards the end of their lives</a:t>
            </a:r>
          </a:p>
          <a:p>
            <a:pPr lvl="1"/>
            <a:r>
              <a:rPr lang="en-US" dirty="0" smtClean="0"/>
              <a:t>are less likely to be teenage parents</a:t>
            </a:r>
          </a:p>
          <a:p>
            <a:pPr lvl="1"/>
            <a:r>
              <a:rPr lang="en-US" dirty="0" smtClean="0"/>
              <a:t>are less likely to be incarcerated</a:t>
            </a:r>
          </a:p>
          <a:p>
            <a:pPr lvl="1"/>
            <a:r>
              <a:rPr lang="en-US" dirty="0" smtClean="0"/>
              <a:t>are less likely to commit suicide</a:t>
            </a:r>
            <a:endParaRPr lang="en-US" dirty="0"/>
          </a:p>
          <a:p>
            <a:r>
              <a:rPr lang="en-US" dirty="0" smtClean="0"/>
              <a:t>Centre for Research on the Wider Benefits of Education (</a:t>
            </a:r>
            <a:r>
              <a:rPr lang="en-US" dirty="0" smtClean="0">
                <a:hlinkClick r:id="rId2"/>
              </a:rPr>
              <a:t>www.learningbenefits.net</a:t>
            </a:r>
            <a:r>
              <a:rPr lang="en-US" dirty="0" smtClean="0"/>
              <a:t>)</a:t>
            </a:r>
          </a:p>
          <a:p>
            <a:endParaRPr lang="en-US" dirty="0"/>
          </a:p>
        </p:txBody>
      </p:sp>
    </p:spTree>
    <p:extLst>
      <p:ext uri="{BB962C8B-B14F-4D97-AF65-F5344CB8AC3E}">
        <p14:creationId xmlns:p14="http://schemas.microsoft.com/office/powerpoint/2010/main" val="1105884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a:xfrm>
            <a:off x="612648" y="228600"/>
            <a:ext cx="8531352" cy="990600"/>
          </a:xfrm>
        </p:spPr>
        <p:txBody>
          <a:bodyPr>
            <a:normAutofit/>
          </a:bodyPr>
          <a:lstStyle/>
          <a:p>
            <a:r>
              <a:rPr lang="en-US" dirty="0" smtClean="0"/>
              <a:t>Raising achievement matters for society too</a:t>
            </a:r>
            <a:endParaRPr lang="en-US" dirty="0"/>
          </a:p>
        </p:txBody>
      </p:sp>
      <p:sp>
        <p:nvSpPr>
          <p:cNvPr id="2" name="Slide Number Placeholder 1"/>
          <p:cNvSpPr>
            <a:spLocks noGrp="1"/>
          </p:cNvSpPr>
          <p:nvPr>
            <p:ph type="sldNum" sz="quarter" idx="12"/>
          </p:nvPr>
        </p:nvSpPr>
        <p:spPr/>
        <p:txBody>
          <a:bodyPr>
            <a:normAutofit fontScale="85000" lnSpcReduction="20000"/>
          </a:bodyPr>
          <a:lstStyle/>
          <a:p>
            <a:fld id="{2D6238C2-C284-AD4D-8FB8-9663937FCA09}" type="slidenum">
              <a:rPr lang="en-GB" smtClean="0"/>
              <a:pPr/>
              <a:t>4</a:t>
            </a:fld>
            <a:endParaRPr lang="en-GB" dirty="0"/>
          </a:p>
        </p:txBody>
      </p:sp>
      <p:sp>
        <p:nvSpPr>
          <p:cNvPr id="18435" name="Rectangle 3"/>
          <p:cNvSpPr>
            <a:spLocks noGrp="1" noChangeArrowheads="1"/>
          </p:cNvSpPr>
          <p:nvPr>
            <p:ph sz="quarter" idx="1"/>
          </p:nvPr>
        </p:nvSpPr>
        <p:spPr>
          <a:xfrm>
            <a:off x="612648" y="1600200"/>
            <a:ext cx="8153400" cy="5257800"/>
          </a:xfrm>
        </p:spPr>
        <p:txBody>
          <a:bodyPr>
            <a:normAutofit/>
          </a:bodyPr>
          <a:lstStyle/>
          <a:p>
            <a:r>
              <a:rPr lang="en-US" dirty="0" smtClean="0"/>
              <a:t>Increased economic growth:</a:t>
            </a:r>
          </a:p>
          <a:p>
            <a:pPr lvl="1"/>
            <a:r>
              <a:rPr lang="en-US" dirty="0" smtClean="0"/>
              <a:t>Net present value to the U.S. of a 25-point increase on PISA: $40 trillion (U.S. national debt: $13 trillion)</a:t>
            </a:r>
          </a:p>
          <a:p>
            <a:pPr lvl="1"/>
            <a:r>
              <a:rPr lang="en-US" dirty="0" smtClean="0"/>
              <a:t>Net present value to the U.S. of getting all students </a:t>
            </a:r>
            <a:br>
              <a:rPr lang="en-US" dirty="0" smtClean="0"/>
            </a:br>
            <a:r>
              <a:rPr lang="en-US" dirty="0" smtClean="0"/>
              <a:t>to 400 on PISA: $70 trillion</a:t>
            </a:r>
          </a:p>
        </p:txBody>
      </p:sp>
    </p:spTree>
    <p:extLst>
      <p:ext uri="{BB962C8B-B14F-4D97-AF65-F5344CB8AC3E}">
        <p14:creationId xmlns:p14="http://schemas.microsoft.com/office/powerpoint/2010/main" val="40597308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r>
              <a:rPr lang="en-US" dirty="0" smtClean="0"/>
              <a:t>Changes in skills needed in the workplace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40047534"/>
              </p:ext>
            </p:extLst>
          </p:nvPr>
        </p:nvGraphicFramePr>
        <p:xfrm>
          <a:off x="612587" y="1728694"/>
          <a:ext cx="8090087" cy="3108960"/>
        </p:xfrm>
        <a:graphic>
          <a:graphicData uri="http://schemas.openxmlformats.org/drawingml/2006/table">
            <a:tbl>
              <a:tblPr firstRow="1" bandRow="1">
                <a:tableStyleId>{5C22544A-7EE6-4342-B048-85BDC9FD1C3A}</a:tableStyleId>
              </a:tblPr>
              <a:tblGrid>
                <a:gridCol w="4207345"/>
                <a:gridCol w="3882742"/>
              </a:tblGrid>
              <a:tr h="370840">
                <a:tc>
                  <a:txBody>
                    <a:bodyPr/>
                    <a:lstStyle/>
                    <a:p>
                      <a:r>
                        <a:rPr lang="en-US" sz="2400" dirty="0" smtClean="0">
                          <a:latin typeface="Calibri"/>
                          <a:cs typeface="Calibri"/>
                        </a:rPr>
                        <a:t>Skill category</a:t>
                      </a:r>
                      <a:endParaRPr lang="en-US" sz="2400" dirty="0">
                        <a:latin typeface="Calibri"/>
                        <a:cs typeface="Calibri"/>
                      </a:endParaRPr>
                    </a:p>
                  </a:txBody>
                  <a:tcPr/>
                </a:tc>
                <a:tc>
                  <a:txBody>
                    <a:bodyPr/>
                    <a:lstStyle/>
                    <a:p>
                      <a:pPr algn="ctr"/>
                      <a:r>
                        <a:rPr lang="en-US" sz="2400" dirty="0" smtClean="0">
                          <a:latin typeface="Calibri"/>
                          <a:cs typeface="Calibri"/>
                        </a:rPr>
                        <a:t>Percentage change</a:t>
                      </a:r>
                      <a:r>
                        <a:rPr lang="en-US" sz="2400" baseline="0" dirty="0" smtClean="0">
                          <a:latin typeface="Calibri"/>
                          <a:cs typeface="Calibri"/>
                        </a:rPr>
                        <a:t> 1969-1999</a:t>
                      </a:r>
                      <a:endParaRPr lang="en-US" sz="2400" dirty="0">
                        <a:latin typeface="Calibri"/>
                        <a:cs typeface="Calibri"/>
                      </a:endParaRPr>
                    </a:p>
                  </a:txBody>
                  <a:tcPr/>
                </a:tc>
              </a:tr>
              <a:tr h="370840">
                <a:tc>
                  <a:txBody>
                    <a:bodyPr/>
                    <a:lstStyle/>
                    <a:p>
                      <a:r>
                        <a:rPr lang="en-US" sz="2400" dirty="0" smtClean="0">
                          <a:latin typeface="Calibri"/>
                          <a:cs typeface="Calibri"/>
                        </a:rPr>
                        <a:t>Complex communication</a:t>
                      </a:r>
                      <a:endParaRPr lang="en-US" sz="2400" dirty="0">
                        <a:latin typeface="Calibri"/>
                        <a:cs typeface="Calibri"/>
                      </a:endParaRPr>
                    </a:p>
                  </a:txBody>
                  <a:tcPr/>
                </a:tc>
                <a:tc>
                  <a:txBody>
                    <a:bodyPr/>
                    <a:lstStyle/>
                    <a:p>
                      <a:pPr algn="ctr"/>
                      <a:r>
                        <a:rPr lang="en-US" sz="2400" dirty="0" smtClean="0">
                          <a:latin typeface="Calibri"/>
                          <a:cs typeface="Calibri"/>
                        </a:rPr>
                        <a:t>+14%</a:t>
                      </a:r>
                      <a:endParaRPr lang="en-US" sz="2400" dirty="0">
                        <a:latin typeface="Calibri"/>
                        <a:cs typeface="Calibri"/>
                      </a:endParaRPr>
                    </a:p>
                  </a:txBody>
                  <a:tcPr/>
                </a:tc>
              </a:tr>
              <a:tr h="370840">
                <a:tc>
                  <a:txBody>
                    <a:bodyPr/>
                    <a:lstStyle/>
                    <a:p>
                      <a:r>
                        <a:rPr lang="en-US" sz="2400" dirty="0" smtClean="0">
                          <a:latin typeface="Calibri"/>
                          <a:cs typeface="Calibri"/>
                        </a:rPr>
                        <a:t>Expert</a:t>
                      </a:r>
                      <a:r>
                        <a:rPr lang="en-US" sz="2400" baseline="0" dirty="0" smtClean="0">
                          <a:latin typeface="Calibri"/>
                          <a:cs typeface="Calibri"/>
                        </a:rPr>
                        <a:t> thinking/problem solving</a:t>
                      </a:r>
                      <a:endParaRPr lang="en-US" sz="2400" dirty="0">
                        <a:latin typeface="Calibri"/>
                        <a:cs typeface="Calibri"/>
                      </a:endParaRPr>
                    </a:p>
                  </a:txBody>
                  <a:tcPr/>
                </a:tc>
                <a:tc>
                  <a:txBody>
                    <a:bodyPr/>
                    <a:lstStyle/>
                    <a:p>
                      <a:pPr algn="ctr"/>
                      <a:r>
                        <a:rPr lang="en-US" sz="2400" dirty="0" smtClean="0">
                          <a:latin typeface="Calibri"/>
                          <a:cs typeface="Calibri"/>
                        </a:rPr>
                        <a:t>+8%</a:t>
                      </a:r>
                      <a:endParaRPr lang="en-US" sz="2400" dirty="0">
                        <a:latin typeface="Calibri"/>
                        <a:cs typeface="Calibri"/>
                      </a:endParaRPr>
                    </a:p>
                  </a:txBody>
                  <a:tcPr/>
                </a:tc>
              </a:tr>
              <a:tr h="370840">
                <a:tc>
                  <a:txBody>
                    <a:bodyPr/>
                    <a:lstStyle/>
                    <a:p>
                      <a:r>
                        <a:rPr lang="en-US" sz="2400" dirty="0" smtClean="0">
                          <a:latin typeface="Calibri"/>
                          <a:cs typeface="Calibri"/>
                        </a:rPr>
                        <a:t>Routine</a:t>
                      </a:r>
                      <a:r>
                        <a:rPr lang="en-US" sz="2400" baseline="0" dirty="0" smtClean="0">
                          <a:latin typeface="Calibri"/>
                          <a:cs typeface="Calibri"/>
                        </a:rPr>
                        <a:t> manual</a:t>
                      </a:r>
                      <a:endParaRPr lang="en-US" sz="2400" dirty="0">
                        <a:latin typeface="Calibri"/>
                        <a:cs typeface="Calibri"/>
                      </a:endParaRPr>
                    </a:p>
                  </a:txBody>
                  <a:tcPr/>
                </a:tc>
                <a:tc>
                  <a:txBody>
                    <a:bodyPr/>
                    <a:lstStyle/>
                    <a:p>
                      <a:pPr algn="ctr"/>
                      <a:r>
                        <a:rPr lang="en-US" sz="2400" dirty="0" smtClean="0">
                          <a:latin typeface="Calibri"/>
                          <a:cs typeface="Calibri"/>
                        </a:rPr>
                        <a:t>–3%</a:t>
                      </a:r>
                      <a:endParaRPr lang="en-US" sz="2400" dirty="0">
                        <a:latin typeface="Calibri"/>
                        <a:cs typeface="Calibri"/>
                      </a:endParaRPr>
                    </a:p>
                  </a:txBody>
                  <a:tcPr/>
                </a:tc>
              </a:tr>
              <a:tr h="370840">
                <a:tc>
                  <a:txBody>
                    <a:bodyPr/>
                    <a:lstStyle/>
                    <a:p>
                      <a:r>
                        <a:rPr lang="en-US" sz="2400" dirty="0" smtClean="0">
                          <a:latin typeface="Calibri"/>
                          <a:cs typeface="Calibri"/>
                        </a:rPr>
                        <a:t>Non-routine</a:t>
                      </a:r>
                      <a:r>
                        <a:rPr lang="en-US" sz="2400" baseline="0" dirty="0" smtClean="0">
                          <a:latin typeface="Calibri"/>
                          <a:cs typeface="Calibri"/>
                        </a:rPr>
                        <a:t> manual</a:t>
                      </a:r>
                      <a:endParaRPr lang="en-US" sz="2400" dirty="0">
                        <a:latin typeface="Calibri"/>
                        <a:cs typeface="Calibri"/>
                      </a:endParaRPr>
                    </a:p>
                  </a:txBody>
                  <a:tcPr/>
                </a:tc>
                <a:tc>
                  <a:txBody>
                    <a:bodyPr/>
                    <a:lstStyle/>
                    <a:p>
                      <a:pPr algn="ctr"/>
                      <a:r>
                        <a:rPr lang="en-US" sz="2400" dirty="0" smtClean="0">
                          <a:latin typeface="Calibri"/>
                          <a:cs typeface="Calibri"/>
                        </a:rPr>
                        <a:t>–5%</a:t>
                      </a:r>
                      <a:endParaRPr lang="en-US" sz="2400" dirty="0">
                        <a:latin typeface="Calibri"/>
                        <a:cs typeface="Calibri"/>
                      </a:endParaRPr>
                    </a:p>
                  </a:txBody>
                  <a:tcPr/>
                </a:tc>
              </a:tr>
              <a:tr h="370840">
                <a:tc>
                  <a:txBody>
                    <a:bodyPr/>
                    <a:lstStyle/>
                    <a:p>
                      <a:r>
                        <a:rPr lang="en-US" sz="2400" dirty="0" smtClean="0">
                          <a:latin typeface="Calibri"/>
                          <a:cs typeface="Calibri"/>
                        </a:rPr>
                        <a:t>Routine cognitive</a:t>
                      </a:r>
                      <a:endParaRPr lang="en-US" sz="2400" dirty="0">
                        <a:latin typeface="Calibri"/>
                        <a:cs typeface="Calibri"/>
                      </a:endParaRPr>
                    </a:p>
                  </a:txBody>
                  <a:tcPr/>
                </a:tc>
                <a:tc>
                  <a:txBody>
                    <a:bodyPr/>
                    <a:lstStyle/>
                    <a:p>
                      <a:pPr algn="ctr"/>
                      <a:r>
                        <a:rPr lang="en-US" sz="2400" dirty="0" smtClean="0">
                          <a:latin typeface="Calibri"/>
                          <a:cs typeface="Calibri"/>
                        </a:rPr>
                        <a:t>–8%</a:t>
                      </a:r>
                      <a:endParaRPr lang="en-US" sz="2400" dirty="0">
                        <a:latin typeface="Calibri"/>
                        <a:cs typeface="Calibri"/>
                      </a:endParaRPr>
                    </a:p>
                  </a:txBody>
                  <a:tcPr/>
                </a:tc>
              </a:tr>
            </a:tbl>
          </a:graphicData>
        </a:graphic>
      </p:graphicFrame>
      <p:sp>
        <p:nvSpPr>
          <p:cNvPr id="23556" name="Text Box 4"/>
          <p:cNvSpPr txBox="1">
            <a:spLocks noChangeArrowheads="1"/>
          </p:cNvSpPr>
          <p:nvPr/>
        </p:nvSpPr>
        <p:spPr bwMode="auto">
          <a:xfrm>
            <a:off x="608106" y="5012111"/>
            <a:ext cx="3276600" cy="366712"/>
          </a:xfrm>
          <a:prstGeom prst="rect">
            <a:avLst/>
          </a:prstGeom>
          <a:noFill/>
          <a:ln w="12700">
            <a:noFill/>
            <a:miter lim="800000"/>
            <a:headEnd/>
            <a:tailEnd/>
          </a:ln>
        </p:spPr>
        <p:txBody>
          <a:bodyPr>
            <a:prstTxWarp prst="textNoShape">
              <a:avLst/>
            </a:prstTxWarp>
            <a:spAutoFit/>
          </a:bodyPr>
          <a:lstStyle/>
          <a:p>
            <a:pPr defTabSz="762000">
              <a:spcBef>
                <a:spcPct val="50000"/>
              </a:spcBef>
            </a:pPr>
            <a:r>
              <a:rPr lang="en-US" sz="1800" dirty="0" err="1">
                <a:solidFill>
                  <a:srgbClr val="525A93"/>
                </a:solidFill>
                <a:latin typeface="+mn-lt"/>
              </a:rPr>
              <a:t>Autor</a:t>
            </a:r>
            <a:r>
              <a:rPr lang="en-US" sz="1800" dirty="0">
                <a:solidFill>
                  <a:srgbClr val="525A93"/>
                </a:solidFill>
                <a:latin typeface="+mn-lt"/>
              </a:rPr>
              <a:t>, Levy &amp; </a:t>
            </a:r>
            <a:r>
              <a:rPr lang="en-US" sz="1800" dirty="0" err="1" smtClean="0">
                <a:solidFill>
                  <a:srgbClr val="525A93"/>
                </a:solidFill>
                <a:latin typeface="+mn-lt"/>
              </a:rPr>
              <a:t>Murnane</a:t>
            </a:r>
            <a:r>
              <a:rPr lang="en-US" sz="1800" dirty="0">
                <a:solidFill>
                  <a:srgbClr val="525A93"/>
                </a:solidFill>
                <a:latin typeface="+mn-lt"/>
              </a:rPr>
              <a:t> </a:t>
            </a:r>
            <a:r>
              <a:rPr lang="en-US" sz="1800" dirty="0" smtClean="0">
                <a:solidFill>
                  <a:srgbClr val="525A93"/>
                </a:solidFill>
                <a:latin typeface="+mn-lt"/>
              </a:rPr>
              <a:t>(2003)</a:t>
            </a:r>
            <a:endParaRPr lang="en-US" dirty="0">
              <a:solidFill>
                <a:srgbClr val="525A93"/>
              </a:solidFill>
              <a:latin typeface="+mn-lt"/>
            </a:endParaRPr>
          </a:p>
        </p:txBody>
      </p:sp>
    </p:spTree>
    <p:extLst>
      <p:ext uri="{BB962C8B-B14F-4D97-AF65-F5344CB8AC3E}">
        <p14:creationId xmlns:p14="http://schemas.microsoft.com/office/powerpoint/2010/main" val="374230561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Real-terms changes in salary: 1978 to 2005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6296736"/>
              </p:ext>
            </p:extLst>
          </p:nvPr>
        </p:nvGraphicFramePr>
        <p:xfrm>
          <a:off x="597647" y="1719730"/>
          <a:ext cx="8089153" cy="2743200"/>
        </p:xfrm>
        <a:graphic>
          <a:graphicData uri="http://schemas.openxmlformats.org/drawingml/2006/table">
            <a:tbl>
              <a:tblPr firstRow="1" bandRow="1">
                <a:tableStyleId>{5C22544A-7EE6-4342-B048-85BDC9FD1C3A}</a:tableStyleId>
              </a:tblPr>
              <a:tblGrid>
                <a:gridCol w="3936253"/>
                <a:gridCol w="4152900"/>
              </a:tblGrid>
              <a:tr h="370840">
                <a:tc>
                  <a:txBody>
                    <a:bodyPr/>
                    <a:lstStyle/>
                    <a:p>
                      <a:r>
                        <a:rPr lang="en-US" sz="2400" dirty="0" smtClean="0">
                          <a:latin typeface="Calibri"/>
                          <a:cs typeface="Calibri"/>
                        </a:rPr>
                        <a:t>Education</a:t>
                      </a:r>
                      <a:r>
                        <a:rPr lang="en-US" sz="2400" baseline="0" dirty="0" smtClean="0">
                          <a:latin typeface="Calibri"/>
                          <a:cs typeface="Calibri"/>
                        </a:rPr>
                        <a:t> level</a:t>
                      </a:r>
                      <a:endParaRPr lang="en-US" sz="2400" dirty="0">
                        <a:latin typeface="Calibri"/>
                        <a:cs typeface="Calibri"/>
                      </a:endParaRPr>
                    </a:p>
                  </a:txBody>
                  <a:tcPr/>
                </a:tc>
                <a:tc>
                  <a:txBody>
                    <a:bodyPr/>
                    <a:lstStyle/>
                    <a:p>
                      <a:pPr algn="ctr"/>
                      <a:r>
                        <a:rPr lang="en-US" sz="2400" dirty="0" smtClean="0">
                          <a:latin typeface="Calibri"/>
                          <a:cs typeface="Calibri"/>
                        </a:rPr>
                        <a:t>Change in salary</a:t>
                      </a:r>
                      <a:endParaRPr lang="en-US" sz="2400" dirty="0">
                        <a:latin typeface="Calibri"/>
                        <a:cs typeface="Calibri"/>
                      </a:endParaRPr>
                    </a:p>
                  </a:txBody>
                  <a:tcPr/>
                </a:tc>
              </a:tr>
              <a:tr h="370840">
                <a:tc>
                  <a:txBody>
                    <a:bodyPr/>
                    <a:lstStyle/>
                    <a:p>
                      <a:r>
                        <a:rPr lang="en-US" sz="2400" dirty="0" smtClean="0">
                          <a:latin typeface="Calibri"/>
                          <a:cs typeface="Calibri"/>
                        </a:rPr>
                        <a:t>Postgraduate qualification</a:t>
                      </a:r>
                      <a:endParaRPr lang="en-US" sz="2400" dirty="0">
                        <a:latin typeface="Calibri"/>
                        <a:cs typeface="Calibri"/>
                      </a:endParaRPr>
                    </a:p>
                  </a:txBody>
                  <a:tcPr/>
                </a:tc>
                <a:tc>
                  <a:txBody>
                    <a:bodyPr/>
                    <a:lstStyle/>
                    <a:p>
                      <a:pPr algn="r">
                        <a:tabLst/>
                      </a:pPr>
                      <a:r>
                        <a:rPr lang="en-US" sz="2400" dirty="0" smtClean="0">
                          <a:latin typeface="Calibri"/>
                          <a:cs typeface="Calibri"/>
                        </a:rPr>
                        <a:t>+28%</a:t>
                      </a:r>
                      <a:endParaRPr lang="en-US" sz="2400" dirty="0">
                        <a:latin typeface="Calibri"/>
                        <a:cs typeface="Calibri"/>
                      </a:endParaRPr>
                    </a:p>
                  </a:txBody>
                  <a:tcPr marR="1548000"/>
                </a:tc>
              </a:tr>
              <a:tr h="370840">
                <a:tc>
                  <a:txBody>
                    <a:bodyPr/>
                    <a:lstStyle/>
                    <a:p>
                      <a:r>
                        <a:rPr lang="en-US" sz="2400" dirty="0" smtClean="0">
                          <a:latin typeface="Calibri"/>
                          <a:cs typeface="Calibri"/>
                        </a:rPr>
                        <a:t>BA/</a:t>
                      </a:r>
                      <a:r>
                        <a:rPr lang="en-US" sz="2400" dirty="0" err="1" smtClean="0">
                          <a:latin typeface="Calibri"/>
                          <a:cs typeface="Calibri"/>
                        </a:rPr>
                        <a:t>BSc</a:t>
                      </a:r>
                      <a:endParaRPr lang="en-US" sz="2400" dirty="0">
                        <a:latin typeface="Calibri"/>
                        <a:cs typeface="Calibri"/>
                      </a:endParaRPr>
                    </a:p>
                  </a:txBody>
                  <a:tcPr/>
                </a:tc>
                <a:tc>
                  <a:txBody>
                    <a:bodyPr/>
                    <a:lstStyle/>
                    <a:p>
                      <a:pPr algn="r"/>
                      <a:r>
                        <a:rPr lang="en-US" sz="2400" dirty="0" smtClean="0">
                          <a:latin typeface="Calibri"/>
                          <a:cs typeface="Calibri"/>
                        </a:rPr>
                        <a:t>+19%</a:t>
                      </a:r>
                      <a:endParaRPr lang="en-US" sz="2400" dirty="0">
                        <a:latin typeface="Calibri"/>
                        <a:cs typeface="Calibri"/>
                      </a:endParaRPr>
                    </a:p>
                  </a:txBody>
                  <a:tcPr marR="1548000"/>
                </a:tc>
              </a:tr>
              <a:tr h="370840">
                <a:tc>
                  <a:txBody>
                    <a:bodyPr/>
                    <a:lstStyle/>
                    <a:p>
                      <a:r>
                        <a:rPr lang="en-US" sz="2400" dirty="0" smtClean="0">
                          <a:latin typeface="Calibri"/>
                          <a:cs typeface="Calibri"/>
                        </a:rPr>
                        <a:t>Some college</a:t>
                      </a:r>
                      <a:endParaRPr lang="en-US" sz="2400" dirty="0">
                        <a:latin typeface="Calibri"/>
                        <a:cs typeface="Calibri"/>
                      </a:endParaRPr>
                    </a:p>
                  </a:txBody>
                  <a:tcPr/>
                </a:tc>
                <a:tc>
                  <a:txBody>
                    <a:bodyPr/>
                    <a:lstStyle/>
                    <a:p>
                      <a:pPr algn="r"/>
                      <a:r>
                        <a:rPr lang="en-US" sz="2400" dirty="0" smtClean="0">
                          <a:latin typeface="Calibri"/>
                          <a:cs typeface="Calibri"/>
                        </a:rPr>
                        <a:t>0%</a:t>
                      </a:r>
                      <a:endParaRPr lang="en-US" sz="2400" dirty="0">
                        <a:latin typeface="Calibri"/>
                        <a:cs typeface="Calibri"/>
                      </a:endParaRPr>
                    </a:p>
                  </a:txBody>
                  <a:tcPr marR="1548000"/>
                </a:tc>
              </a:tr>
              <a:tr h="370840">
                <a:tc>
                  <a:txBody>
                    <a:bodyPr/>
                    <a:lstStyle/>
                    <a:p>
                      <a:r>
                        <a:rPr lang="en-US" sz="2400" dirty="0" smtClean="0">
                          <a:latin typeface="Calibri"/>
                          <a:cs typeface="Calibri"/>
                        </a:rPr>
                        <a:t>High school</a:t>
                      </a:r>
                      <a:r>
                        <a:rPr lang="en-US" sz="2400" baseline="0" dirty="0" smtClean="0">
                          <a:latin typeface="Calibri"/>
                          <a:cs typeface="Calibri"/>
                        </a:rPr>
                        <a:t> diploma</a:t>
                      </a:r>
                      <a:endParaRPr lang="en-US" sz="2400" dirty="0">
                        <a:latin typeface="Calibri"/>
                        <a:cs typeface="Calibri"/>
                      </a:endParaRPr>
                    </a:p>
                  </a:txBody>
                  <a:tcPr/>
                </a:tc>
                <a:tc>
                  <a:txBody>
                    <a:bodyPr/>
                    <a:lstStyle/>
                    <a:p>
                      <a:pPr algn="r"/>
                      <a:r>
                        <a:rPr lang="en-US" sz="2400" dirty="0" smtClean="0">
                          <a:latin typeface="Calibri"/>
                          <a:cs typeface="Calibri"/>
                        </a:rPr>
                        <a:t>0%</a:t>
                      </a:r>
                      <a:endParaRPr lang="en-US" sz="2400" dirty="0">
                        <a:latin typeface="Calibri"/>
                        <a:cs typeface="Calibri"/>
                      </a:endParaRPr>
                    </a:p>
                  </a:txBody>
                  <a:tcPr marR="1548000"/>
                </a:tc>
              </a:tr>
              <a:tr h="370840">
                <a:tc>
                  <a:txBody>
                    <a:bodyPr/>
                    <a:lstStyle/>
                    <a:p>
                      <a:r>
                        <a:rPr lang="en-US" sz="2400" dirty="0" smtClean="0">
                          <a:latin typeface="Calibri"/>
                          <a:cs typeface="Calibri"/>
                        </a:rPr>
                        <a:t>High</a:t>
                      </a:r>
                      <a:r>
                        <a:rPr lang="en-US" sz="2400" baseline="0" dirty="0" smtClean="0">
                          <a:latin typeface="Calibri"/>
                          <a:cs typeface="Calibri"/>
                        </a:rPr>
                        <a:t> </a:t>
                      </a:r>
                      <a:r>
                        <a:rPr lang="en-US" sz="2400" dirty="0" smtClean="0">
                          <a:latin typeface="Calibri"/>
                          <a:cs typeface="Calibri"/>
                        </a:rPr>
                        <a:t>school dropout</a:t>
                      </a:r>
                      <a:endParaRPr lang="en-US" sz="2400" dirty="0">
                        <a:latin typeface="Calibri"/>
                        <a:cs typeface="Calibri"/>
                      </a:endParaRPr>
                    </a:p>
                  </a:txBody>
                  <a:tcPr/>
                </a:tc>
                <a:tc>
                  <a:txBody>
                    <a:bodyPr/>
                    <a:lstStyle/>
                    <a:p>
                      <a:pPr algn="r"/>
                      <a:r>
                        <a:rPr lang="en-US" sz="2400" dirty="0" smtClean="0">
                          <a:latin typeface="Calibri"/>
                          <a:cs typeface="Calibri"/>
                        </a:rPr>
                        <a:t>-16%</a:t>
                      </a:r>
                      <a:endParaRPr lang="en-US" sz="2400" dirty="0">
                        <a:latin typeface="Calibri"/>
                        <a:cs typeface="Calibri"/>
                      </a:endParaRPr>
                    </a:p>
                  </a:txBody>
                  <a:tcPr marR="1548000"/>
                </a:tc>
              </a:tr>
            </a:tbl>
          </a:graphicData>
        </a:graphic>
      </p:graphicFrame>
      <p:sp>
        <p:nvSpPr>
          <p:cNvPr id="7" name="TextBox 6"/>
          <p:cNvSpPr txBox="1"/>
          <p:nvPr/>
        </p:nvSpPr>
        <p:spPr>
          <a:xfrm>
            <a:off x="609600" y="4743077"/>
            <a:ext cx="4203700" cy="369332"/>
          </a:xfrm>
          <a:prstGeom prst="rect">
            <a:avLst/>
          </a:prstGeom>
          <a:noFill/>
        </p:spPr>
        <p:txBody>
          <a:bodyPr wrap="square" rtlCol="0">
            <a:spAutoFit/>
          </a:bodyPr>
          <a:lstStyle/>
          <a:p>
            <a:r>
              <a:rPr lang="en-US" sz="1800" dirty="0" smtClean="0">
                <a:solidFill>
                  <a:srgbClr val="525A93"/>
                </a:solidFill>
                <a:latin typeface="+mn-lt"/>
              </a:rPr>
              <a:t>Economic Policy Institute</a:t>
            </a:r>
            <a:r>
              <a:rPr lang="en-US" sz="1800" dirty="0">
                <a:solidFill>
                  <a:srgbClr val="525A93"/>
                </a:solidFill>
                <a:latin typeface="+mn-lt"/>
              </a:rPr>
              <a:t> </a:t>
            </a:r>
            <a:r>
              <a:rPr lang="en-US" sz="1800" dirty="0" smtClean="0">
                <a:solidFill>
                  <a:srgbClr val="525A93"/>
                </a:solidFill>
                <a:latin typeface="+mn-lt"/>
              </a:rPr>
              <a:t>(2010)</a:t>
            </a:r>
            <a:endParaRPr lang="en-US" sz="1800" dirty="0">
              <a:solidFill>
                <a:srgbClr val="525A93"/>
              </a:solidFill>
              <a:latin typeface="+mn-lt"/>
            </a:endParaRPr>
          </a:p>
        </p:txBody>
      </p:sp>
    </p:spTree>
    <p:extLst>
      <p:ext uri="{BB962C8B-B14F-4D97-AF65-F5344CB8AC3E}">
        <p14:creationId xmlns:p14="http://schemas.microsoft.com/office/powerpoint/2010/main" val="30691042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p:txBody>
          <a:bodyPr/>
          <a:lstStyle/>
          <a:p>
            <a:pPr eaLnBrk="1" hangingPunct="1"/>
            <a:r>
              <a:rPr lang="en-US" dirty="0" smtClean="0">
                <a:latin typeface="Arial" charset="0"/>
                <a:ea typeface="ＭＳ Ｐゴシック" charset="0"/>
                <a:cs typeface="ＭＳ Ｐゴシック" charset="0"/>
              </a:rPr>
              <a:t>Off</a:t>
            </a:r>
            <a:r>
              <a:rPr lang="en-US" dirty="0">
                <a:latin typeface="Arial" charset="0"/>
                <a:ea typeface="ＭＳ Ｐゴシック" charset="0"/>
                <a:cs typeface="ＭＳ Ｐゴシック" charset="0"/>
              </a:rPr>
              <a:t>-</a:t>
            </a:r>
            <a:r>
              <a:rPr lang="en-US" dirty="0" smtClean="0">
                <a:latin typeface="Arial" charset="0"/>
                <a:ea typeface="ＭＳ Ｐゴシック" charset="0"/>
                <a:cs typeface="ＭＳ Ｐゴシック" charset="0"/>
              </a:rPr>
              <a:t>shoring and automation</a:t>
            </a:r>
            <a:endParaRPr lang="en-US" dirty="0">
              <a:latin typeface="Arial" charset="0"/>
              <a:ea typeface="ＭＳ Ｐゴシック" charset="0"/>
              <a:cs typeface="ＭＳ Ｐゴシック"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32295385"/>
              </p:ext>
            </p:extLst>
          </p:nvPr>
        </p:nvGraphicFramePr>
        <p:xfrm>
          <a:off x="612588" y="1784459"/>
          <a:ext cx="7871011" cy="4057541"/>
        </p:xfrm>
        <a:graphic>
          <a:graphicData uri="http://schemas.openxmlformats.org/drawingml/2006/table">
            <a:tbl>
              <a:tblPr firstRow="1" bandRow="1">
                <a:tableStyleId>{5C22544A-7EE6-4342-B048-85BDC9FD1C3A}</a:tableStyleId>
              </a:tblPr>
              <a:tblGrid>
                <a:gridCol w="1403894"/>
                <a:gridCol w="3004690"/>
                <a:gridCol w="3462427"/>
              </a:tblGrid>
              <a:tr h="666495">
                <a:tc>
                  <a:txBody>
                    <a:bodyPr/>
                    <a:lstStyle/>
                    <a:p>
                      <a:endParaRPr lang="en-US" sz="2400" dirty="0">
                        <a:latin typeface="Calibri"/>
                        <a:cs typeface="Calibri"/>
                      </a:endParaRPr>
                    </a:p>
                  </a:txBody>
                  <a:tcPr anchor="ctr"/>
                </a:tc>
                <a:tc>
                  <a:txBody>
                    <a:bodyPr/>
                    <a:lstStyle/>
                    <a:p>
                      <a:pPr algn="ctr"/>
                      <a:r>
                        <a:rPr lang="en-US" sz="2400" dirty="0" smtClean="0">
                          <a:latin typeface="Calibri"/>
                          <a:cs typeface="Calibri"/>
                        </a:rPr>
                        <a:t>Off-</a:t>
                      </a:r>
                      <a:r>
                        <a:rPr lang="en-US" sz="2400" dirty="0" err="1" smtClean="0">
                          <a:latin typeface="Calibri"/>
                          <a:cs typeface="Calibri"/>
                        </a:rPr>
                        <a:t>shoreable</a:t>
                      </a:r>
                      <a:endParaRPr lang="en-US" sz="2400" dirty="0">
                        <a:latin typeface="Calibri"/>
                        <a:cs typeface="Calibri"/>
                      </a:endParaRPr>
                    </a:p>
                  </a:txBody>
                  <a:tcPr anchor="ctr"/>
                </a:tc>
                <a:tc>
                  <a:txBody>
                    <a:bodyPr/>
                    <a:lstStyle/>
                    <a:p>
                      <a:pPr algn="ctr"/>
                      <a:r>
                        <a:rPr lang="en-US" sz="2400" dirty="0" smtClean="0">
                          <a:latin typeface="Calibri"/>
                          <a:cs typeface="Calibri"/>
                        </a:rPr>
                        <a:t>Not off-</a:t>
                      </a:r>
                      <a:r>
                        <a:rPr lang="en-US" sz="2400" dirty="0" err="1" smtClean="0">
                          <a:latin typeface="Calibri"/>
                          <a:cs typeface="Calibri"/>
                        </a:rPr>
                        <a:t>shoreable</a:t>
                      </a:r>
                      <a:endParaRPr lang="en-US" sz="2400" dirty="0">
                        <a:latin typeface="Calibri"/>
                        <a:cs typeface="Calibri"/>
                      </a:endParaRPr>
                    </a:p>
                  </a:txBody>
                  <a:tcPr anchor="ctr"/>
                </a:tc>
              </a:tr>
              <a:tr h="1695523">
                <a:tc>
                  <a:txBody>
                    <a:bodyPr/>
                    <a:lstStyle/>
                    <a:p>
                      <a:r>
                        <a:rPr lang="en-US" sz="2400" dirty="0" smtClean="0">
                          <a:latin typeface="Calibri"/>
                          <a:cs typeface="Calibri"/>
                        </a:rPr>
                        <a:t>Skilled</a:t>
                      </a:r>
                      <a:endParaRPr lang="en-US" sz="2400" dirty="0">
                        <a:latin typeface="Calibri"/>
                        <a:cs typeface="Calibri"/>
                      </a:endParaRPr>
                    </a:p>
                  </a:txBody>
                  <a:tcPr anchor="ctr"/>
                </a:tc>
                <a:tc>
                  <a:txBody>
                    <a:bodyPr/>
                    <a:lstStyle/>
                    <a:p>
                      <a:r>
                        <a:rPr lang="en-US" sz="2400" dirty="0" smtClean="0">
                          <a:latin typeface="Calibri"/>
                          <a:cs typeface="Calibri"/>
                        </a:rPr>
                        <a:t>Radiographer</a:t>
                      </a:r>
                    </a:p>
                    <a:p>
                      <a:r>
                        <a:rPr lang="en-US" sz="2400" dirty="0" smtClean="0">
                          <a:latin typeface="Calibri"/>
                          <a:cs typeface="Calibri"/>
                        </a:rPr>
                        <a:t>Security analyst</a:t>
                      </a:r>
                    </a:p>
                    <a:p>
                      <a:r>
                        <a:rPr lang="en-US" sz="2400" dirty="0" smtClean="0">
                          <a:latin typeface="Calibri"/>
                          <a:cs typeface="Calibri"/>
                        </a:rPr>
                        <a:t>Tax accountant</a:t>
                      </a:r>
                      <a:endParaRPr lang="en-US" sz="2400" dirty="0">
                        <a:latin typeface="Calibri"/>
                        <a:cs typeface="Calibri"/>
                      </a:endParaRPr>
                    </a:p>
                  </a:txBody>
                  <a:tcPr anchor="ctr"/>
                </a:tc>
                <a:tc>
                  <a:txBody>
                    <a:bodyPr/>
                    <a:lstStyle/>
                    <a:p>
                      <a:r>
                        <a:rPr lang="en-US" sz="2400" dirty="0" smtClean="0">
                          <a:latin typeface="Calibri"/>
                          <a:cs typeface="Calibri"/>
                        </a:rPr>
                        <a:t>Surgeon (?)</a:t>
                      </a:r>
                    </a:p>
                    <a:p>
                      <a:r>
                        <a:rPr lang="en-US" sz="2400" dirty="0" smtClean="0">
                          <a:latin typeface="Calibri"/>
                          <a:cs typeface="Calibri"/>
                        </a:rPr>
                        <a:t>Bricklayer</a:t>
                      </a:r>
                    </a:p>
                    <a:p>
                      <a:r>
                        <a:rPr lang="en-US" sz="2400" dirty="0" smtClean="0">
                          <a:latin typeface="Calibri"/>
                          <a:cs typeface="Calibri"/>
                        </a:rPr>
                        <a:t>Hairdresser</a:t>
                      </a:r>
                      <a:endParaRPr lang="en-US" sz="2400" dirty="0">
                        <a:latin typeface="Calibri"/>
                        <a:cs typeface="Calibri"/>
                      </a:endParaRPr>
                    </a:p>
                  </a:txBody>
                  <a:tcPr anchor="ctr"/>
                </a:tc>
              </a:tr>
              <a:tr h="1695523">
                <a:tc>
                  <a:txBody>
                    <a:bodyPr/>
                    <a:lstStyle/>
                    <a:p>
                      <a:r>
                        <a:rPr lang="en-US" sz="2400" dirty="0" smtClean="0">
                          <a:latin typeface="Calibri"/>
                          <a:cs typeface="Calibri"/>
                        </a:rPr>
                        <a:t>Unskilled</a:t>
                      </a:r>
                      <a:endParaRPr lang="en-US" sz="2400" dirty="0">
                        <a:latin typeface="Calibri"/>
                        <a:cs typeface="Calibri"/>
                      </a:endParaRPr>
                    </a:p>
                  </a:txBody>
                  <a:tcPr anchor="ctr"/>
                </a:tc>
                <a:tc>
                  <a:txBody>
                    <a:bodyPr/>
                    <a:lstStyle/>
                    <a:p>
                      <a:r>
                        <a:rPr lang="en-US" sz="2400" dirty="0" smtClean="0">
                          <a:latin typeface="Calibri"/>
                          <a:cs typeface="Calibri"/>
                        </a:rPr>
                        <a:t>Food packager</a:t>
                      </a:r>
                    </a:p>
                    <a:p>
                      <a:r>
                        <a:rPr lang="en-US" sz="2400" dirty="0" smtClean="0">
                          <a:latin typeface="Calibri"/>
                          <a:cs typeface="Calibri"/>
                        </a:rPr>
                        <a:t>Data entry clerk</a:t>
                      </a:r>
                    </a:p>
                    <a:p>
                      <a:r>
                        <a:rPr lang="en-US" sz="2400" dirty="0" smtClean="0">
                          <a:latin typeface="Calibri"/>
                          <a:cs typeface="Calibri"/>
                        </a:rPr>
                        <a:t>Call</a:t>
                      </a:r>
                      <a:r>
                        <a:rPr lang="en-US" sz="2400" baseline="0" dirty="0" smtClean="0">
                          <a:latin typeface="Calibri"/>
                          <a:cs typeface="Calibri"/>
                        </a:rPr>
                        <a:t> </a:t>
                      </a:r>
                      <a:r>
                        <a:rPr lang="en-US" sz="2400" baseline="0" dirty="0" err="1" smtClean="0">
                          <a:latin typeface="Calibri"/>
                          <a:cs typeface="Calibri"/>
                        </a:rPr>
                        <a:t>centre</a:t>
                      </a:r>
                      <a:r>
                        <a:rPr lang="en-US" sz="2400" baseline="0" dirty="0" smtClean="0">
                          <a:latin typeface="Calibri"/>
                          <a:cs typeface="Calibri"/>
                        </a:rPr>
                        <a:t> operator</a:t>
                      </a:r>
                      <a:endParaRPr lang="en-US" sz="2400" dirty="0">
                        <a:latin typeface="Calibri"/>
                        <a:cs typeface="Calibri"/>
                      </a:endParaRPr>
                    </a:p>
                  </a:txBody>
                  <a:tcPr anchor="ctr"/>
                </a:tc>
                <a:tc>
                  <a:txBody>
                    <a:bodyPr/>
                    <a:lstStyle/>
                    <a:p>
                      <a:r>
                        <a:rPr lang="en-US" sz="2400" dirty="0" smtClean="0">
                          <a:latin typeface="Calibri"/>
                          <a:cs typeface="Calibri"/>
                        </a:rPr>
                        <a:t>Grocery</a:t>
                      </a:r>
                      <a:r>
                        <a:rPr lang="en-US" sz="2400" baseline="0" dirty="0" smtClean="0">
                          <a:latin typeface="Calibri"/>
                          <a:cs typeface="Calibri"/>
                        </a:rPr>
                        <a:t> store clerk</a:t>
                      </a:r>
                    </a:p>
                    <a:p>
                      <a:r>
                        <a:rPr lang="en-US" sz="2400" dirty="0" smtClean="0">
                          <a:latin typeface="Calibri"/>
                          <a:cs typeface="Calibri"/>
                        </a:rPr>
                        <a:t>Receptionist</a:t>
                      </a:r>
                    </a:p>
                    <a:p>
                      <a:r>
                        <a:rPr lang="en-US" sz="2400" dirty="0" smtClean="0">
                          <a:latin typeface="Calibri"/>
                          <a:cs typeface="Calibri"/>
                        </a:rPr>
                        <a:t>Retail salesperson</a:t>
                      </a:r>
                      <a:endParaRPr lang="en-US" sz="2400" dirty="0">
                        <a:latin typeface="Calibri"/>
                        <a:cs typeface="Calibri"/>
                      </a:endParaRPr>
                    </a:p>
                  </a:txBody>
                  <a:tcPr anchor="ctr"/>
                </a:tc>
              </a:tr>
            </a:tbl>
          </a:graphicData>
        </a:graphic>
      </p:graphicFrame>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7</a:t>
            </a:fld>
            <a:endParaRPr lang="en-GB" dirty="0"/>
          </a:p>
        </p:txBody>
      </p:sp>
    </p:spTree>
    <p:extLst>
      <p:ext uri="{BB962C8B-B14F-4D97-AF65-F5344CB8AC3E}">
        <p14:creationId xmlns:p14="http://schemas.microsoft.com/office/powerpoint/2010/main" val="33778365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flat is the world?</a:t>
            </a:r>
            <a:endParaRPr lang="en-US" dirty="0"/>
          </a:p>
        </p:txBody>
      </p:sp>
      <p:sp>
        <p:nvSpPr>
          <p:cNvPr id="5" name="Content Placeholder 4"/>
          <p:cNvSpPr>
            <a:spLocks noGrp="1"/>
          </p:cNvSpPr>
          <p:nvPr>
            <p:ph sz="half" idx="1"/>
          </p:nvPr>
        </p:nvSpPr>
        <p:spPr>
          <a:xfrm>
            <a:off x="254001" y="3132141"/>
            <a:ext cx="4605867" cy="3294063"/>
          </a:xfrm>
        </p:spPr>
        <p:txBody>
          <a:bodyPr>
            <a:normAutofit fontScale="92500" lnSpcReduction="10000"/>
          </a:bodyPr>
          <a:lstStyle/>
          <a:p>
            <a:pPr marL="533400" lvl="1" indent="-355600">
              <a:buSzPct val="100000"/>
              <a:buFont typeface="+mj-lt"/>
              <a:buAutoNum type="alphaUcPeriod"/>
            </a:pPr>
            <a:r>
              <a:rPr lang="en-US" sz="2400" dirty="0" smtClean="0"/>
              <a:t>Physical mail:	</a:t>
            </a:r>
          </a:p>
          <a:p>
            <a:pPr marL="533400" lvl="1" indent="-355600">
              <a:buSzPct val="100000"/>
              <a:buFont typeface="+mj-lt"/>
              <a:buAutoNum type="alphaUcPeriod"/>
            </a:pPr>
            <a:r>
              <a:rPr lang="en-US" sz="2400" dirty="0" smtClean="0"/>
              <a:t>Telephone minutes:	</a:t>
            </a:r>
          </a:p>
          <a:p>
            <a:pPr marL="533400" lvl="1" indent="-355600">
              <a:buSzPct val="100000"/>
              <a:buFont typeface="+mj-lt"/>
              <a:buAutoNum type="alphaUcPeriod"/>
            </a:pPr>
            <a:r>
              <a:rPr lang="en-US" sz="2400" dirty="0" smtClean="0"/>
              <a:t>Internet traffic:	</a:t>
            </a:r>
          </a:p>
          <a:p>
            <a:pPr marL="533400" lvl="1" indent="-355600">
              <a:buSzPct val="100000"/>
              <a:buFont typeface="+mj-lt"/>
              <a:buAutoNum type="alphaUcPeriod"/>
            </a:pPr>
            <a:r>
              <a:rPr lang="en-US" sz="2400" dirty="0" smtClean="0"/>
              <a:t>First generation immigrants:</a:t>
            </a:r>
          </a:p>
          <a:p>
            <a:pPr marL="533400" lvl="1" indent="-355600">
              <a:buSzPct val="100000"/>
              <a:buFont typeface="+mj-lt"/>
              <a:buAutoNum type="alphaUcPeriod"/>
            </a:pPr>
            <a:r>
              <a:rPr lang="en-US" sz="2400" dirty="0" smtClean="0"/>
              <a:t>University students:	</a:t>
            </a:r>
          </a:p>
          <a:p>
            <a:pPr marL="533400" lvl="1" indent="-355600">
              <a:buSzPct val="100000"/>
              <a:buFont typeface="+mj-lt"/>
              <a:buAutoNum type="alphaUcPeriod"/>
            </a:pPr>
            <a:r>
              <a:rPr lang="en-US" sz="2400" dirty="0" smtClean="0"/>
              <a:t>People, ever in their lives	</a:t>
            </a:r>
          </a:p>
          <a:p>
            <a:pPr marL="533400" lvl="1" indent="-355600">
              <a:buSzPct val="100000"/>
              <a:buFont typeface="+mj-lt"/>
              <a:buAutoNum type="alphaUcPeriod"/>
            </a:pPr>
            <a:r>
              <a:rPr lang="en-US" sz="2400" dirty="0" smtClean="0"/>
              <a:t>Goods and services:	</a:t>
            </a:r>
            <a:endParaRPr lang="en-US" sz="2400" dirty="0"/>
          </a:p>
        </p:txBody>
      </p:sp>
      <p:sp>
        <p:nvSpPr>
          <p:cNvPr id="12" name="Content Placeholder 11"/>
          <p:cNvSpPr>
            <a:spLocks noGrp="1"/>
          </p:cNvSpPr>
          <p:nvPr>
            <p:ph sz="half" idx="2"/>
          </p:nvPr>
        </p:nvSpPr>
        <p:spPr>
          <a:xfrm>
            <a:off x="5308599" y="1485904"/>
            <a:ext cx="3623733" cy="3289301"/>
          </a:xfrm>
        </p:spPr>
        <p:txBody>
          <a:bodyPr>
            <a:normAutofit fontScale="92500" lnSpcReduction="10000"/>
          </a:bodyPr>
          <a:lstStyle/>
          <a:p>
            <a:pPr marL="0" indent="0">
              <a:buNone/>
            </a:pPr>
            <a:r>
              <a:rPr lang="en-US" dirty="0" smtClean="0"/>
              <a:t>Percentage crossing national boundaries:</a:t>
            </a:r>
          </a:p>
          <a:p>
            <a:pPr marL="514350" indent="-514350">
              <a:buClr>
                <a:schemeClr val="accent1"/>
              </a:buClr>
              <a:buSzPct val="100000"/>
              <a:buFont typeface="+mj-lt"/>
              <a:buAutoNum type="arabicPeriod"/>
            </a:pPr>
            <a:r>
              <a:rPr lang="en-US" dirty="0" smtClean="0"/>
              <a:t>1%</a:t>
            </a:r>
          </a:p>
          <a:p>
            <a:pPr marL="514350" indent="-514350">
              <a:buClr>
                <a:schemeClr val="accent1"/>
              </a:buClr>
              <a:buSzPct val="100000"/>
              <a:buFont typeface="+mj-lt"/>
              <a:buAutoNum type="arabicPeriod"/>
            </a:pPr>
            <a:r>
              <a:rPr lang="en-US" dirty="0"/>
              <a:t>5</a:t>
            </a:r>
            <a:r>
              <a:rPr lang="en-US" dirty="0" smtClean="0"/>
              <a:t>%</a:t>
            </a:r>
          </a:p>
          <a:p>
            <a:pPr marL="514350" indent="-514350">
              <a:buClr>
                <a:schemeClr val="accent1"/>
              </a:buClr>
              <a:buSzPct val="100000"/>
              <a:buFont typeface="+mj-lt"/>
              <a:buAutoNum type="arabicPeriod"/>
            </a:pPr>
            <a:r>
              <a:rPr lang="en-US" dirty="0" smtClean="0"/>
              <a:t>10%</a:t>
            </a:r>
          </a:p>
          <a:p>
            <a:pPr marL="514350" indent="-514350">
              <a:buClr>
                <a:schemeClr val="accent1"/>
              </a:buClr>
              <a:buSzPct val="100000"/>
              <a:buFont typeface="+mj-lt"/>
              <a:buAutoNum type="arabicPeriod"/>
            </a:pPr>
            <a:r>
              <a:rPr lang="en-US" dirty="0"/>
              <a:t>2</a:t>
            </a:r>
            <a:r>
              <a:rPr lang="en-US" dirty="0" smtClean="0"/>
              <a:t>0%</a:t>
            </a:r>
          </a:p>
          <a:p>
            <a:pPr marL="514350" indent="-514350">
              <a:buClr>
                <a:schemeClr val="accent1"/>
              </a:buClr>
              <a:buSzPct val="100000"/>
              <a:buFont typeface="+mj-lt"/>
              <a:buAutoNum type="arabicPeriod"/>
            </a:pPr>
            <a:r>
              <a:rPr lang="en-US" dirty="0"/>
              <a:t>5</a:t>
            </a:r>
            <a:r>
              <a:rPr lang="en-US" dirty="0" smtClean="0"/>
              <a:t>0%</a:t>
            </a:r>
            <a:endParaRPr lang="en-US" dirty="0"/>
          </a:p>
        </p:txBody>
      </p:sp>
    </p:spTree>
    <p:extLst>
      <p:ext uri="{BB962C8B-B14F-4D97-AF65-F5344CB8AC3E}">
        <p14:creationId xmlns:p14="http://schemas.microsoft.com/office/powerpoint/2010/main" val="5446277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Mostly round; some flat bits (</a:t>
            </a:r>
            <a:r>
              <a:rPr lang="en-US" dirty="0" err="1" smtClean="0"/>
              <a:t>Ghemawat</a:t>
            </a:r>
            <a:r>
              <a:rPr lang="en-US" dirty="0" smtClean="0"/>
              <a:t>, 2011)</a:t>
            </a:r>
            <a:endParaRPr lang="en-US" dirty="0"/>
          </a:p>
        </p:txBody>
      </p:sp>
      <p:sp>
        <p:nvSpPr>
          <p:cNvPr id="5" name="Content Placeholder 4"/>
          <p:cNvSpPr>
            <a:spLocks noGrp="1"/>
          </p:cNvSpPr>
          <p:nvPr>
            <p:ph idx="1"/>
          </p:nvPr>
        </p:nvSpPr>
        <p:spPr/>
        <p:txBody>
          <a:bodyPr/>
          <a:lstStyle/>
          <a:p>
            <a:pPr marL="0" indent="0">
              <a:buNone/>
            </a:pPr>
            <a:r>
              <a:rPr lang="en-US" dirty="0" smtClean="0"/>
              <a:t>Percentage crossing national boundaries</a:t>
            </a:r>
          </a:p>
          <a:p>
            <a:pPr lvl="1">
              <a:tabLst>
                <a:tab pos="5646738" algn="r"/>
              </a:tabLst>
            </a:pPr>
            <a:r>
              <a:rPr lang="en-US" dirty="0" smtClean="0"/>
              <a:t>Physical mail:	1</a:t>
            </a:r>
          </a:p>
          <a:p>
            <a:pPr lvl="1">
              <a:tabLst>
                <a:tab pos="5646738" algn="r"/>
              </a:tabLst>
            </a:pPr>
            <a:r>
              <a:rPr lang="en-US" dirty="0" smtClean="0"/>
              <a:t>Telephone minutes:	2</a:t>
            </a:r>
          </a:p>
          <a:p>
            <a:pPr lvl="1">
              <a:tabLst>
                <a:tab pos="5646738" algn="r"/>
              </a:tabLst>
            </a:pPr>
            <a:r>
              <a:rPr lang="en-US" dirty="0" smtClean="0"/>
              <a:t>Internet traffic:	17</a:t>
            </a:r>
          </a:p>
          <a:p>
            <a:pPr lvl="1">
              <a:tabLst>
                <a:tab pos="5646738" algn="r"/>
              </a:tabLst>
            </a:pPr>
            <a:r>
              <a:rPr lang="en-US" dirty="0" smtClean="0"/>
              <a:t>First generation immigrants:	3</a:t>
            </a:r>
          </a:p>
          <a:p>
            <a:pPr lvl="1">
              <a:tabLst>
                <a:tab pos="5646738" algn="r"/>
              </a:tabLst>
            </a:pPr>
            <a:r>
              <a:rPr lang="en-US" dirty="0" smtClean="0"/>
              <a:t>University students:	2</a:t>
            </a:r>
          </a:p>
          <a:p>
            <a:pPr lvl="1">
              <a:tabLst>
                <a:tab pos="5646738" algn="r"/>
              </a:tabLst>
            </a:pPr>
            <a:r>
              <a:rPr lang="en-US" dirty="0" smtClean="0"/>
              <a:t>People, ever in their lives:	10</a:t>
            </a:r>
          </a:p>
          <a:p>
            <a:pPr lvl="1">
              <a:tabLst>
                <a:tab pos="5646738" algn="r"/>
              </a:tabLst>
            </a:pPr>
            <a:r>
              <a:rPr lang="en-US" dirty="0" smtClean="0"/>
              <a:t>Goods and services:	10</a:t>
            </a:r>
            <a:endParaRPr lang="en-US" dirty="0"/>
          </a:p>
        </p:txBody>
      </p:sp>
    </p:spTree>
    <p:extLst>
      <p:ext uri="{BB962C8B-B14F-4D97-AF65-F5344CB8AC3E}">
        <p14:creationId xmlns:p14="http://schemas.microsoft.com/office/powerpoint/2010/main" val="10984374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Default Theme">
  <a:themeElements>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200</TotalTime>
  <Words>1191</Words>
  <Application>Microsoft Macintosh PowerPoint</Application>
  <PresentationFormat>On-screen Show (4:3)</PresentationFormat>
  <Paragraphs>224</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Theme</vt:lpstr>
      <vt:lpstr>How do we prepare students for a world we cannot imagine?</vt:lpstr>
      <vt:lpstr>Three long-term trends</vt:lpstr>
      <vt:lpstr>Non-economic benefits of education</vt:lpstr>
      <vt:lpstr>Raising achievement matters for society too</vt:lpstr>
      <vt:lpstr>Changes in skills needed in the workplace</vt:lpstr>
      <vt:lpstr>Real-terms changes in salary: 1978 to 2005</vt:lpstr>
      <vt:lpstr>Off-shoring and automation</vt:lpstr>
      <vt:lpstr>How flat is the world?</vt:lpstr>
      <vt:lpstr>Mostly round; some flat bits (Ghemawat, 2011)</vt:lpstr>
      <vt:lpstr>There is only one 21st century skill</vt:lpstr>
      <vt:lpstr>In place of achievement gaps</vt:lpstr>
      <vt:lpstr>Massive gains in US IQ over time</vt:lpstr>
      <vt:lpstr>What kinds of schools do we need?</vt:lpstr>
      <vt:lpstr>Where’s the solution?</vt:lpstr>
      <vt:lpstr>We need to focus on classrooms, not schools</vt:lpstr>
      <vt:lpstr>And most of all on teachers</vt:lpstr>
      <vt:lpstr>The value of teachers</vt:lpstr>
      <vt:lpstr>Long-term trends in the abilities of teachers</vt:lpstr>
      <vt:lpstr>Replace existing teachers with better ones?</vt:lpstr>
      <vt:lpstr>How do we speed up teacher improvement?</vt:lpstr>
      <vt:lpstr>And what does the research show we need to do?</vt:lpstr>
      <vt:lpstr>Approaches to formative assessment</vt:lpstr>
    </vt:vector>
  </TitlesOfParts>
  <Company>Institute of Education, University of London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we prepare students for a world we cannot imagine?</dc:title>
  <dc:creator>Dylan Wiliam</dc:creator>
  <cp:lastModifiedBy>Dylan Wiliam</cp:lastModifiedBy>
  <cp:revision>16</cp:revision>
  <dcterms:created xsi:type="dcterms:W3CDTF">2012-02-01T01:11:49Z</dcterms:created>
  <dcterms:modified xsi:type="dcterms:W3CDTF">2012-02-01T13:14:42Z</dcterms:modified>
</cp:coreProperties>
</file>