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921" r:id="rId1"/>
  </p:sldMasterIdLst>
  <p:sldIdLst>
    <p:sldId id="256" r:id="rId2"/>
    <p:sldId id="258" r:id="rId3"/>
    <p:sldId id="262" r:id="rId4"/>
    <p:sldId id="257" r:id="rId5"/>
    <p:sldId id="263" r:id="rId6"/>
    <p:sldId id="264" r:id="rId7"/>
    <p:sldId id="260" r:id="rId8"/>
    <p:sldId id="261" r:id="rId9"/>
  </p:sldIdLst>
  <p:sldSz cx="9144000" cy="6858000" type="screen4x3"/>
  <p:notesSz cx="6858000" cy="9144000"/>
  <p:kinsoku lang="ja-JP" invalStChars="、。，．・：；？！゛゜ヽヾゝゞ々ー’”）〕］｝〉》」』】°‰′″℃￠％ぁぃぅぇぉっゃゅょゎァィゥェォッャュョヮヵヶ!%),.:;?]}｡｣､･ｧｨｩｪｫｬｭｮｯｰﾞﾟ" invalEndChars="‘“（〔［｛〈《「『【￥＄$([\{｢￡"/>
  <p:defaultTextStyle>
    <a:defPPr>
      <a:defRPr lang="en-GB"/>
    </a:defPPr>
    <a:lvl1pPr algn="l" rtl="0" fontAlgn="base">
      <a:spcBef>
        <a:spcPct val="0"/>
      </a:spcBef>
      <a:spcAft>
        <a:spcPct val="0"/>
      </a:spcAft>
      <a:defRPr sz="2400" kern="1200">
        <a:solidFill>
          <a:schemeClr val="tx1"/>
        </a:solidFill>
        <a:latin typeface="Geneva" charset="0"/>
        <a:ea typeface="ＭＳ Ｐゴシック" charset="0"/>
        <a:cs typeface="ＭＳ Ｐゴシック" charset="0"/>
      </a:defRPr>
    </a:lvl1pPr>
    <a:lvl2pPr marL="457200" algn="l" rtl="0" fontAlgn="base">
      <a:spcBef>
        <a:spcPct val="0"/>
      </a:spcBef>
      <a:spcAft>
        <a:spcPct val="0"/>
      </a:spcAft>
      <a:defRPr sz="2400" kern="1200">
        <a:solidFill>
          <a:schemeClr val="tx1"/>
        </a:solidFill>
        <a:latin typeface="Geneva" charset="0"/>
        <a:ea typeface="ＭＳ Ｐゴシック" charset="0"/>
        <a:cs typeface="ＭＳ Ｐゴシック" charset="0"/>
      </a:defRPr>
    </a:lvl2pPr>
    <a:lvl3pPr marL="914400" algn="l" rtl="0" fontAlgn="base">
      <a:spcBef>
        <a:spcPct val="0"/>
      </a:spcBef>
      <a:spcAft>
        <a:spcPct val="0"/>
      </a:spcAft>
      <a:defRPr sz="2400" kern="1200">
        <a:solidFill>
          <a:schemeClr val="tx1"/>
        </a:solidFill>
        <a:latin typeface="Geneva" charset="0"/>
        <a:ea typeface="ＭＳ Ｐゴシック" charset="0"/>
        <a:cs typeface="ＭＳ Ｐゴシック" charset="0"/>
      </a:defRPr>
    </a:lvl3pPr>
    <a:lvl4pPr marL="1371600" algn="l" rtl="0" fontAlgn="base">
      <a:spcBef>
        <a:spcPct val="0"/>
      </a:spcBef>
      <a:spcAft>
        <a:spcPct val="0"/>
      </a:spcAft>
      <a:defRPr sz="2400" kern="1200">
        <a:solidFill>
          <a:schemeClr val="tx1"/>
        </a:solidFill>
        <a:latin typeface="Geneva" charset="0"/>
        <a:ea typeface="ＭＳ Ｐゴシック" charset="0"/>
        <a:cs typeface="ＭＳ Ｐゴシック" charset="0"/>
      </a:defRPr>
    </a:lvl4pPr>
    <a:lvl5pPr marL="1828800" algn="l" rtl="0" fontAlgn="base">
      <a:spcBef>
        <a:spcPct val="0"/>
      </a:spcBef>
      <a:spcAft>
        <a:spcPct val="0"/>
      </a:spcAft>
      <a:defRPr sz="2400" kern="1200">
        <a:solidFill>
          <a:schemeClr val="tx1"/>
        </a:solidFill>
        <a:latin typeface="Geneva" charset="0"/>
        <a:ea typeface="ＭＳ Ｐゴシック" charset="0"/>
        <a:cs typeface="ＭＳ Ｐゴシック" charset="0"/>
      </a:defRPr>
    </a:lvl5pPr>
    <a:lvl6pPr marL="2286000" algn="l" defTabSz="457200" rtl="0" eaLnBrk="1" latinLnBrk="0" hangingPunct="1">
      <a:defRPr sz="2400" kern="1200">
        <a:solidFill>
          <a:schemeClr val="tx1"/>
        </a:solidFill>
        <a:latin typeface="Geneva" charset="0"/>
        <a:ea typeface="ＭＳ Ｐゴシック" charset="0"/>
        <a:cs typeface="ＭＳ Ｐゴシック" charset="0"/>
      </a:defRPr>
    </a:lvl6pPr>
    <a:lvl7pPr marL="2743200" algn="l" defTabSz="457200" rtl="0" eaLnBrk="1" latinLnBrk="0" hangingPunct="1">
      <a:defRPr sz="2400" kern="1200">
        <a:solidFill>
          <a:schemeClr val="tx1"/>
        </a:solidFill>
        <a:latin typeface="Geneva" charset="0"/>
        <a:ea typeface="ＭＳ Ｐゴシック" charset="0"/>
        <a:cs typeface="ＭＳ Ｐゴシック" charset="0"/>
      </a:defRPr>
    </a:lvl7pPr>
    <a:lvl8pPr marL="3200400" algn="l" defTabSz="457200" rtl="0" eaLnBrk="1" latinLnBrk="0" hangingPunct="1">
      <a:defRPr sz="2400" kern="1200">
        <a:solidFill>
          <a:schemeClr val="tx1"/>
        </a:solidFill>
        <a:latin typeface="Geneva" charset="0"/>
        <a:ea typeface="ＭＳ Ｐゴシック" charset="0"/>
        <a:cs typeface="ＭＳ Ｐゴシック" charset="0"/>
      </a:defRPr>
    </a:lvl8pPr>
    <a:lvl9pPr marL="3657600" algn="l" defTabSz="457200" rtl="0" eaLnBrk="1" latinLnBrk="0" hangingPunct="1">
      <a:defRPr sz="2400" kern="1200">
        <a:solidFill>
          <a:schemeClr val="tx1"/>
        </a:solidFill>
        <a:latin typeface="Geneva"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0" d="100"/>
          <a:sy n="100" d="100"/>
        </p:scale>
        <p:origin x="-424"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emf"/></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emf"/></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emf"/></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hasCustomPrompt="1"/>
          </p:nvPr>
        </p:nvSpPr>
        <p:spPr>
          <a:xfrm>
            <a:off x="383618" y="595342"/>
            <a:ext cx="8426370" cy="3777092"/>
          </a:xfrm>
        </p:spPr>
        <p:txBody>
          <a:bodyPr anchor="ctr">
            <a:normAutofit/>
          </a:bodyPr>
          <a:lstStyle>
            <a:lvl1pPr>
              <a:defRPr sz="4400" cap="none" baseline="0">
                <a:latin typeface="Calibri"/>
                <a:cs typeface="Calibri"/>
              </a:defRPr>
            </a:lvl1pPr>
          </a:lstStyle>
          <a:p>
            <a:r>
              <a:rPr kumimoji="0" lang="en-US" dirty="0" smtClean="0"/>
              <a:t>Click to edit master title style</a:t>
            </a:r>
            <a:endParaRPr kumimoji="0" lang="en-US" dirty="0"/>
          </a:p>
        </p:txBody>
      </p:sp>
      <p:sp>
        <p:nvSpPr>
          <p:cNvPr id="9" name="Subtitle 8"/>
          <p:cNvSpPr>
            <a:spLocks noGrp="1"/>
          </p:cNvSpPr>
          <p:nvPr>
            <p:ph type="subTitle" idx="1"/>
          </p:nvPr>
        </p:nvSpPr>
        <p:spPr>
          <a:xfrm>
            <a:off x="351512" y="4713827"/>
            <a:ext cx="6705600" cy="685800"/>
          </a:xfrm>
        </p:spPr>
        <p:txBody>
          <a:bodyPr anchor="ctr">
            <a:normAutofit/>
          </a:bodyPr>
          <a:lstStyle>
            <a:lvl1pPr marL="0" indent="0" algn="l">
              <a:buNone/>
              <a:defRPr sz="2600">
                <a:solidFill>
                  <a:srgbClr val="FFFFFF"/>
                </a:solidFill>
                <a:latin typeface="Calibri"/>
                <a:cs typeface="Calibri"/>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dirty="0"/>
          </a:p>
        </p:txBody>
      </p:sp>
      <p:sp>
        <p:nvSpPr>
          <p:cNvPr id="28" name="Date Placeholder 27"/>
          <p:cNvSpPr>
            <a:spLocks noGrp="1"/>
          </p:cNvSpPr>
          <p:nvPr>
            <p:ph type="dt" sz="half" idx="10"/>
          </p:nvPr>
        </p:nvSpPr>
        <p:spPr>
          <a:xfrm>
            <a:off x="76200" y="6068699"/>
            <a:ext cx="2057400" cy="685800"/>
          </a:xfrm>
          <a:prstGeom prst="rect">
            <a:avLst/>
          </a:prstGeom>
        </p:spPr>
        <p:txBody>
          <a:bodyPr>
            <a:noAutofit/>
          </a:bodyPr>
          <a:lstStyle>
            <a:lvl1pPr algn="ctr">
              <a:defRPr sz="2000">
                <a:solidFill>
                  <a:srgbClr val="FFFFFF"/>
                </a:solidFill>
              </a:defRPr>
            </a:lvl1pPr>
          </a:lstStyle>
          <a:p>
            <a:pPr>
              <a:defRPr/>
            </a:pPr>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pPr>
              <a:defRPr/>
            </a:pPr>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D52799CE-711A-FA44-BA4E-E463DA170A36}"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lvl1pPr>
              <a:defRPr>
                <a:solidFill>
                  <a:srgbClr val="000000"/>
                </a:solidFill>
              </a:defRPr>
            </a:lvl1pPr>
          </a:lstStyle>
          <a:p>
            <a:pPr>
              <a:defRPr/>
            </a:pPr>
            <a:fld id="{2D6238C2-C284-AD4D-8FB8-9663937FCA09}" type="slidenum">
              <a:rPr lang="en-GB" smtClean="0"/>
              <a:pPr>
                <a:defRPr/>
              </a:pPr>
              <a:t>‹#›</a:t>
            </a:fld>
            <a:endParaRPr lang="en-GB" dirty="0"/>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pic>
        <p:nvPicPr>
          <p:cNvPr id="7" name="Picture 6"/>
          <p:cNvPicPr>
            <a:picLocks noChangeAspect="1"/>
          </p:cNvPicPr>
          <p:nvPr/>
        </p:nvPicPr>
        <p:blipFill>
          <a:blip r:embed="rId2"/>
          <a:stretch>
            <a:fillRect/>
          </a:stretch>
        </p:blipFill>
        <p:spPr>
          <a:xfrm>
            <a:off x="8064500" y="6184900"/>
            <a:ext cx="1079500" cy="67310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dirty="0"/>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10" name="Slide Number Placeholder 9"/>
          <p:cNvSpPr>
            <a:spLocks noGrp="1"/>
          </p:cNvSpPr>
          <p:nvPr>
            <p:ph type="sldNum" sz="quarter" idx="16"/>
          </p:nvPr>
        </p:nvSpPr>
        <p:spPr/>
        <p:txBody>
          <a:bodyPr rtlCol="0"/>
          <a:lstStyle/>
          <a:p>
            <a:pPr>
              <a:defRPr/>
            </a:pPr>
            <a:fld id="{5C50C641-66DE-184E-B016-D253D8CA36FC}" type="slidenum">
              <a:rPr lang="en-GB" smtClean="0"/>
              <a:pPr>
                <a:defRPr/>
              </a:pPr>
              <a:t>‹#›</a:t>
            </a:fld>
            <a:endParaRPr lang="en-GB"/>
          </a:p>
        </p:txBody>
      </p:sp>
      <p:sp>
        <p:nvSpPr>
          <p:cNvPr id="12" name="Footer Placeholder 11"/>
          <p:cNvSpPr>
            <a:spLocks noGrp="1"/>
          </p:cNvSpPr>
          <p:nvPr>
            <p:ph type="ftr" sz="quarter" idx="17"/>
          </p:nvPr>
        </p:nvSpPr>
        <p:spPr/>
        <p:txBody>
          <a:bodyPr rtlCol="0"/>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dirty="0"/>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12" name="Slide Number Placeholder 11"/>
          <p:cNvSpPr>
            <a:spLocks noGrp="1"/>
          </p:cNvSpPr>
          <p:nvPr>
            <p:ph type="sldNum" sz="quarter" idx="16"/>
          </p:nvPr>
        </p:nvSpPr>
        <p:spPr/>
        <p:txBody>
          <a:bodyPr rtlCol="0"/>
          <a:lstStyle/>
          <a:p>
            <a:pPr>
              <a:defRPr/>
            </a:pPr>
            <a:fld id="{27179BD9-65CB-694A-A2D4-7B548DC60A53}" type="slidenum">
              <a:rPr lang="en-GB" smtClean="0"/>
              <a:pPr>
                <a:defRPr/>
              </a:pPr>
              <a:t>‹#›</a:t>
            </a:fld>
            <a:endParaRPr lang="en-GB"/>
          </a:p>
        </p:txBody>
      </p:sp>
      <p:sp>
        <p:nvSpPr>
          <p:cNvPr id="14" name="Footer Placeholder 13"/>
          <p:cNvSpPr>
            <a:spLocks noGrp="1"/>
          </p:cNvSpPr>
          <p:nvPr>
            <p:ph type="ftr" sz="quarter" idx="17"/>
          </p:nvPr>
        </p:nvSpPr>
        <p:spPr/>
        <p:txBody>
          <a:bodyPr rtlCol="0"/>
          <a:lstStyle/>
          <a:p>
            <a:pPr>
              <a:defRPr/>
            </a:pP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only with logo">
    <p:spTree>
      <p:nvGrpSpPr>
        <p:cNvPr id="1" name=""/>
        <p:cNvGrpSpPr/>
        <p:nvPr/>
      </p:nvGrpSpPr>
      <p:grpSpPr>
        <a:xfrm>
          <a:off x="0" y="0"/>
          <a:ext cx="0" cy="0"/>
          <a:chOff x="0" y="0"/>
          <a:chExt cx="0" cy="0"/>
        </a:xfrm>
      </p:grpSpPr>
      <p:sp>
        <p:nvSpPr>
          <p:cNvPr id="9" name="Rectangle 8"/>
          <p:cNvSpPr/>
          <p:nvPr userDrawn="1"/>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rgbClr val="000000"/>
                </a:solidFill>
              </a:defRPr>
            </a:lvl1pPr>
          </a:lstStyle>
          <a:p>
            <a:pPr>
              <a:defRPr/>
            </a:pPr>
            <a:fld id="{810F0876-9936-0A4D-A655-DB5D8150D4AA}" type="slidenum">
              <a:rPr lang="en-GB" smtClean="0"/>
              <a:pPr>
                <a:defRPr/>
              </a:pPr>
              <a:t>‹#›</a:t>
            </a:fld>
            <a:endParaRPr lang="en-GB" dirty="0"/>
          </a:p>
        </p:txBody>
      </p:sp>
      <p:pic>
        <p:nvPicPr>
          <p:cNvPr id="5" name="Picture 4"/>
          <p:cNvPicPr>
            <a:picLocks noChangeAspect="1"/>
          </p:cNvPicPr>
          <p:nvPr/>
        </p:nvPicPr>
        <p:blipFill>
          <a:blip r:embed="rId2"/>
          <a:stretch>
            <a:fillRect/>
          </a:stretch>
        </p:blipFill>
        <p:spPr>
          <a:xfrm>
            <a:off x="7862081" y="6036346"/>
            <a:ext cx="1079500" cy="673100"/>
          </a:xfrm>
          <a:prstGeom prst="rect">
            <a:avLst/>
          </a:prstGeom>
        </p:spPr>
      </p:pic>
      <p:sp>
        <p:nvSpPr>
          <p:cNvPr id="6" name="Title 1"/>
          <p:cNvSpPr>
            <a:spLocks noGrp="1"/>
          </p:cNvSpPr>
          <p:nvPr>
            <p:ph type="title"/>
          </p:nvPr>
        </p:nvSpPr>
        <p:spPr>
          <a:xfrm>
            <a:off x="609600" y="228600"/>
            <a:ext cx="8153400" cy="990600"/>
          </a:xfrm>
        </p:spPr>
        <p:txBody>
          <a:bodyPr/>
          <a:lstStyle/>
          <a:p>
            <a:r>
              <a:rPr kumimoji="0" lang="en-US" smtClean="0"/>
              <a:t>Click to edit Master title style</a:t>
            </a:r>
            <a:endParaRPr kumimoji="0" lang="en-US" dirty="0"/>
          </a:p>
        </p:txBody>
      </p:sp>
      <p:sp>
        <p:nvSpPr>
          <p:cNvPr id="7" name="Slide Number Placeholder 4"/>
          <p:cNvSpPr txBox="1">
            <a:spLocks/>
          </p:cNvSpPr>
          <p:nvPr userDrawn="1"/>
        </p:nvSpPr>
        <p:spPr>
          <a:xfrm>
            <a:off x="0" y="1272222"/>
            <a:ext cx="533400" cy="244476"/>
          </a:xfrm>
          <a:prstGeom prst="rect">
            <a:avLst/>
          </a:prstGeom>
        </p:spPr>
        <p:txBody>
          <a:bodyPr vert="horz" anchor="ctr" anchorCtr="0">
            <a:normAutofit fontScale="85000" lnSpcReduction="20000"/>
          </a:bodyPr>
          <a:lstStyle>
            <a:defPPr>
              <a:defRPr lang="en-GB"/>
            </a:defPPr>
            <a:lvl1pPr algn="ctr" rtl="0" eaLnBrk="1" fontAlgn="base" latinLnBrk="0" hangingPunct="1">
              <a:spcBef>
                <a:spcPct val="0"/>
              </a:spcBef>
              <a:spcAft>
                <a:spcPct val="0"/>
              </a:spcAft>
              <a:defRPr kumimoji="0" sz="1400" b="1" kern="1200">
                <a:solidFill>
                  <a:srgbClr val="000000"/>
                </a:solidFill>
                <a:latin typeface="Geneva" charset="0"/>
                <a:ea typeface="ＭＳ Ｐゴシック" charset="0"/>
                <a:cs typeface="ＭＳ Ｐゴシック" charset="0"/>
              </a:defRPr>
            </a:lvl1pPr>
            <a:lvl2pPr marL="457200" algn="l" rtl="0" fontAlgn="base">
              <a:spcBef>
                <a:spcPct val="0"/>
              </a:spcBef>
              <a:spcAft>
                <a:spcPct val="0"/>
              </a:spcAft>
              <a:defRPr sz="2400" kern="1200">
                <a:solidFill>
                  <a:schemeClr val="tx1"/>
                </a:solidFill>
                <a:latin typeface="Geneva" charset="0"/>
                <a:ea typeface="ＭＳ Ｐゴシック" charset="0"/>
                <a:cs typeface="ＭＳ Ｐゴシック" charset="0"/>
              </a:defRPr>
            </a:lvl2pPr>
            <a:lvl3pPr marL="914400" algn="l" rtl="0" fontAlgn="base">
              <a:spcBef>
                <a:spcPct val="0"/>
              </a:spcBef>
              <a:spcAft>
                <a:spcPct val="0"/>
              </a:spcAft>
              <a:defRPr sz="2400" kern="1200">
                <a:solidFill>
                  <a:schemeClr val="tx1"/>
                </a:solidFill>
                <a:latin typeface="Geneva" charset="0"/>
                <a:ea typeface="ＭＳ Ｐゴシック" charset="0"/>
                <a:cs typeface="ＭＳ Ｐゴシック" charset="0"/>
              </a:defRPr>
            </a:lvl3pPr>
            <a:lvl4pPr marL="1371600" algn="l" rtl="0" fontAlgn="base">
              <a:spcBef>
                <a:spcPct val="0"/>
              </a:spcBef>
              <a:spcAft>
                <a:spcPct val="0"/>
              </a:spcAft>
              <a:defRPr sz="2400" kern="1200">
                <a:solidFill>
                  <a:schemeClr val="tx1"/>
                </a:solidFill>
                <a:latin typeface="Geneva" charset="0"/>
                <a:ea typeface="ＭＳ Ｐゴシック" charset="0"/>
                <a:cs typeface="ＭＳ Ｐゴシック" charset="0"/>
              </a:defRPr>
            </a:lvl4pPr>
            <a:lvl5pPr marL="1828800" algn="l" rtl="0" fontAlgn="base">
              <a:spcBef>
                <a:spcPct val="0"/>
              </a:spcBef>
              <a:spcAft>
                <a:spcPct val="0"/>
              </a:spcAft>
              <a:defRPr sz="2400" kern="1200">
                <a:solidFill>
                  <a:schemeClr val="tx1"/>
                </a:solidFill>
                <a:latin typeface="Geneva" charset="0"/>
                <a:ea typeface="ＭＳ Ｐゴシック" charset="0"/>
                <a:cs typeface="ＭＳ Ｐゴシック" charset="0"/>
              </a:defRPr>
            </a:lvl5pPr>
            <a:lvl6pPr marL="2286000" algn="l" defTabSz="457200" rtl="0" eaLnBrk="1" latinLnBrk="0" hangingPunct="1">
              <a:defRPr sz="2400" kern="1200">
                <a:solidFill>
                  <a:schemeClr val="tx1"/>
                </a:solidFill>
                <a:latin typeface="Geneva" charset="0"/>
                <a:ea typeface="ＭＳ Ｐゴシック" charset="0"/>
                <a:cs typeface="ＭＳ Ｐゴシック" charset="0"/>
              </a:defRPr>
            </a:lvl6pPr>
            <a:lvl7pPr marL="2743200" algn="l" defTabSz="457200" rtl="0" eaLnBrk="1" latinLnBrk="0" hangingPunct="1">
              <a:defRPr sz="2400" kern="1200">
                <a:solidFill>
                  <a:schemeClr val="tx1"/>
                </a:solidFill>
                <a:latin typeface="Geneva" charset="0"/>
                <a:ea typeface="ＭＳ Ｐゴシック" charset="0"/>
                <a:cs typeface="ＭＳ Ｐゴシック" charset="0"/>
              </a:defRPr>
            </a:lvl7pPr>
            <a:lvl8pPr marL="3200400" algn="l" defTabSz="457200" rtl="0" eaLnBrk="1" latinLnBrk="0" hangingPunct="1">
              <a:defRPr sz="2400" kern="1200">
                <a:solidFill>
                  <a:schemeClr val="tx1"/>
                </a:solidFill>
                <a:latin typeface="Geneva" charset="0"/>
                <a:ea typeface="ＭＳ Ｐゴシック" charset="0"/>
                <a:cs typeface="ＭＳ Ｐゴシック" charset="0"/>
              </a:defRPr>
            </a:lvl8pPr>
            <a:lvl9pPr marL="3657600" algn="l" defTabSz="457200" rtl="0" eaLnBrk="1" latinLnBrk="0" hangingPunct="1">
              <a:defRPr sz="2400" kern="1200">
                <a:solidFill>
                  <a:schemeClr val="tx1"/>
                </a:solidFill>
                <a:latin typeface="Geneva" charset="0"/>
                <a:ea typeface="ＭＳ Ｐゴシック" charset="0"/>
                <a:cs typeface="ＭＳ Ｐゴシック" charset="0"/>
              </a:defRPr>
            </a:lvl9pPr>
          </a:lstStyle>
          <a:p>
            <a:pPr>
              <a:defRPr/>
            </a:pPr>
            <a:fld id="{19ABF79A-F4A3-5E49-A6CE-5B8CF779BC37}" type="slidenum">
              <a:rPr lang="en-GB" smtClean="0"/>
              <a:pPr>
                <a:defRPr/>
              </a:pPr>
              <a:t>‹#›</a:t>
            </a:fld>
            <a:endParaRPr lang="en-GB" dirty="0"/>
          </a:p>
        </p:txBody>
      </p:sp>
      <p:sp>
        <p:nvSpPr>
          <p:cNvPr id="8" name="Rectangle 7"/>
          <p:cNvSpPr/>
          <p:nvPr userDrawn="1"/>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dirty="0"/>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lvl1pPr>
              <a:defRPr>
                <a:solidFill>
                  <a:srgbClr val="000000"/>
                </a:solidFill>
              </a:defRPr>
            </a:lvl1pPr>
          </a:lstStyle>
          <a:p>
            <a:pPr>
              <a:defRPr/>
            </a:pPr>
            <a:fld id="{19ABF79A-F4A3-5E49-A6CE-5B8CF779BC37}" type="slidenum">
              <a:rPr lang="en-GB" smtClean="0"/>
              <a:pPr>
                <a:defRPr/>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1_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rgbClr val="000000"/>
                </a:solidFill>
              </a:defRPr>
            </a:lvl1pPr>
          </a:lstStyle>
          <a:p>
            <a:pPr>
              <a:defRPr/>
            </a:pPr>
            <a:fld id="{810F0876-9936-0A4D-A655-DB5D8150D4AA}" type="slidenum">
              <a:rPr lang="en-GB" smtClean="0"/>
              <a:pPr>
                <a:defRPr/>
              </a:pPr>
              <a:t>‹#›</a:t>
            </a:fld>
            <a:endParaRPr lang="en-GB" dirty="0"/>
          </a:p>
        </p:txBody>
      </p:sp>
      <p:pic>
        <p:nvPicPr>
          <p:cNvPr id="5" name="Picture 4"/>
          <p:cNvPicPr>
            <a:picLocks noChangeAspect="1"/>
          </p:cNvPicPr>
          <p:nvPr/>
        </p:nvPicPr>
        <p:blipFill>
          <a:blip r:embed="rId2"/>
          <a:stretch>
            <a:fillRect/>
          </a:stretch>
        </p:blipFill>
        <p:spPr>
          <a:xfrm>
            <a:off x="7862081" y="6036346"/>
            <a:ext cx="1079500" cy="673100"/>
          </a:xfrm>
          <a:prstGeom prst="rect">
            <a:avLst/>
          </a:prstGeom>
        </p:spPr>
      </p:pic>
    </p:spTree>
    <p:extLst>
      <p:ext uri="{BB962C8B-B14F-4D97-AF65-F5344CB8AC3E}">
        <p14:creationId xmlns:p14="http://schemas.microsoft.com/office/powerpoint/2010/main" val="30775382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normAutofit/>
          </a:bodyPr>
          <a:lstStyle>
            <a:lvl1pPr algn="l">
              <a:buNone/>
              <a:defRPr sz="3600" b="0"/>
            </a:lvl1pPr>
          </a:lstStyle>
          <a:p>
            <a:r>
              <a:rPr kumimoji="0" lang="en-US" smtClean="0"/>
              <a:t>Click to edit Master title style</a:t>
            </a:r>
            <a:endParaRPr kumimoji="0" lang="en-US" dirty="0"/>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lvl1pPr>
              <a:defRPr>
                <a:solidFill>
                  <a:srgbClr val="000000"/>
                </a:solidFill>
              </a:defRPr>
            </a:lvl1pPr>
          </a:lstStyle>
          <a:p>
            <a:pPr>
              <a:defRPr/>
            </a:pPr>
            <a:fld id="{50E85CD4-01C3-DE45-A238-CA0781C7043D}" type="slidenum">
              <a:rPr lang="en-GB" smtClean="0"/>
              <a:pPr>
                <a:defRPr/>
              </a:pPr>
              <a:t>‹#›</a:t>
            </a:fld>
            <a:endParaRPr lang="en-GB" dirty="0"/>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dirty="0"/>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dirty="0"/>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pPr>
              <a:defRPr/>
            </a:pPr>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chemeClr val="tx1"/>
                </a:solidFill>
              </a:defRPr>
            </a:lvl1pPr>
          </a:lstStyle>
          <a:p>
            <a:pPr>
              <a:defRPr/>
            </a:pPr>
            <a:fld id="{0BCA7252-6283-0043-95DE-9CBA704BC554}" type="slidenum">
              <a:rPr lang="en-GB" smtClean="0"/>
              <a:pPr>
                <a:defRPr/>
              </a:pPr>
              <a:t>‹#›</a:t>
            </a:fld>
            <a:endParaRPr lang="en-GB" dirty="0"/>
          </a:p>
        </p:txBody>
      </p:sp>
    </p:spTree>
  </p:cSld>
  <p:clrMap bg1="lt1" tx1="dk1" bg2="lt2" tx2="dk2" accent1="accent1" accent2="accent2" accent3="accent3" accent4="accent4" accent5="accent5" accent6="accent6" hlink="hlink" folHlink="folHlink"/>
  <p:sldLayoutIdLst>
    <p:sldLayoutId id="2147483922" r:id="rId1"/>
    <p:sldLayoutId id="2147483923" r:id="rId2"/>
    <p:sldLayoutId id="2147483924" r:id="rId3"/>
    <p:sldLayoutId id="2147483925" r:id="rId4"/>
    <p:sldLayoutId id="2147483927" r:id="rId5"/>
    <p:sldLayoutId id="2147483926" r:id="rId6"/>
    <p:sldLayoutId id="2147483929" r:id="rId7"/>
    <p:sldLayoutId id="2147483928" r:id="rId8"/>
  </p:sldLayoutIdLst>
  <p:hf hdr="0" ftr="0" dt="0"/>
  <p:txStyles>
    <p:titleStyle>
      <a:lvl1pPr algn="l" rtl="0" eaLnBrk="1" latinLnBrk="0" hangingPunct="1">
        <a:spcBef>
          <a:spcPct val="0"/>
        </a:spcBef>
        <a:buNone/>
        <a:defRPr kumimoji="0" sz="3600" kern="1200">
          <a:solidFill>
            <a:schemeClr val="tx2"/>
          </a:solidFill>
          <a:latin typeface="Calibri"/>
          <a:ea typeface="+mj-ea"/>
          <a:cs typeface="Calibri"/>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Calibri"/>
          <a:ea typeface="+mn-ea"/>
          <a:cs typeface="Calibri"/>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Calibri"/>
          <a:ea typeface="+mn-ea"/>
          <a:cs typeface="Calibri"/>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Calibri"/>
          <a:ea typeface="+mn-ea"/>
          <a:cs typeface="Calibri"/>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Calibri"/>
          <a:ea typeface="+mn-ea"/>
          <a:cs typeface="Calibri"/>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Calibri"/>
          <a:ea typeface="+mn-ea"/>
          <a:cs typeface="Calibri"/>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3618" y="595342"/>
            <a:ext cx="8426370" cy="2998758"/>
          </a:xfrm>
        </p:spPr>
        <p:txBody>
          <a:bodyPr/>
          <a:lstStyle/>
          <a:p>
            <a:r>
              <a:rPr lang="en-US" dirty="0"/>
              <a:t>Formative assessment and contingency in the regulation of learning </a:t>
            </a:r>
            <a:r>
              <a:rPr lang="en-US" dirty="0" smtClean="0"/>
              <a:t>processes</a:t>
            </a:r>
            <a:endParaRPr lang="en-US" dirty="0"/>
          </a:p>
        </p:txBody>
      </p:sp>
      <p:sp>
        <p:nvSpPr>
          <p:cNvPr id="3" name="Subtitle 2"/>
          <p:cNvSpPr>
            <a:spLocks noGrp="1"/>
          </p:cNvSpPr>
          <p:nvPr>
            <p:ph type="subTitle" idx="1"/>
          </p:nvPr>
        </p:nvSpPr>
        <p:spPr>
          <a:xfrm>
            <a:off x="383618" y="3479800"/>
            <a:ext cx="7693582" cy="2235200"/>
          </a:xfrm>
        </p:spPr>
        <p:txBody>
          <a:bodyPr>
            <a:normAutofit fontScale="92500" lnSpcReduction="20000"/>
          </a:bodyPr>
          <a:lstStyle/>
          <a:p>
            <a:r>
              <a:rPr lang="en-US" dirty="0" smtClean="0"/>
              <a:t>Contribution to a Symposium entitled “Toward a theory of classroom assessment as the regulation of learning” at the annual meeting of the American Educational Research Association, Philadelphia, PA, April 2014.</a:t>
            </a:r>
          </a:p>
          <a:p>
            <a:endParaRPr lang="en-US" dirty="0" smtClean="0"/>
          </a:p>
          <a:p>
            <a:r>
              <a:rPr lang="en-US" dirty="0" smtClean="0"/>
              <a:t>Dylan Wiliam (@dylanwiliam)</a:t>
            </a:r>
            <a:endParaRPr lang="en-US" dirty="0"/>
          </a:p>
        </p:txBody>
      </p:sp>
      <p:sp>
        <p:nvSpPr>
          <p:cNvPr id="4" name="TextBox 3"/>
          <p:cNvSpPr txBox="1"/>
          <p:nvPr/>
        </p:nvSpPr>
        <p:spPr>
          <a:xfrm>
            <a:off x="2413000" y="6159500"/>
            <a:ext cx="6731000" cy="461665"/>
          </a:xfrm>
          <a:prstGeom prst="rect">
            <a:avLst/>
          </a:prstGeom>
          <a:noFill/>
        </p:spPr>
        <p:txBody>
          <a:bodyPr wrap="square" rtlCol="0">
            <a:spAutoFit/>
          </a:bodyPr>
          <a:lstStyle/>
          <a:p>
            <a:pPr algn="ctr"/>
            <a:r>
              <a:rPr lang="en-US" dirty="0" smtClean="0">
                <a:latin typeface="Calibri"/>
                <a:cs typeface="Calibri"/>
              </a:rPr>
              <a:t>www.dylanwiliam.net</a:t>
            </a:r>
            <a:endParaRPr lang="en-US" dirty="0">
              <a:latin typeface="Calibri"/>
              <a:cs typeface="Calibri"/>
            </a:endParaRPr>
          </a:p>
        </p:txBody>
      </p:sp>
    </p:spTree>
    <p:extLst>
      <p:ext uri="{BB962C8B-B14F-4D97-AF65-F5344CB8AC3E}">
        <p14:creationId xmlns:p14="http://schemas.microsoft.com/office/powerpoint/2010/main" val="74732396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 in defining formative assessment</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2</a:t>
            </a:fld>
            <a:endParaRPr lang="en-GB" dirty="0"/>
          </a:p>
        </p:txBody>
      </p:sp>
      <p:sp>
        <p:nvSpPr>
          <p:cNvPr id="4" name="Content Placeholder 3"/>
          <p:cNvSpPr>
            <a:spLocks noGrp="1"/>
          </p:cNvSpPr>
          <p:nvPr>
            <p:ph sz="quarter" idx="1"/>
          </p:nvPr>
        </p:nvSpPr>
        <p:spPr/>
        <p:txBody>
          <a:bodyPr/>
          <a:lstStyle/>
          <a:p>
            <a:r>
              <a:rPr lang="en-US" dirty="0"/>
              <a:t>Theorization and definition</a:t>
            </a:r>
          </a:p>
          <a:p>
            <a:pPr lvl="1"/>
            <a:r>
              <a:rPr lang="en-US" dirty="0"/>
              <a:t>Possible variables</a:t>
            </a:r>
          </a:p>
          <a:p>
            <a:pPr lvl="2"/>
            <a:r>
              <a:rPr lang="en-US" dirty="0"/>
              <a:t>Category (instruments, outcomes, functions)</a:t>
            </a:r>
          </a:p>
          <a:p>
            <a:pPr lvl="2"/>
            <a:r>
              <a:rPr lang="en-US" dirty="0"/>
              <a:t>Beneficiaries (teachers, learners)</a:t>
            </a:r>
          </a:p>
          <a:p>
            <a:pPr lvl="2"/>
            <a:r>
              <a:rPr lang="en-US" dirty="0"/>
              <a:t>Timescale (months, weeks, days, hours, minutes)</a:t>
            </a:r>
          </a:p>
          <a:p>
            <a:pPr lvl="2"/>
            <a:r>
              <a:rPr lang="en-US" dirty="0"/>
              <a:t>Consequences (outcomes, instruction, decisions)</a:t>
            </a:r>
          </a:p>
          <a:p>
            <a:pPr lvl="2"/>
            <a:r>
              <a:rPr lang="en-US" dirty="0"/>
              <a:t>Theory of action (what gets </a:t>
            </a:r>
            <a:r>
              <a:rPr lang="en-US" i="1" dirty="0"/>
              <a:t>formed</a:t>
            </a:r>
            <a:r>
              <a:rPr lang="en-US" dirty="0"/>
              <a:t>?</a:t>
            </a:r>
            <a:r>
              <a:rPr lang="en-US" dirty="0" smtClean="0"/>
              <a:t>)</a:t>
            </a:r>
            <a:endParaRPr lang="en-US" dirty="0"/>
          </a:p>
        </p:txBody>
      </p:sp>
    </p:spTree>
    <p:extLst>
      <p:ext uri="{BB962C8B-B14F-4D97-AF65-F5344CB8AC3E}">
        <p14:creationId xmlns:p14="http://schemas.microsoft.com/office/powerpoint/2010/main" val="325451687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 has included SRL for years</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3</a:t>
            </a:fld>
            <a:endParaRPr lang="en-GB" dirty="0"/>
          </a:p>
        </p:txBody>
      </p:sp>
      <p:sp>
        <p:nvSpPr>
          <p:cNvPr id="4" name="Content Placeholder 3"/>
          <p:cNvSpPr>
            <a:spLocks noGrp="1"/>
          </p:cNvSpPr>
          <p:nvPr>
            <p:ph sz="quarter" idx="1"/>
          </p:nvPr>
        </p:nvSpPr>
        <p:spPr>
          <a:xfrm>
            <a:off x="612648" y="1600200"/>
            <a:ext cx="8153400" cy="5257800"/>
          </a:xfrm>
        </p:spPr>
        <p:txBody>
          <a:bodyPr>
            <a:normAutofit fontScale="62500" lnSpcReduction="20000"/>
          </a:bodyPr>
          <a:lstStyle/>
          <a:p>
            <a:pPr marL="0" indent="0">
              <a:lnSpc>
                <a:spcPct val="120000"/>
              </a:lnSpc>
              <a:buNone/>
            </a:pPr>
            <a:r>
              <a:rPr lang="en-US" sz="3500" dirty="0" smtClean="0"/>
              <a:t>“Formative </a:t>
            </a:r>
            <a:r>
              <a:rPr lang="en-US" sz="3500" dirty="0"/>
              <a:t>assessment is concerned with how judgments about the quality of student responses (performances, pieces, or works) can be used to shape and improve the student's competence by short-circuiting the randomness and inefficiency of trial-and-error </a:t>
            </a:r>
            <a:r>
              <a:rPr lang="en-US" sz="3500" dirty="0" smtClean="0"/>
              <a:t>learning.” </a:t>
            </a:r>
            <a:r>
              <a:rPr lang="en-US" sz="3500" dirty="0"/>
              <a:t>(Sadler 1989 p. 120</a:t>
            </a:r>
            <a:r>
              <a:rPr lang="en-US" sz="3500" dirty="0" smtClean="0"/>
              <a:t>)</a:t>
            </a:r>
          </a:p>
          <a:p>
            <a:pPr marL="0" indent="0">
              <a:lnSpc>
                <a:spcPct val="120000"/>
              </a:lnSpc>
              <a:buNone/>
            </a:pPr>
            <a:r>
              <a:rPr lang="en-US" sz="3500" dirty="0" smtClean="0"/>
              <a:t>“The </a:t>
            </a:r>
            <a:r>
              <a:rPr lang="en-US" sz="3500" dirty="0"/>
              <a:t>indispensable conditions for improvement are that the student comes to hold a concept of quality roughly similar to that held by the teacher, is able to monitor continuously the quality of what is being produced during the act of production itself, and has a repertoire of alternative moves or strategies from which to draw at any given point. In other words, students have to be able to judge the quality of what they are producing and be able to regulate what they are doing during the doing of it</a:t>
            </a:r>
            <a:r>
              <a:rPr lang="en-US" sz="3500" dirty="0" smtClean="0"/>
              <a:t>.” </a:t>
            </a:r>
            <a:r>
              <a:rPr lang="en-US" sz="3500" dirty="0"/>
              <a:t>(p. 121)</a:t>
            </a:r>
          </a:p>
          <a:p>
            <a:endParaRPr lang="en-US" dirty="0"/>
          </a:p>
        </p:txBody>
      </p:sp>
    </p:spTree>
    <p:extLst>
      <p:ext uri="{BB962C8B-B14F-4D97-AF65-F5344CB8AC3E}">
        <p14:creationId xmlns:p14="http://schemas.microsoft.com/office/powerpoint/2010/main" val="46423301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Formative assessment as </a:t>
            </a:r>
            <a:r>
              <a:rPr lang="en-US" i="1" dirty="0" smtClean="0"/>
              <a:t>assessment</a:t>
            </a:r>
            <a:endParaRPr lang="en-US" i="1" dirty="0"/>
          </a:p>
        </p:txBody>
      </p:sp>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4</a:t>
            </a:fld>
            <a:endParaRPr lang="en-GB" dirty="0"/>
          </a:p>
        </p:txBody>
      </p:sp>
      <p:sp>
        <p:nvSpPr>
          <p:cNvPr id="4" name="Content Placeholder 3"/>
          <p:cNvSpPr>
            <a:spLocks noGrp="1"/>
          </p:cNvSpPr>
          <p:nvPr>
            <p:ph sz="quarter" idx="1"/>
          </p:nvPr>
        </p:nvSpPr>
        <p:spPr/>
        <p:txBody>
          <a:bodyPr>
            <a:normAutofit lnSpcReduction="10000"/>
          </a:bodyPr>
          <a:lstStyle/>
          <a:p>
            <a:r>
              <a:rPr lang="en-US" dirty="0" smtClean="0"/>
              <a:t>Assessment is a procedure for making inferences (</a:t>
            </a:r>
            <a:r>
              <a:rPr lang="en-US" dirty="0" err="1" smtClean="0"/>
              <a:t>Cronbach</a:t>
            </a:r>
            <a:r>
              <a:rPr lang="en-US" dirty="0" smtClean="0"/>
              <a:t>, 1971)</a:t>
            </a:r>
          </a:p>
          <a:p>
            <a:r>
              <a:rPr lang="en-US" dirty="0" smtClean="0"/>
              <a:t>The formative-summative distinction is a classification of the kinds of inferences being made</a:t>
            </a:r>
          </a:p>
          <a:p>
            <a:pPr lvl="1"/>
            <a:r>
              <a:rPr lang="en-US" dirty="0" smtClean="0"/>
              <a:t>Summative: inferences regarding an individual’s current, or future, status</a:t>
            </a:r>
          </a:p>
          <a:p>
            <a:pPr lvl="1"/>
            <a:r>
              <a:rPr lang="en-US" dirty="0" smtClean="0"/>
              <a:t>Formative: inferences regarding the kinds of instructional activities likely to improve learning</a:t>
            </a:r>
          </a:p>
          <a:p>
            <a:r>
              <a:rPr lang="en-US" dirty="0" smtClean="0"/>
              <a:t>No such thing as a formative or a summative assessment</a:t>
            </a:r>
          </a:p>
          <a:p>
            <a:pPr lvl="1"/>
            <a:endParaRPr lang="en-US" dirty="0" smtClean="0"/>
          </a:p>
        </p:txBody>
      </p:sp>
    </p:spTree>
    <p:extLst>
      <p:ext uri="{BB962C8B-B14F-4D97-AF65-F5344CB8AC3E}">
        <p14:creationId xmlns:p14="http://schemas.microsoft.com/office/powerpoint/2010/main" val="376907652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inclusive definition</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5</a:t>
            </a:fld>
            <a:endParaRPr lang="en-GB" dirty="0"/>
          </a:p>
        </p:txBody>
      </p:sp>
      <p:sp>
        <p:nvSpPr>
          <p:cNvPr id="4" name="Content Placeholder 3"/>
          <p:cNvSpPr>
            <a:spLocks noGrp="1"/>
          </p:cNvSpPr>
          <p:nvPr>
            <p:ph sz="quarter" idx="1"/>
          </p:nvPr>
        </p:nvSpPr>
        <p:spPr>
          <a:xfrm>
            <a:off x="612648" y="1600200"/>
            <a:ext cx="8153400" cy="4762500"/>
          </a:xfrm>
        </p:spPr>
        <p:txBody>
          <a:bodyPr>
            <a:normAutofit/>
          </a:bodyPr>
          <a:lstStyle/>
          <a:p>
            <a:pPr marL="0" indent="0">
              <a:buNone/>
            </a:pPr>
            <a:r>
              <a:rPr lang="en-US" dirty="0" smtClean="0"/>
              <a:t>An assessment functions formatively:</a:t>
            </a:r>
          </a:p>
          <a:p>
            <a:pPr marL="365760" lvl="1" indent="0">
              <a:buNone/>
            </a:pPr>
            <a:r>
              <a:rPr lang="en-US" dirty="0" smtClean="0"/>
              <a:t>“to </a:t>
            </a:r>
            <a:r>
              <a:rPr lang="en-US" dirty="0"/>
              <a:t>the extent that evidence about student achievement is elicited, interpreted, and used by teachers, learners, or their peers, to make decisions about the next steps in instruction that are likely to be better, or better founded, than the decisions they would have taken in the absence of the evidence that was elicited</a:t>
            </a:r>
            <a:r>
              <a:rPr lang="en-US" dirty="0" smtClean="0"/>
              <a:t>.” </a:t>
            </a:r>
            <a:r>
              <a:rPr lang="en-US" dirty="0"/>
              <a:t>(Black &amp; Wiliam, 2009 p. 9</a:t>
            </a:r>
            <a:r>
              <a:rPr lang="en-US" dirty="0" smtClean="0"/>
              <a:t>)</a:t>
            </a:r>
          </a:p>
          <a:p>
            <a:pPr marL="365760" lvl="1" indent="0">
              <a:buNone/>
            </a:pPr>
            <a:endParaRPr lang="en-US" dirty="0"/>
          </a:p>
          <a:p>
            <a:endParaRPr lang="en-US" dirty="0"/>
          </a:p>
        </p:txBody>
      </p:sp>
    </p:spTree>
    <p:extLst>
      <p:ext uri="{BB962C8B-B14F-4D97-AF65-F5344CB8AC3E}">
        <p14:creationId xmlns:p14="http://schemas.microsoft.com/office/powerpoint/2010/main" val="14013494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Consequences of the definition</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6</a:t>
            </a:fld>
            <a:endParaRPr lang="en-GB" dirty="0"/>
          </a:p>
        </p:txBody>
      </p:sp>
      <p:sp>
        <p:nvSpPr>
          <p:cNvPr id="4" name="Content Placeholder 3"/>
          <p:cNvSpPr>
            <a:spLocks noGrp="1"/>
          </p:cNvSpPr>
          <p:nvPr>
            <p:ph sz="quarter" idx="1"/>
          </p:nvPr>
        </p:nvSpPr>
        <p:spPr/>
        <p:txBody>
          <a:bodyPr/>
          <a:lstStyle/>
          <a:p>
            <a:r>
              <a:rPr lang="en-US" dirty="0" smtClean="0"/>
              <a:t>Anyone—teacher, peer, learner, can be the agent of formative assessment;</a:t>
            </a:r>
          </a:p>
          <a:p>
            <a:r>
              <a:rPr lang="en-US" dirty="0" smtClean="0"/>
              <a:t>The focus is on decisions, rather than data;</a:t>
            </a:r>
          </a:p>
          <a:p>
            <a:r>
              <a:rPr lang="en-US" dirty="0" smtClean="0"/>
              <a:t>The next steps in instruction indicated may not be the best, or even successful;</a:t>
            </a:r>
          </a:p>
          <a:p>
            <a:r>
              <a:rPr lang="en-US" dirty="0" smtClean="0"/>
              <a:t>The assessment need not actually change the decision made.</a:t>
            </a:r>
          </a:p>
          <a:p>
            <a:r>
              <a:rPr lang="en-US" dirty="0" smtClean="0"/>
              <a:t>And therefore, formative does not mean optimal, or even good</a:t>
            </a:r>
            <a:endParaRPr lang="en-US" dirty="0"/>
          </a:p>
        </p:txBody>
      </p:sp>
    </p:spTree>
    <p:extLst>
      <p:ext uri="{BB962C8B-B14F-4D97-AF65-F5344CB8AC3E}">
        <p14:creationId xmlns:p14="http://schemas.microsoft.com/office/powerpoint/2010/main" val="232100028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531352" cy="990600"/>
          </a:xfrm>
        </p:spPr>
        <p:txBody>
          <a:bodyPr>
            <a:normAutofit/>
          </a:bodyPr>
          <a:lstStyle/>
          <a:p>
            <a:r>
              <a:rPr lang="en-US" dirty="0" smtClean="0"/>
              <a:t>FA and the regulation of learning processes</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7</a:t>
            </a:fld>
            <a:endParaRPr lang="en-GB" dirty="0"/>
          </a:p>
        </p:txBody>
      </p:sp>
      <p:sp>
        <p:nvSpPr>
          <p:cNvPr id="4" name="Content Placeholder 3"/>
          <p:cNvSpPr>
            <a:spLocks noGrp="1"/>
          </p:cNvSpPr>
          <p:nvPr>
            <p:ph sz="quarter" idx="1"/>
          </p:nvPr>
        </p:nvSpPr>
        <p:spPr>
          <a:xfrm>
            <a:off x="612648" y="1600200"/>
            <a:ext cx="8153400" cy="4533900"/>
          </a:xfrm>
        </p:spPr>
        <p:txBody>
          <a:bodyPr>
            <a:normAutofit/>
          </a:bodyPr>
          <a:lstStyle/>
          <a:p>
            <a:r>
              <a:rPr lang="en-US" dirty="0" smtClean="0"/>
              <a:t>Formative assessment is therefore concerned with the creation of, and capitalization upon, moments of contingency in the regulation of learning processes</a:t>
            </a:r>
          </a:p>
          <a:p>
            <a:r>
              <a:rPr lang="en-US" dirty="0" smtClean="0"/>
              <a:t>Kinds of regulation (</a:t>
            </a:r>
            <a:r>
              <a:rPr lang="en-US" dirty="0" err="1" smtClean="0"/>
              <a:t>Allal</a:t>
            </a:r>
            <a:r>
              <a:rPr lang="en-US" dirty="0" smtClean="0"/>
              <a:t>, 1988)</a:t>
            </a:r>
          </a:p>
          <a:p>
            <a:pPr lvl="1"/>
            <a:r>
              <a:rPr lang="en-US" dirty="0" smtClean="0"/>
              <a:t>proactive</a:t>
            </a:r>
          </a:p>
          <a:p>
            <a:pPr lvl="1"/>
            <a:r>
              <a:rPr lang="en-US" dirty="0" smtClean="0"/>
              <a:t>interactive</a:t>
            </a:r>
          </a:p>
          <a:p>
            <a:pPr lvl="1"/>
            <a:r>
              <a:rPr lang="en-US" dirty="0" smtClean="0"/>
              <a:t>retroactive</a:t>
            </a:r>
          </a:p>
          <a:p>
            <a:pPr lvl="1"/>
            <a:endParaRPr lang="en-US" dirty="0" smtClean="0"/>
          </a:p>
          <a:p>
            <a:pPr marL="365760" lvl="1" indent="0">
              <a:buNone/>
            </a:pPr>
            <a:endParaRPr lang="en-US" dirty="0"/>
          </a:p>
          <a:p>
            <a:endParaRPr lang="en-US" dirty="0"/>
          </a:p>
        </p:txBody>
      </p:sp>
      <p:grpSp>
        <p:nvGrpSpPr>
          <p:cNvPr id="20" name="Group 19"/>
          <p:cNvGrpSpPr/>
          <p:nvPr/>
        </p:nvGrpSpPr>
        <p:grpSpPr>
          <a:xfrm>
            <a:off x="2806700" y="4711700"/>
            <a:ext cx="4114800" cy="586432"/>
            <a:chOff x="2806700" y="4711700"/>
            <a:chExt cx="4114800" cy="586432"/>
          </a:xfrm>
        </p:grpSpPr>
        <p:cxnSp>
          <p:nvCxnSpPr>
            <p:cNvPr id="15" name="Straight Arrow Connector 14"/>
            <p:cNvCxnSpPr/>
            <p:nvPr/>
          </p:nvCxnSpPr>
          <p:spPr>
            <a:xfrm flipH="1" flipV="1">
              <a:off x="2806700" y="4711700"/>
              <a:ext cx="3136900" cy="3683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4965700" y="4836467"/>
              <a:ext cx="1955800" cy="461665"/>
            </a:xfrm>
            <a:prstGeom prst="rect">
              <a:avLst/>
            </a:prstGeom>
            <a:solidFill>
              <a:schemeClr val="accent1"/>
            </a:solidFill>
          </p:spPr>
          <p:txBody>
            <a:bodyPr wrap="square" rtlCol="0">
              <a:spAutoFit/>
            </a:bodyPr>
            <a:lstStyle/>
            <a:p>
              <a:pPr algn="ctr"/>
              <a:r>
                <a:rPr lang="en-US" dirty="0" smtClean="0">
                  <a:solidFill>
                    <a:schemeClr val="bg1"/>
                  </a:solidFill>
                  <a:latin typeface="Calibri"/>
                  <a:cs typeface="Calibri"/>
                </a:rPr>
                <a:t>synchronous</a:t>
              </a:r>
              <a:endParaRPr lang="en-US" dirty="0">
                <a:solidFill>
                  <a:schemeClr val="bg1"/>
                </a:solidFill>
                <a:latin typeface="Calibri"/>
                <a:cs typeface="Calibri"/>
              </a:endParaRPr>
            </a:p>
          </p:txBody>
        </p:sp>
      </p:grpSp>
      <p:grpSp>
        <p:nvGrpSpPr>
          <p:cNvPr id="19" name="Group 18"/>
          <p:cNvGrpSpPr/>
          <p:nvPr/>
        </p:nvGrpSpPr>
        <p:grpSpPr>
          <a:xfrm>
            <a:off x="2806700" y="4049067"/>
            <a:ext cx="4114800" cy="1132533"/>
            <a:chOff x="2806700" y="4049067"/>
            <a:chExt cx="4114800" cy="1132533"/>
          </a:xfrm>
        </p:grpSpPr>
        <p:cxnSp>
          <p:nvCxnSpPr>
            <p:cNvPr id="11" name="Straight Arrow Connector 10"/>
            <p:cNvCxnSpPr/>
            <p:nvPr/>
          </p:nvCxnSpPr>
          <p:spPr>
            <a:xfrm flipH="1">
              <a:off x="2908300" y="4279900"/>
              <a:ext cx="3035300" cy="9017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p:nvPr/>
          </p:nvCxnSpPr>
          <p:spPr>
            <a:xfrm flipH="1">
              <a:off x="2806700" y="4279900"/>
              <a:ext cx="313690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7" name="TextBox 6"/>
            <p:cNvSpPr txBox="1"/>
            <p:nvPr/>
          </p:nvSpPr>
          <p:spPr>
            <a:xfrm>
              <a:off x="4965700" y="4049067"/>
              <a:ext cx="1955800" cy="461665"/>
            </a:xfrm>
            <a:prstGeom prst="rect">
              <a:avLst/>
            </a:prstGeom>
            <a:solidFill>
              <a:schemeClr val="accent1"/>
            </a:solidFill>
          </p:spPr>
          <p:txBody>
            <a:bodyPr wrap="square" rtlCol="0">
              <a:spAutoFit/>
            </a:bodyPr>
            <a:lstStyle/>
            <a:p>
              <a:pPr algn="ctr"/>
              <a:r>
                <a:rPr lang="en-US" dirty="0" smtClean="0">
                  <a:solidFill>
                    <a:schemeClr val="bg1"/>
                  </a:solidFill>
                  <a:latin typeface="Calibri"/>
                  <a:cs typeface="Calibri"/>
                </a:rPr>
                <a:t>asynchronous</a:t>
              </a:r>
              <a:endParaRPr lang="en-US" dirty="0">
                <a:solidFill>
                  <a:schemeClr val="bg1"/>
                </a:solidFill>
                <a:latin typeface="Calibri"/>
                <a:cs typeface="Calibri"/>
              </a:endParaRPr>
            </a:p>
          </p:txBody>
        </p:sp>
      </p:grpSp>
    </p:spTree>
    <p:extLst>
      <p:ext uri="{BB962C8B-B14F-4D97-AF65-F5344CB8AC3E}">
        <p14:creationId xmlns:p14="http://schemas.microsoft.com/office/powerpoint/2010/main" val="66122346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Unpacking </a:t>
            </a:r>
            <a:r>
              <a:rPr lang="en-GB" dirty="0"/>
              <a:t>f</a:t>
            </a:r>
            <a:r>
              <a:rPr lang="en-GB" dirty="0" smtClean="0"/>
              <a:t>ormative </a:t>
            </a:r>
            <a:r>
              <a:rPr lang="en-GB" dirty="0"/>
              <a:t>a</a:t>
            </a:r>
            <a:r>
              <a:rPr lang="en-GB" dirty="0" smtClean="0"/>
              <a:t>ssessment</a:t>
            </a:r>
            <a:endParaRPr lang="en-US" dirty="0"/>
          </a:p>
        </p:txBody>
      </p:sp>
      <p:sp>
        <p:nvSpPr>
          <p:cNvPr id="5" name="Rectangle 4"/>
          <p:cNvSpPr/>
          <p:nvPr/>
        </p:nvSpPr>
        <p:spPr>
          <a:xfrm>
            <a:off x="346382" y="1616558"/>
            <a:ext cx="8494539" cy="4981638"/>
          </a:xfrm>
          <a:prstGeom prst="rect">
            <a:avLst/>
          </a:prstGeom>
          <a:noFill/>
          <a:ln w="38100"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7" name="Straight Connector 6"/>
          <p:cNvCxnSpPr/>
          <p:nvPr/>
        </p:nvCxnSpPr>
        <p:spPr>
          <a:xfrm>
            <a:off x="346382" y="2490819"/>
            <a:ext cx="8461551" cy="0"/>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V="1">
            <a:off x="351692" y="4230083"/>
            <a:ext cx="8479693" cy="1"/>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3636982" y="1600062"/>
            <a:ext cx="0" cy="4981638"/>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341925" y="5431698"/>
            <a:ext cx="8466007" cy="11819"/>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1445846" y="1621693"/>
            <a:ext cx="0" cy="4972539"/>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a:off x="6613769" y="1611923"/>
            <a:ext cx="426" cy="4969778"/>
          </a:xfrm>
          <a:prstGeom prst="line">
            <a:avLst/>
          </a:prstGeom>
          <a:effectLst/>
        </p:spPr>
        <p:style>
          <a:lnRef idx="2">
            <a:schemeClr val="accent1"/>
          </a:lnRef>
          <a:fillRef idx="0">
            <a:schemeClr val="accent1"/>
          </a:fillRef>
          <a:effectRef idx="1">
            <a:schemeClr val="accent1"/>
          </a:effectRef>
          <a:fontRef idx="minor">
            <a:schemeClr val="tx1"/>
          </a:fontRef>
        </p:style>
      </p:cxnSp>
      <p:sp>
        <p:nvSpPr>
          <p:cNvPr id="23" name="Rectangle 22"/>
          <p:cNvSpPr/>
          <p:nvPr/>
        </p:nvSpPr>
        <p:spPr>
          <a:xfrm>
            <a:off x="1356042" y="1614607"/>
            <a:ext cx="2487118" cy="830997"/>
          </a:xfrm>
          <a:prstGeom prst="rect">
            <a:avLst/>
          </a:prstGeom>
        </p:spPr>
        <p:txBody>
          <a:bodyPr wrap="square">
            <a:spAutoFit/>
          </a:bodyPr>
          <a:lstStyle/>
          <a:p>
            <a:pPr lvl="0" algn="ctr" eaLnBrk="0" hangingPunct="0">
              <a:buClr>
                <a:schemeClr val="bg1"/>
              </a:buClr>
            </a:pPr>
            <a:r>
              <a:rPr lang="en-GB" b="1" dirty="0">
                <a:latin typeface="Calibri"/>
                <a:cs typeface="Calibri"/>
              </a:rPr>
              <a:t>Where the learner is going</a:t>
            </a:r>
          </a:p>
        </p:txBody>
      </p:sp>
      <p:sp>
        <p:nvSpPr>
          <p:cNvPr id="24" name="Rectangle 23"/>
          <p:cNvSpPr/>
          <p:nvPr/>
        </p:nvSpPr>
        <p:spPr>
          <a:xfrm>
            <a:off x="3782358" y="1862034"/>
            <a:ext cx="2799865" cy="461665"/>
          </a:xfrm>
          <a:prstGeom prst="rect">
            <a:avLst/>
          </a:prstGeom>
        </p:spPr>
        <p:txBody>
          <a:bodyPr wrap="none">
            <a:spAutoFit/>
          </a:bodyPr>
          <a:lstStyle/>
          <a:p>
            <a:pPr lvl="0" algn="ctr" eaLnBrk="0" hangingPunct="0">
              <a:buClr>
                <a:schemeClr val="bg1"/>
              </a:buClr>
            </a:pPr>
            <a:r>
              <a:rPr lang="en-GB" b="1" dirty="0">
                <a:latin typeface="Calibri"/>
                <a:cs typeface="Calibri"/>
              </a:rPr>
              <a:t>Where the learner is</a:t>
            </a:r>
          </a:p>
        </p:txBody>
      </p:sp>
      <p:sp>
        <p:nvSpPr>
          <p:cNvPr id="25" name="Rectangle 24"/>
          <p:cNvSpPr/>
          <p:nvPr/>
        </p:nvSpPr>
        <p:spPr>
          <a:xfrm>
            <a:off x="6551635" y="1862034"/>
            <a:ext cx="2340755" cy="461665"/>
          </a:xfrm>
          <a:prstGeom prst="rect">
            <a:avLst/>
          </a:prstGeom>
        </p:spPr>
        <p:txBody>
          <a:bodyPr wrap="none">
            <a:spAutoFit/>
          </a:bodyPr>
          <a:lstStyle/>
          <a:p>
            <a:pPr lvl="0" algn="ctr" eaLnBrk="0" hangingPunct="0">
              <a:buClr>
                <a:schemeClr val="bg1"/>
              </a:buClr>
            </a:pPr>
            <a:r>
              <a:rPr lang="en-GB" b="1" dirty="0">
                <a:latin typeface="Calibri"/>
                <a:cs typeface="Calibri"/>
              </a:rPr>
              <a:t>How to get there</a:t>
            </a:r>
          </a:p>
        </p:txBody>
      </p:sp>
      <p:sp>
        <p:nvSpPr>
          <p:cNvPr id="27" name="Rectangle 26"/>
          <p:cNvSpPr/>
          <p:nvPr/>
        </p:nvSpPr>
        <p:spPr>
          <a:xfrm>
            <a:off x="271107" y="3049715"/>
            <a:ext cx="1175622" cy="461665"/>
          </a:xfrm>
          <a:prstGeom prst="rect">
            <a:avLst/>
          </a:prstGeom>
        </p:spPr>
        <p:txBody>
          <a:bodyPr wrap="none">
            <a:spAutoFit/>
          </a:bodyPr>
          <a:lstStyle/>
          <a:p>
            <a:pPr lvl="0" eaLnBrk="0" hangingPunct="0">
              <a:buClr>
                <a:schemeClr val="bg1"/>
              </a:buClr>
            </a:pPr>
            <a:r>
              <a:rPr lang="en-GB" b="1" dirty="0">
                <a:latin typeface="Calibri"/>
                <a:cs typeface="Calibri"/>
              </a:rPr>
              <a:t>Teacher</a:t>
            </a:r>
          </a:p>
        </p:txBody>
      </p:sp>
      <p:sp>
        <p:nvSpPr>
          <p:cNvPr id="28" name="Rectangle 27"/>
          <p:cNvSpPr/>
          <p:nvPr/>
        </p:nvSpPr>
        <p:spPr>
          <a:xfrm>
            <a:off x="362874" y="4385849"/>
            <a:ext cx="899886" cy="461665"/>
          </a:xfrm>
          <a:prstGeom prst="rect">
            <a:avLst/>
          </a:prstGeom>
        </p:spPr>
        <p:txBody>
          <a:bodyPr wrap="square">
            <a:spAutoFit/>
          </a:bodyPr>
          <a:lstStyle/>
          <a:p>
            <a:pPr lvl="0" eaLnBrk="0" hangingPunct="0">
              <a:buClr>
                <a:schemeClr val="bg1"/>
              </a:buClr>
            </a:pPr>
            <a:r>
              <a:rPr lang="en-GB" b="1" dirty="0" smtClean="0">
                <a:latin typeface="Calibri"/>
                <a:cs typeface="Calibri"/>
              </a:rPr>
              <a:t>Peer</a:t>
            </a:r>
            <a:endParaRPr lang="en-GB" b="1" dirty="0">
              <a:latin typeface="Calibri"/>
              <a:cs typeface="Calibri"/>
            </a:endParaRPr>
          </a:p>
        </p:txBody>
      </p:sp>
      <p:sp>
        <p:nvSpPr>
          <p:cNvPr id="29" name="Rectangle 28"/>
          <p:cNvSpPr/>
          <p:nvPr/>
        </p:nvSpPr>
        <p:spPr>
          <a:xfrm>
            <a:off x="319664" y="5705488"/>
            <a:ext cx="1160594" cy="461665"/>
          </a:xfrm>
          <a:prstGeom prst="rect">
            <a:avLst/>
          </a:prstGeom>
        </p:spPr>
        <p:txBody>
          <a:bodyPr wrap="none">
            <a:spAutoFit/>
          </a:bodyPr>
          <a:lstStyle/>
          <a:p>
            <a:pPr lvl="0" eaLnBrk="0" hangingPunct="0">
              <a:buClr>
                <a:schemeClr val="bg1"/>
              </a:buClr>
            </a:pPr>
            <a:r>
              <a:rPr lang="en-GB" b="1" dirty="0">
                <a:latin typeface="Calibri"/>
                <a:cs typeface="Calibri"/>
              </a:rPr>
              <a:t>Learner</a:t>
            </a:r>
          </a:p>
        </p:txBody>
      </p:sp>
      <p:sp>
        <p:nvSpPr>
          <p:cNvPr id="30" name="Rectangle 29"/>
          <p:cNvSpPr/>
          <p:nvPr/>
        </p:nvSpPr>
        <p:spPr>
          <a:xfrm>
            <a:off x="1461290" y="3491871"/>
            <a:ext cx="2183940" cy="1938992"/>
          </a:xfrm>
          <a:prstGeom prst="rect">
            <a:avLst/>
          </a:prstGeom>
        </p:spPr>
        <p:txBody>
          <a:bodyPr wrap="square">
            <a:spAutoFit/>
          </a:bodyPr>
          <a:lstStyle/>
          <a:p>
            <a:pPr lvl="0" algn="ctr" eaLnBrk="0" hangingPunct="0">
              <a:buClr>
                <a:schemeClr val="bg1"/>
              </a:buClr>
            </a:pPr>
            <a:r>
              <a:rPr lang="en-GB" dirty="0" smtClean="0">
                <a:latin typeface="Calibri"/>
                <a:cs typeface="Calibri"/>
              </a:rPr>
              <a:t>Clarifying, sharing and understanding </a:t>
            </a:r>
            <a:r>
              <a:rPr lang="en-GB" dirty="0">
                <a:latin typeface="Calibri"/>
                <a:cs typeface="Calibri"/>
              </a:rPr>
              <a:t>learning intentions</a:t>
            </a:r>
          </a:p>
        </p:txBody>
      </p:sp>
      <p:sp>
        <p:nvSpPr>
          <p:cNvPr id="33" name="Rectangle 32"/>
          <p:cNvSpPr/>
          <p:nvPr/>
        </p:nvSpPr>
        <p:spPr>
          <a:xfrm>
            <a:off x="3655025" y="2528702"/>
            <a:ext cx="3058137" cy="1569660"/>
          </a:xfrm>
          <a:prstGeom prst="rect">
            <a:avLst/>
          </a:prstGeom>
        </p:spPr>
        <p:txBody>
          <a:bodyPr wrap="square">
            <a:spAutoFit/>
          </a:bodyPr>
          <a:lstStyle/>
          <a:p>
            <a:pPr lvl="0" algn="ctr" eaLnBrk="0" hangingPunct="0">
              <a:buClr>
                <a:schemeClr val="bg1"/>
              </a:buClr>
            </a:pPr>
            <a:r>
              <a:rPr lang="en-GB" dirty="0">
                <a:latin typeface="Calibri"/>
                <a:cs typeface="Calibri"/>
              </a:rPr>
              <a:t>Engineering effective discussions, tasks, and activities that elicit evidence of learning</a:t>
            </a:r>
          </a:p>
        </p:txBody>
      </p:sp>
      <p:sp>
        <p:nvSpPr>
          <p:cNvPr id="34" name="Rectangle 33"/>
          <p:cNvSpPr/>
          <p:nvPr/>
        </p:nvSpPr>
        <p:spPr>
          <a:xfrm>
            <a:off x="6640486" y="2485647"/>
            <a:ext cx="2315896" cy="1569660"/>
          </a:xfrm>
          <a:prstGeom prst="rect">
            <a:avLst/>
          </a:prstGeom>
        </p:spPr>
        <p:txBody>
          <a:bodyPr wrap="square">
            <a:spAutoFit/>
          </a:bodyPr>
          <a:lstStyle/>
          <a:p>
            <a:pPr lvl="0" algn="ctr" eaLnBrk="0" hangingPunct="0">
              <a:buClr>
                <a:schemeClr val="bg1"/>
              </a:buClr>
            </a:pPr>
            <a:r>
              <a:rPr lang="en-GB" dirty="0">
                <a:latin typeface="Calibri"/>
                <a:cs typeface="Calibri"/>
              </a:rPr>
              <a:t>Providing feedback that moves learners forward</a:t>
            </a:r>
          </a:p>
        </p:txBody>
      </p:sp>
      <p:sp>
        <p:nvSpPr>
          <p:cNvPr id="35" name="Rectangle 34"/>
          <p:cNvSpPr/>
          <p:nvPr/>
        </p:nvSpPr>
        <p:spPr>
          <a:xfrm>
            <a:off x="4001402" y="4461897"/>
            <a:ext cx="4572000" cy="830997"/>
          </a:xfrm>
          <a:prstGeom prst="rect">
            <a:avLst/>
          </a:prstGeom>
        </p:spPr>
        <p:txBody>
          <a:bodyPr>
            <a:spAutoFit/>
          </a:bodyPr>
          <a:lstStyle/>
          <a:p>
            <a:pPr lvl="0" algn="ctr" eaLnBrk="0" hangingPunct="0">
              <a:buClr>
                <a:schemeClr val="bg1"/>
              </a:buClr>
            </a:pPr>
            <a:r>
              <a:rPr lang="en-GB" dirty="0">
                <a:latin typeface="Calibri"/>
                <a:cs typeface="Calibri"/>
              </a:rPr>
              <a:t>Activating students as learning</a:t>
            </a:r>
          </a:p>
          <a:p>
            <a:pPr lvl="0" algn="ctr" eaLnBrk="0" hangingPunct="0">
              <a:buClr>
                <a:schemeClr val="bg1"/>
              </a:buClr>
            </a:pPr>
            <a:r>
              <a:rPr lang="en-GB" dirty="0">
                <a:latin typeface="Calibri"/>
                <a:cs typeface="Calibri"/>
              </a:rPr>
              <a:t>resources for one another</a:t>
            </a:r>
          </a:p>
        </p:txBody>
      </p:sp>
      <p:sp>
        <p:nvSpPr>
          <p:cNvPr id="36" name="Rectangle 35"/>
          <p:cNvSpPr/>
          <p:nvPr/>
        </p:nvSpPr>
        <p:spPr>
          <a:xfrm>
            <a:off x="3918931" y="5583590"/>
            <a:ext cx="4572000" cy="830997"/>
          </a:xfrm>
          <a:prstGeom prst="rect">
            <a:avLst/>
          </a:prstGeom>
        </p:spPr>
        <p:txBody>
          <a:bodyPr>
            <a:spAutoFit/>
          </a:bodyPr>
          <a:lstStyle/>
          <a:p>
            <a:pPr lvl="0" algn="ctr" eaLnBrk="0" hangingPunct="0">
              <a:buClr>
                <a:schemeClr val="bg1"/>
              </a:buClr>
            </a:pPr>
            <a:r>
              <a:rPr lang="en-GB" dirty="0">
                <a:latin typeface="Calibri"/>
                <a:cs typeface="Calibri"/>
              </a:rPr>
              <a:t>Activating students as owners</a:t>
            </a:r>
            <a:br>
              <a:rPr lang="en-GB" dirty="0">
                <a:latin typeface="Calibri"/>
                <a:cs typeface="Calibri"/>
              </a:rPr>
            </a:br>
            <a:r>
              <a:rPr lang="en-GB" dirty="0">
                <a:latin typeface="Calibri"/>
                <a:cs typeface="Calibri"/>
              </a:rPr>
              <a:t>of their own learning</a:t>
            </a:r>
          </a:p>
        </p:txBody>
      </p:sp>
      <p:sp>
        <p:nvSpPr>
          <p:cNvPr id="38" name="Rounded Rectangle 37"/>
          <p:cNvSpPr/>
          <p:nvPr/>
        </p:nvSpPr>
        <p:spPr>
          <a:xfrm>
            <a:off x="1533968" y="2589798"/>
            <a:ext cx="2028793" cy="3909431"/>
          </a:xfrm>
          <a:prstGeom prst="roundRect">
            <a:avLst/>
          </a:prstGeom>
          <a:solidFill>
            <a:srgbClr val="0000FF">
              <a:alpha val="20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Rounded Rectangle 38"/>
          <p:cNvSpPr/>
          <p:nvPr/>
        </p:nvSpPr>
        <p:spPr>
          <a:xfrm>
            <a:off x="3711209" y="2523809"/>
            <a:ext cx="2837011" cy="1567072"/>
          </a:xfrm>
          <a:prstGeom prst="roundRect">
            <a:avLst/>
          </a:prstGeom>
          <a:solidFill>
            <a:srgbClr val="008000">
              <a:alpha val="21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Rounded Rectangle 39"/>
          <p:cNvSpPr/>
          <p:nvPr/>
        </p:nvSpPr>
        <p:spPr>
          <a:xfrm>
            <a:off x="6696666" y="2556806"/>
            <a:ext cx="2061781" cy="1550577"/>
          </a:xfrm>
          <a:prstGeom prst="roundRect">
            <a:avLst/>
          </a:prstGeom>
          <a:solidFill>
            <a:srgbClr val="3366FF">
              <a:alpha val="20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Rounded Rectangle 40"/>
          <p:cNvSpPr/>
          <p:nvPr/>
        </p:nvSpPr>
        <p:spPr>
          <a:xfrm>
            <a:off x="3711209" y="4288827"/>
            <a:ext cx="5030747" cy="1105198"/>
          </a:xfrm>
          <a:prstGeom prst="roundRect">
            <a:avLst/>
          </a:prstGeom>
          <a:solidFill>
            <a:srgbClr val="FF0000">
              <a:alpha val="20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Rounded Rectangle 41"/>
          <p:cNvSpPr/>
          <p:nvPr/>
        </p:nvSpPr>
        <p:spPr>
          <a:xfrm>
            <a:off x="3711206" y="5542491"/>
            <a:ext cx="5047240" cy="956739"/>
          </a:xfrm>
          <a:prstGeom prst="roundRect">
            <a:avLst/>
          </a:prstGeom>
          <a:solidFill>
            <a:srgbClr val="FFFF00">
              <a:alpha val="20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Slide Number Placeholder 2"/>
          <p:cNvSpPr>
            <a:spLocks noGrp="1"/>
          </p:cNvSpPr>
          <p:nvPr>
            <p:ph type="sldNum" sz="quarter" idx="12"/>
          </p:nvPr>
        </p:nvSpPr>
        <p:spPr/>
        <p:txBody>
          <a:bodyPr>
            <a:normAutofit fontScale="85000" lnSpcReduction="20000"/>
          </a:bodyPr>
          <a:lstStyle/>
          <a:p>
            <a:pPr>
              <a:defRPr/>
            </a:pPr>
            <a:fld id="{19ABF79A-F4A3-5E49-A6CE-5B8CF779BC37}" type="slidenum">
              <a:rPr lang="en-GB" smtClean="0"/>
              <a:pPr>
                <a:defRPr/>
              </a:pPr>
              <a:t>8</a:t>
            </a:fld>
            <a:endParaRPr lang="en-GB" dirty="0"/>
          </a:p>
        </p:txBody>
      </p:sp>
    </p:spTree>
    <p:extLst>
      <p:ext uri="{BB962C8B-B14F-4D97-AF65-F5344CB8AC3E}">
        <p14:creationId xmlns:p14="http://schemas.microsoft.com/office/powerpoint/2010/main" val="424569647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7"/>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9"/>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8"/>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13"/>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0"/>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38"/>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33"/>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39"/>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4"/>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40"/>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35"/>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41"/>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36"/>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P spid="23" grpId="0"/>
      <p:bldP spid="24" grpId="0"/>
      <p:bldP spid="25" grpId="0"/>
      <p:bldP spid="27" grpId="0"/>
      <p:bldP spid="28" grpId="0"/>
      <p:bldP spid="29" grpId="0"/>
      <p:bldP spid="30" grpId="0"/>
      <p:bldP spid="33" grpId="0"/>
      <p:bldP spid="34" grpId="0"/>
      <p:bldP spid="35" grpId="0"/>
      <p:bldP spid="36" grpId="0"/>
      <p:bldP spid="38" grpId="0" animBg="1"/>
      <p:bldP spid="39" grpId="0" animBg="1"/>
      <p:bldP spid="40" grpId="0" animBg="1"/>
      <p:bldP spid="41" grpId="0" animBg="1"/>
      <p:bldP spid="42"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Default Theme">
  <a:themeElements>
    <a:clrScheme name="Custom 5">
      <a:dk1>
        <a:sysClr val="windowText" lastClr="000000"/>
      </a:dk1>
      <a:lt1>
        <a:sysClr val="window" lastClr="FFFFFF"/>
      </a:lt1>
      <a:dk2>
        <a:srgbClr val="3488B6"/>
      </a:dk2>
      <a:lt2>
        <a:srgbClr val="EBDDC3"/>
      </a:lt2>
      <a:accent1>
        <a:srgbClr val="525A93"/>
      </a:accent1>
      <a:accent2>
        <a:srgbClr val="EDAA61"/>
      </a:accent2>
      <a:accent3>
        <a:srgbClr val="A5AB81"/>
      </a:accent3>
      <a:accent4>
        <a:srgbClr val="EDAA61"/>
      </a:accent4>
      <a:accent5>
        <a:srgbClr val="7BA79D"/>
      </a:accent5>
      <a:accent6>
        <a:srgbClr val="968C8C"/>
      </a:accent6>
      <a:hlink>
        <a:srgbClr val="F7B615"/>
      </a:hlink>
      <a:folHlink>
        <a:srgbClr val="70440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Theme.thmx</Template>
  <TotalTime>1004</TotalTime>
  <Words>592</Words>
  <Application>Microsoft Macintosh PowerPoint</Application>
  <PresentationFormat>On-screen Show (4:3)</PresentationFormat>
  <Paragraphs>60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Default Theme</vt:lpstr>
      <vt:lpstr>Formative assessment and contingency in the regulation of learning processes</vt:lpstr>
      <vt:lpstr>Issues in defining formative assessment</vt:lpstr>
      <vt:lpstr>FA has included SRL for years</vt:lpstr>
      <vt:lpstr>Formative assessment as assessment</vt:lpstr>
      <vt:lpstr>An inclusive definition</vt:lpstr>
      <vt:lpstr>Consequences of the definition</vt:lpstr>
      <vt:lpstr>FA and the regulation of learning processes</vt:lpstr>
      <vt:lpstr>Unpacking formative assessment</vt:lpstr>
    </vt:vector>
  </TitlesOfParts>
  <Company>Institute of Education, University of London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Formative assessment and contingency in the regulation of learning processes</dc:title>
  <dc:creator>Dylan Wiliam</dc:creator>
  <cp:lastModifiedBy>Dylan Wiliam</cp:lastModifiedBy>
  <cp:revision>9</cp:revision>
  <dcterms:created xsi:type="dcterms:W3CDTF">2014-04-05T21:19:11Z</dcterms:created>
  <dcterms:modified xsi:type="dcterms:W3CDTF">2014-04-06T14:03:35Z</dcterms:modified>
</cp:coreProperties>
</file>