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8" r:id="rId4"/>
    <p:sldId id="266" r:id="rId5"/>
    <p:sldId id="267" r:id="rId6"/>
    <p:sldId id="272" r:id="rId7"/>
    <p:sldId id="270" r:id="rId8"/>
    <p:sldId id="269" r:id="rId9"/>
    <p:sldId id="261" r:id="rId10"/>
    <p:sldId id="262" r:id="rId11"/>
    <p:sldId id="260" r:id="rId12"/>
    <p:sldId id="258" r:id="rId13"/>
    <p:sldId id="257" r:id="rId14"/>
    <p:sldId id="264" r:id="rId15"/>
    <p:sldId id="265" r:id="rId16"/>
    <p:sldId id="26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16" autoAdjust="0"/>
  </p:normalViewPr>
  <p:slideViewPr>
    <p:cSldViewPr snapToGrid="0" snapToObjects="1">
      <p:cViewPr>
        <p:scale>
          <a:sx n="100" d="100"/>
          <a:sy n="100" d="100"/>
        </p:scale>
        <p:origin x="-8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E5A-1D8C-B245-A7F0-1DDB86DF660E}" type="datetimeFigureOut">
              <a:rPr lang="en-US" smtClean="0"/>
              <a:t>09/04/2011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76B-4EA6-5240-98DC-176A9107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9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E5A-1D8C-B245-A7F0-1DDB86DF660E}" type="datetimeFigureOut">
              <a:rPr lang="en-US" smtClean="0"/>
              <a:t>09/04/2011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76B-4EA6-5240-98DC-176A9107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2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E5A-1D8C-B245-A7F0-1DDB86DF660E}" type="datetimeFigureOut">
              <a:rPr lang="en-US" smtClean="0"/>
              <a:t>09/04/2011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76B-4EA6-5240-98DC-176A9107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0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70300" cy="1143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E5A-1D8C-B245-A7F0-1DDB86DF660E}" type="datetimeFigureOut">
              <a:rPr lang="en-US" smtClean="0"/>
              <a:t>09/04/2011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76B-4EA6-5240-98DC-176A9107A8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892300"/>
            <a:ext cx="3670300" cy="40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0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E5A-1D8C-B245-A7F0-1DDB86DF660E}" type="datetimeFigureOut">
              <a:rPr lang="en-US" smtClean="0"/>
              <a:t>09/04/2011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76B-4EA6-5240-98DC-176A9107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2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E5A-1D8C-B245-A7F0-1DDB86DF660E}" type="datetimeFigureOut">
              <a:rPr lang="en-US" smtClean="0"/>
              <a:t>09/04/2011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76B-4EA6-5240-98DC-176A9107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0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E5A-1D8C-B245-A7F0-1DDB86DF660E}" type="datetimeFigureOut">
              <a:rPr lang="en-US" smtClean="0"/>
              <a:t>09/04/2011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76B-4EA6-5240-98DC-176A9107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E5A-1D8C-B245-A7F0-1DDB86DF660E}" type="datetimeFigureOut">
              <a:rPr lang="en-US" smtClean="0"/>
              <a:t>09/04/2011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76B-4EA6-5240-98DC-176A9107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4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E5A-1D8C-B245-A7F0-1DDB86DF660E}" type="datetimeFigureOut">
              <a:rPr lang="en-US" smtClean="0"/>
              <a:t>09/04/2011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76B-4EA6-5240-98DC-176A9107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E5A-1D8C-B245-A7F0-1DDB86DF660E}" type="datetimeFigureOut">
              <a:rPr lang="en-US" smtClean="0"/>
              <a:t>09/04/2011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76B-4EA6-5240-98DC-176A9107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6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E5A-1D8C-B245-A7F0-1DDB86DF660E}" type="datetimeFigureOut">
              <a:rPr lang="en-US" smtClean="0"/>
              <a:t>09/04/2011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76B-4EA6-5240-98DC-176A9107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6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E5A-1D8C-B245-A7F0-1DDB86DF660E}" type="datetimeFigureOut">
              <a:rPr lang="en-US" smtClean="0"/>
              <a:t>09/04/2011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76B-4EA6-5240-98DC-176A9107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9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4CE5A-1D8C-B245-A7F0-1DDB86DF660E}" type="datetimeFigureOut">
              <a:rPr lang="en-US" smtClean="0"/>
              <a:t>09/04/2011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976B-4EA6-5240-98DC-176A9107A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28600" algn="l" defTabSz="3556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745277"/>
            <a:ext cx="9144000" cy="249078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How to Build Learning </a:t>
            </a:r>
            <a:r>
              <a:rPr lang="en-US" sz="4000" b="1" dirty="0" smtClean="0"/>
              <a:t>Progressions:</a:t>
            </a:r>
            <a:br>
              <a:rPr lang="en-US" sz="4000" b="1" dirty="0" smtClean="0"/>
            </a:br>
            <a:r>
              <a:rPr lang="en-US" sz="4000" b="1" dirty="0" smtClean="0"/>
              <a:t>Formative </a:t>
            </a:r>
            <a:r>
              <a:rPr lang="en-US" sz="4000" b="1" dirty="0"/>
              <a:t>Assessment’s Basic </a:t>
            </a:r>
            <a:r>
              <a:rPr lang="en-US" sz="4000" b="1" dirty="0" smtClean="0"/>
              <a:t>Blueprints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Presentation 3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9729"/>
            <a:ext cx="6400800" cy="1752600"/>
          </a:xfrm>
        </p:spPr>
        <p:txBody>
          <a:bodyPr/>
          <a:lstStyle/>
          <a:p>
            <a:r>
              <a:rPr lang="en-US" dirty="0" err="1" smtClean="0"/>
              <a:t>Siobhán</a:t>
            </a:r>
            <a:r>
              <a:rPr lang="en-US" dirty="0" smtClean="0"/>
              <a:t> Leahy</a:t>
            </a:r>
          </a:p>
          <a:p>
            <a:r>
              <a:rPr lang="en-US" dirty="0" smtClean="0"/>
              <a:t>Dylan Wiliam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9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students by raw score…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417638"/>
            <a:ext cx="7560000" cy="50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2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…highlight items by grade…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35" y="1417638"/>
            <a:ext cx="7560000" cy="50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5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sort items by difficulty…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510724"/>
            <a:ext cx="7560000" cy="50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8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…add </a:t>
            </a:r>
            <a:r>
              <a:rPr lang="en-US" dirty="0" smtClean="0">
                <a:solidFill>
                  <a:schemeClr val="tx1"/>
                </a:solidFill>
              </a:rPr>
              <a:t>student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 curves…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13" y="1328738"/>
            <a:ext cx="7020000" cy="53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1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highlight non-scaling items…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08100"/>
            <a:ext cx="7020000" cy="53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1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non-scaling students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03338"/>
            <a:ext cx="7020000" cy="53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0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for teachers’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Two kinds of misfit</a:t>
            </a:r>
          </a:p>
          <a:p>
            <a:pPr lvl="1"/>
            <a:r>
              <a:rPr lang="en-US" dirty="0" smtClean="0"/>
              <a:t>Items too hard or </a:t>
            </a:r>
            <a:r>
              <a:rPr lang="en-US" dirty="0" smtClean="0"/>
              <a:t>easy for the concept</a:t>
            </a:r>
          </a:p>
          <a:p>
            <a:pPr lvl="1"/>
            <a:r>
              <a:rPr lang="en-US" dirty="0" smtClean="0"/>
              <a:t>Items </a:t>
            </a:r>
            <a:r>
              <a:rPr lang="en-US" dirty="0" smtClean="0"/>
              <a:t>do not scale (e.g., high-scorers fail to get easy items)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Possible reasons</a:t>
            </a:r>
          </a:p>
          <a:p>
            <a:pPr lvl="1"/>
            <a:r>
              <a:rPr lang="en-US" dirty="0" smtClean="0"/>
              <a:t>Unrelated to the </a:t>
            </a:r>
            <a:r>
              <a:rPr lang="en-US" dirty="0" smtClean="0"/>
              <a:t>progression</a:t>
            </a:r>
          </a:p>
          <a:p>
            <a:pPr lvl="1"/>
            <a:r>
              <a:rPr lang="en-US" dirty="0" smtClean="0"/>
              <a:t>The progression is wrong</a:t>
            </a:r>
            <a:endParaRPr lang="en-US" dirty="0" smtClean="0"/>
          </a:p>
          <a:p>
            <a:pPr lvl="1"/>
            <a:r>
              <a:rPr lang="en-US" dirty="0" smtClean="0"/>
              <a:t>The item is ambiguous</a:t>
            </a:r>
            <a:endParaRPr lang="en-US" dirty="0" smtClean="0"/>
          </a:p>
          <a:p>
            <a:pPr lvl="1"/>
            <a:r>
              <a:rPr lang="en-US" dirty="0" smtClean="0"/>
              <a:t>Confusing or incomplete instruction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761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smtClean="0"/>
              <a:t>everything’s OK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mproved feedback to students</a:t>
            </a:r>
          </a:p>
          <a:p>
            <a:r>
              <a:rPr lang="en-US" dirty="0" smtClean="0"/>
              <a:t>More likely, improve:</a:t>
            </a:r>
          </a:p>
          <a:p>
            <a:pPr lvl="1"/>
            <a:r>
              <a:rPr lang="en-US" dirty="0" smtClean="0"/>
              <a:t>Items</a:t>
            </a:r>
          </a:p>
          <a:p>
            <a:pPr lvl="1"/>
            <a:r>
              <a:rPr lang="en-US" dirty="0" smtClean="0"/>
              <a:t>allocation of items to grades</a:t>
            </a:r>
            <a:endParaRPr lang="en-US" dirty="0" smtClean="0"/>
          </a:p>
          <a:p>
            <a:pPr lvl="1"/>
            <a:r>
              <a:rPr lang="en-US" dirty="0" smtClean="0"/>
              <a:t>curricular sequencing</a:t>
            </a:r>
          </a:p>
          <a:p>
            <a:pPr lvl="1"/>
            <a:r>
              <a:rPr lang="en-US" dirty="0" smtClean="0"/>
              <a:t>Instruction</a:t>
            </a:r>
          </a:p>
          <a:p>
            <a:pPr lvl="1"/>
            <a:r>
              <a:rPr lang="en-US" smtClean="0"/>
              <a:t>feedback </a:t>
            </a:r>
            <a:r>
              <a:rPr lang="en-US" dirty="0" smtClean="0"/>
              <a:t>to students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859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Learning hierarchies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Universal</a:t>
            </a:r>
          </a:p>
          <a:p>
            <a:pPr lvl="1"/>
            <a:r>
              <a:rPr lang="en-US" dirty="0">
                <a:latin typeface="Calibri" charset="0"/>
              </a:rPr>
              <a:t>Addition before multiplication</a:t>
            </a:r>
          </a:p>
          <a:p>
            <a:r>
              <a:rPr lang="en-US" dirty="0">
                <a:latin typeface="Calibri" charset="0"/>
              </a:rPr>
              <a:t>Natural </a:t>
            </a:r>
            <a:r>
              <a:rPr lang="en-US" dirty="0" smtClean="0">
                <a:latin typeface="Calibri" charset="0"/>
              </a:rPr>
              <a:t>(apparently)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Multiplication before division</a:t>
            </a:r>
          </a:p>
          <a:p>
            <a:pPr lvl="1"/>
            <a:r>
              <a:rPr lang="en-US" dirty="0">
                <a:latin typeface="Calibri" charset="0"/>
              </a:rPr>
              <a:t>Differentiation before integration</a:t>
            </a:r>
          </a:p>
          <a:p>
            <a:r>
              <a:rPr lang="en-US" dirty="0">
                <a:latin typeface="Calibri" charset="0"/>
              </a:rPr>
              <a:t>Arbitrary</a:t>
            </a:r>
          </a:p>
          <a:p>
            <a:pPr lvl="1"/>
            <a:r>
              <a:rPr lang="en-US" dirty="0">
                <a:latin typeface="Calibri" charset="0"/>
              </a:rPr>
              <a:t>Areas of triangles before areas of parallelograms </a:t>
            </a:r>
          </a:p>
          <a:p>
            <a:r>
              <a:rPr lang="en-US" dirty="0">
                <a:latin typeface="Calibri" charset="0"/>
              </a:rPr>
              <a:t>Optional</a:t>
            </a:r>
          </a:p>
          <a:p>
            <a:pPr lvl="1"/>
            <a:r>
              <a:rPr lang="en-US" dirty="0">
                <a:latin typeface="Calibri" charset="0"/>
              </a:rPr>
              <a:t>The Romans before the Vikings</a:t>
            </a:r>
          </a:p>
        </p:txBody>
      </p:sp>
    </p:spTree>
    <p:extLst>
      <p:ext uri="{BB962C8B-B14F-4D97-AF65-F5344CB8AC3E}">
        <p14:creationId xmlns:p14="http://schemas.microsoft.com/office/powerpoint/2010/main" val="215727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790" y="139700"/>
            <a:ext cx="4914419" cy="6718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35400" cy="1143000"/>
          </a:xfrm>
        </p:spPr>
        <p:txBody>
          <a:bodyPr/>
          <a:lstStyle/>
          <a:p>
            <a:pPr algn="l"/>
            <a:r>
              <a:rPr lang="en-US" dirty="0" smtClean="0"/>
              <a:t>Progression in early number skills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xfrm>
            <a:off x="457200" y="1587500"/>
            <a:ext cx="3949700" cy="406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Denvir</a:t>
            </a:r>
            <a:r>
              <a:rPr lang="en-US" dirty="0" smtClean="0"/>
              <a:t> &amp; Brown (1986a,b)</a:t>
            </a:r>
          </a:p>
          <a:p>
            <a:r>
              <a:rPr lang="en-US" dirty="0" smtClean="0"/>
              <a:t>Learning hierarchies</a:t>
            </a:r>
          </a:p>
          <a:p>
            <a:pPr lvl="1"/>
            <a:r>
              <a:rPr lang="en-US" dirty="0" smtClean="0"/>
              <a:t>Empirical basis: almost all students demonstrating a skill must also demonstrate sub-ordinate skills</a:t>
            </a:r>
          </a:p>
          <a:p>
            <a:pPr lvl="1"/>
            <a:r>
              <a:rPr lang="en-US" dirty="0" smtClean="0"/>
              <a:t>Logical basis: there must be a clear theoretical rationale for why the sub-ordinate skills are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4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SMILE network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2000 individual tasks</a:t>
            </a:r>
          </a:p>
          <a:p>
            <a:r>
              <a:rPr lang="en-US" dirty="0" smtClean="0"/>
              <a:t>Written as engaging activities, and then ordered by levels</a:t>
            </a:r>
          </a:p>
          <a:p>
            <a:r>
              <a:rPr lang="en-US" dirty="0" smtClean="0"/>
              <a:t>Levels determined logically and empirically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216" y="273050"/>
            <a:ext cx="4339286" cy="6328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0216" y="609600"/>
            <a:ext cx="2763484" cy="1892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7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602503"/>
            <a:ext cx="8712200" cy="573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5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 millionaire”</a:t>
            </a:r>
            <a:endParaRPr lang="en-US" dirty="0"/>
          </a:p>
        </p:txBody>
      </p:sp>
      <p:pic>
        <p:nvPicPr>
          <p:cNvPr id="19" name="Content Placeholder 15" descr="0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94" r="-10194"/>
          <a:stretch>
            <a:fillRect/>
          </a:stretch>
        </p:blipFill>
        <p:spPr>
          <a:xfrm>
            <a:off x="3979816" y="381000"/>
            <a:ext cx="5011784" cy="5930900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457200" y="1417638"/>
            <a:ext cx="3670300" cy="50212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Task on exchange rates and their inverses</a:t>
            </a:r>
          </a:p>
          <a:p>
            <a:r>
              <a:rPr lang="en-US" dirty="0" smtClean="0"/>
              <a:t>Originally placed at level 3 (average 11 year olds)</a:t>
            </a:r>
          </a:p>
          <a:p>
            <a:r>
              <a:rPr lang="en-US" dirty="0" smtClean="0"/>
              <a:t>Found to be too hard at that level, and moved up, and up,  eventually ending up at level 6 (average 15 year olds)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develop progressions locally?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progressions only make sense with respect to particular sequences of instructional materials</a:t>
            </a:r>
          </a:p>
          <a:p>
            <a:r>
              <a:rPr lang="en-US" dirty="0" smtClean="0"/>
              <a:t>Learning progressions are therefore </a:t>
            </a:r>
            <a:r>
              <a:rPr lang="en-US" i="1" dirty="0" smtClean="0"/>
              <a:t>inherently</a:t>
            </a:r>
            <a:r>
              <a:rPr lang="en-US" dirty="0" smtClean="0"/>
              <a:t> local</a:t>
            </a:r>
          </a:p>
          <a:p>
            <a:r>
              <a:rPr lang="en-US" dirty="0" smtClean="0"/>
              <a:t>Learning progressions developed by state or national experts are likely to be difficult to use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n-US" dirty="0" smtClean="0"/>
              <a:t>and often just plain wrong</a:t>
            </a:r>
          </a:p>
        </p:txBody>
      </p:sp>
    </p:spTree>
    <p:extLst>
      <p:ext uri="{BB962C8B-B14F-4D97-AF65-F5344CB8AC3E}">
        <p14:creationId xmlns:p14="http://schemas.microsoft.com/office/powerpoint/2010/main" val="82379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1100"/>
          </a:xfrm>
        </p:spPr>
        <p:txBody>
          <a:bodyPr>
            <a:normAutofit/>
          </a:bodyPr>
          <a:lstStyle/>
          <a:p>
            <a:r>
              <a:rPr lang="en-US" dirty="0" smtClean="0"/>
              <a:t>A group of teachers teaching the same grade</a:t>
            </a:r>
          </a:p>
          <a:p>
            <a:pPr lvl="1"/>
            <a:r>
              <a:rPr lang="en-US" dirty="0" smtClean="0"/>
              <a:t>identifies one substantive skill or concept in the standards for the grade they teach</a:t>
            </a:r>
          </a:p>
          <a:p>
            <a:pPr lvl="1"/>
            <a:r>
              <a:rPr lang="en-US" dirty="0" smtClean="0"/>
              <a:t>identifies a pre-requisite skill or concept in the standards for each of two preceding grades</a:t>
            </a:r>
          </a:p>
          <a:p>
            <a:pPr lvl="1"/>
            <a:r>
              <a:rPr lang="en-US" dirty="0" smtClean="0"/>
              <a:t>identifies a skill or concept in the two following grades for which the focal skill or concept is a pre-requisite.</a:t>
            </a:r>
          </a:p>
          <a:p>
            <a:pPr lvl="1"/>
            <a:r>
              <a:rPr lang="en-US" dirty="0" smtClean="0"/>
              <a:t>generates, for each of the five elements, six test items, with each item at one grade intended to be more difficult than each of the items for earlier grades</a:t>
            </a:r>
          </a:p>
          <a:p>
            <a:pPr lvl="1"/>
            <a:r>
              <a:rPr lang="en-US" dirty="0" smtClean="0"/>
              <a:t>administers the test to their own students</a:t>
            </a:r>
          </a:p>
        </p:txBody>
      </p:sp>
    </p:spTree>
    <p:extLst>
      <p:ext uri="{BB962C8B-B14F-4D97-AF65-F5344CB8AC3E}">
        <p14:creationId xmlns:p14="http://schemas.microsoft.com/office/powerpoint/2010/main" val="204355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student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614388"/>
            <a:ext cx="7560000" cy="50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1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428</Words>
  <Application>Microsoft Macintosh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How to Build Learning Progressions: Formative Assessment’s Basic Blueprints  Presentation 3</vt:lpstr>
      <vt:lpstr>Learning hierarchies</vt:lpstr>
      <vt:lpstr>Progression in early number skills</vt:lpstr>
      <vt:lpstr>SMILE network</vt:lpstr>
      <vt:lpstr>PowerPoint Presentation</vt:lpstr>
      <vt:lpstr>“A millionaire”</vt:lpstr>
      <vt:lpstr>Why develop progressions locally?</vt:lpstr>
      <vt:lpstr>Proposed process</vt:lpstr>
      <vt:lpstr>Raw student data</vt:lpstr>
      <vt:lpstr>Sort students by raw score…</vt:lpstr>
      <vt:lpstr>…highlight items by grade…</vt:lpstr>
      <vt:lpstr>… sort items by difficulty…</vt:lpstr>
      <vt:lpstr>…add student and problem curves…</vt:lpstr>
      <vt:lpstr>…and highlight non-scaling items…</vt:lpstr>
      <vt:lpstr>…and non-scaling students</vt:lpstr>
      <vt:lpstr>Focus for teachers’ discussion</vt:lpstr>
      <vt:lpstr>What next?</vt:lpstr>
    </vt:vector>
  </TitlesOfParts>
  <Company>Institute of Education, University of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Wiliam</dc:creator>
  <cp:lastModifiedBy>Dylan Wiliam</cp:lastModifiedBy>
  <cp:revision>41</cp:revision>
  <dcterms:created xsi:type="dcterms:W3CDTF">2011-04-05T10:43:45Z</dcterms:created>
  <dcterms:modified xsi:type="dcterms:W3CDTF">2011-04-09T21:54:28Z</dcterms:modified>
</cp:coreProperties>
</file>