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21" r:id="rId1"/>
    <p:sldMasterId id="2147483930" r:id="rId2"/>
  </p:sldMasterIdLst>
  <p:notesMasterIdLst>
    <p:notesMasterId r:id="rId30"/>
  </p:notesMasterIdLst>
  <p:sldIdLst>
    <p:sldId id="292" r:id="rId3"/>
    <p:sldId id="293" r:id="rId4"/>
    <p:sldId id="319" r:id="rId5"/>
    <p:sldId id="325" r:id="rId6"/>
    <p:sldId id="320" r:id="rId7"/>
    <p:sldId id="321" r:id="rId8"/>
    <p:sldId id="322" r:id="rId9"/>
    <p:sldId id="323" r:id="rId10"/>
    <p:sldId id="381" r:id="rId11"/>
    <p:sldId id="383" r:id="rId12"/>
    <p:sldId id="382" r:id="rId13"/>
    <p:sldId id="384" r:id="rId14"/>
    <p:sldId id="326" r:id="rId15"/>
    <p:sldId id="327" r:id="rId16"/>
    <p:sldId id="329" r:id="rId17"/>
    <p:sldId id="331" r:id="rId18"/>
    <p:sldId id="332" r:id="rId19"/>
    <p:sldId id="338" r:id="rId20"/>
    <p:sldId id="339" r:id="rId21"/>
    <p:sldId id="345" r:id="rId22"/>
    <p:sldId id="346" r:id="rId23"/>
    <p:sldId id="366" r:id="rId24"/>
    <p:sldId id="371" r:id="rId25"/>
    <p:sldId id="372" r:id="rId26"/>
    <p:sldId id="375" r:id="rId27"/>
    <p:sldId id="376" r:id="rId28"/>
    <p:sldId id="380" r:id="rId2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21" autoAdjust="0"/>
  </p:normalViewPr>
  <p:slideViewPr>
    <p:cSldViewPr snapToGrid="0" snapToObjects="1">
      <p:cViewPr varScale="1">
        <p:scale>
          <a:sx n="94" d="100"/>
          <a:sy n="94" d="100"/>
        </p:scale>
        <p:origin x="-1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Not%20me%20work:S:Sartain:Teacher%20evaluation%20in%20Chicag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Not%20me%20work:S:Sartain:Teacher%20evaluation%20in%20Chicag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Not%20me%20work:S:Sartain:Teacher%20evaluation%20in%20Chicag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-0.397</c:v>
                </c:pt>
                <c:pt idx="1">
                  <c:v>-0.087</c:v>
                </c:pt>
                <c:pt idx="2">
                  <c:v>0.201</c:v>
                </c:pt>
                <c:pt idx="3">
                  <c:v>0.429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Mathematics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-0.281</c:v>
                </c:pt>
                <c:pt idx="1">
                  <c:v>-0.104</c:v>
                </c:pt>
                <c:pt idx="2">
                  <c:v>-0.006</c:v>
                </c:pt>
                <c:pt idx="3">
                  <c:v>0.522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271272"/>
        <c:axId val="432305096"/>
      </c:lineChart>
      <c:catAx>
        <c:axId val="432271272"/>
        <c:scaling>
          <c:orientation val="minMax"/>
        </c:scaling>
        <c:delete val="0"/>
        <c:axPos val="b"/>
        <c:majorTickMark val="out"/>
        <c:minorTickMark val="none"/>
        <c:tickLblPos val="nextTo"/>
        <c:crossAx val="432305096"/>
        <c:crossesAt val="-0.45"/>
        <c:auto val="1"/>
        <c:lblAlgn val="ctr"/>
        <c:lblOffset val="100"/>
        <c:noMultiLvlLbl val="0"/>
      </c:catAx>
      <c:valAx>
        <c:axId val="4323050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Teacher value-added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22712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2a</c:v>
                </c:pt>
              </c:strCache>
            </c:strRef>
          </c:tx>
          <c:cat>
            <c:strRef>
              <c:f>Sheet1!$B$16:$E$16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Sheet1!$B$17:$E$17</c:f>
              <c:numCache>
                <c:formatCode>General</c:formatCode>
                <c:ptCount val="4"/>
                <c:pt idx="0">
                  <c:v>-0.041</c:v>
                </c:pt>
                <c:pt idx="1">
                  <c:v>-0.162</c:v>
                </c:pt>
                <c:pt idx="2">
                  <c:v>0.226</c:v>
                </c:pt>
                <c:pt idx="3">
                  <c:v>0.264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2b</c:v>
                </c:pt>
              </c:strCache>
            </c:strRef>
          </c:tx>
          <c:cat>
            <c:strRef>
              <c:f>Sheet1!$B$16:$E$16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Sheet1!$B$18:$E$18</c:f>
              <c:numCache>
                <c:formatCode>General</c:formatCode>
                <c:ptCount val="4"/>
                <c:pt idx="0">
                  <c:v>-0.47</c:v>
                </c:pt>
                <c:pt idx="1">
                  <c:v>-0.086</c:v>
                </c:pt>
                <c:pt idx="2">
                  <c:v>0.186</c:v>
                </c:pt>
                <c:pt idx="3">
                  <c:v>0.411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2c</c:v>
                </c:pt>
              </c:strCache>
            </c:strRef>
          </c:tx>
          <c:cat>
            <c:strRef>
              <c:f>Sheet1!$B$16:$E$16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Sheet1!$B$19:$E$19</c:f>
              <c:numCache>
                <c:formatCode>General</c:formatCode>
                <c:ptCount val="4"/>
                <c:pt idx="0">
                  <c:v>-0.212</c:v>
                </c:pt>
                <c:pt idx="1">
                  <c:v>-0.083</c:v>
                </c:pt>
                <c:pt idx="2">
                  <c:v>0.17</c:v>
                </c:pt>
                <c:pt idx="3">
                  <c:v>0.364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Sheet1!$A$20</c:f>
              <c:strCache>
                <c:ptCount val="1"/>
                <c:pt idx="0">
                  <c:v>2d</c:v>
                </c:pt>
              </c:strCache>
            </c:strRef>
          </c:tx>
          <c:cat>
            <c:strRef>
              <c:f>Sheet1!$B$16:$E$16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Sheet1!$B$20:$E$20</c:f>
              <c:numCache>
                <c:formatCode>General</c:formatCode>
                <c:ptCount val="4"/>
                <c:pt idx="0">
                  <c:v>-0.158</c:v>
                </c:pt>
                <c:pt idx="1">
                  <c:v>-0.04</c:v>
                </c:pt>
                <c:pt idx="2">
                  <c:v>0.175</c:v>
                </c:pt>
                <c:pt idx="3">
                  <c:v>0.326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Sheet1!$A$21</c:f>
              <c:strCache>
                <c:ptCount val="1"/>
                <c:pt idx="0">
                  <c:v>2e</c:v>
                </c:pt>
              </c:strCache>
            </c:strRef>
          </c:tx>
          <c:cat>
            <c:strRef>
              <c:f>Sheet1!$B$16:$E$16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Sheet1!$B$21:$E$21</c:f>
              <c:numCache>
                <c:formatCode>General</c:formatCode>
                <c:ptCount val="4"/>
                <c:pt idx="0">
                  <c:v>-0.353</c:v>
                </c:pt>
                <c:pt idx="1">
                  <c:v>-0.026</c:v>
                </c:pt>
                <c:pt idx="2">
                  <c:v>0.18</c:v>
                </c:pt>
                <c:pt idx="3">
                  <c:v>0.43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Sheet1!$A$22</c:f>
              <c:strCache>
                <c:ptCount val="1"/>
                <c:pt idx="0">
                  <c:v>3a</c:v>
                </c:pt>
              </c:strCache>
            </c:strRef>
          </c:tx>
          <c:cat>
            <c:strRef>
              <c:f>Sheet1!$B$16:$E$16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Sheet1!$B$22:$E$22</c:f>
              <c:numCache>
                <c:formatCode>General</c:formatCode>
                <c:ptCount val="4"/>
                <c:pt idx="0">
                  <c:v>-0.376</c:v>
                </c:pt>
                <c:pt idx="1">
                  <c:v>-0.054</c:v>
                </c:pt>
                <c:pt idx="2">
                  <c:v>0.191</c:v>
                </c:pt>
                <c:pt idx="3">
                  <c:v>0.305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Sheet1!$A$23</c:f>
              <c:strCache>
                <c:ptCount val="1"/>
                <c:pt idx="0">
                  <c:v>3b</c:v>
                </c:pt>
              </c:strCache>
            </c:strRef>
          </c:tx>
          <c:cat>
            <c:strRef>
              <c:f>Sheet1!$B$16:$E$16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Sheet1!$B$23:$E$23</c:f>
              <c:numCache>
                <c:formatCode>General</c:formatCode>
                <c:ptCount val="4"/>
                <c:pt idx="0">
                  <c:v>-0.352</c:v>
                </c:pt>
                <c:pt idx="1">
                  <c:v>0.142</c:v>
                </c:pt>
                <c:pt idx="2">
                  <c:v>0.145</c:v>
                </c:pt>
                <c:pt idx="3">
                  <c:v>0.32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Sheet1!$A$24</c:f>
              <c:strCache>
                <c:ptCount val="1"/>
                <c:pt idx="0">
                  <c:v>3c</c:v>
                </c:pt>
              </c:strCache>
            </c:strRef>
          </c:tx>
          <c:cat>
            <c:strRef>
              <c:f>Sheet1!$B$16:$E$16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Sheet1!$B$24:$E$24</c:f>
              <c:numCache>
                <c:formatCode>General</c:formatCode>
                <c:ptCount val="4"/>
                <c:pt idx="0">
                  <c:v>-0.111</c:v>
                </c:pt>
                <c:pt idx="1">
                  <c:v>-0.052</c:v>
                </c:pt>
                <c:pt idx="2">
                  <c:v>0.19</c:v>
                </c:pt>
                <c:pt idx="3">
                  <c:v>0.323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Sheet1!$A$25</c:f>
              <c:strCache>
                <c:ptCount val="1"/>
                <c:pt idx="0">
                  <c:v>3d</c:v>
                </c:pt>
              </c:strCache>
            </c:strRef>
          </c:tx>
          <c:cat>
            <c:strRef>
              <c:f>Sheet1!$B$16:$E$16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Sheet1!$B$25:$E$25</c:f>
              <c:numCache>
                <c:formatCode>General</c:formatCode>
                <c:ptCount val="4"/>
                <c:pt idx="0">
                  <c:v>-0.338</c:v>
                </c:pt>
                <c:pt idx="1">
                  <c:v>0.005</c:v>
                </c:pt>
                <c:pt idx="2">
                  <c:v>0.239</c:v>
                </c:pt>
                <c:pt idx="3">
                  <c:v>0.391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Sheet1!$A$26</c:f>
              <c:strCache>
                <c:ptCount val="1"/>
                <c:pt idx="0">
                  <c:v>3e</c:v>
                </c:pt>
              </c:strCache>
            </c:strRef>
          </c:tx>
          <c:cat>
            <c:strRef>
              <c:f>Sheet1!$B$16:$E$16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Sheet1!$B$26:$E$26</c:f>
              <c:numCache>
                <c:formatCode>General</c:formatCode>
                <c:ptCount val="4"/>
                <c:pt idx="0">
                  <c:v>-0.397</c:v>
                </c:pt>
                <c:pt idx="1">
                  <c:v>-0.087</c:v>
                </c:pt>
                <c:pt idx="2">
                  <c:v>0.201</c:v>
                </c:pt>
                <c:pt idx="3">
                  <c:v>0.429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8504952"/>
        <c:axId val="432299944"/>
      </c:lineChart>
      <c:catAx>
        <c:axId val="638504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32299944"/>
        <c:crossesAt val="-0.47"/>
        <c:auto val="1"/>
        <c:lblAlgn val="ctr"/>
        <c:lblOffset val="100"/>
        <c:noMultiLvlLbl val="0"/>
      </c:catAx>
      <c:valAx>
        <c:axId val="4322999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Teacher value-added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385049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2a</c:v>
                </c:pt>
              </c:strCache>
            </c:strRef>
          </c:tx>
          <c:cat>
            <c:strRef>
              <c:f>Sheet1!$B$29:$E$29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Sheet1!$B$30:$E$30</c:f>
              <c:numCache>
                <c:formatCode>General</c:formatCode>
                <c:ptCount val="4"/>
                <c:pt idx="0">
                  <c:v>-0.03</c:v>
                </c:pt>
                <c:pt idx="1">
                  <c:v>-0.237</c:v>
                </c:pt>
                <c:pt idx="2">
                  <c:v>0.042</c:v>
                </c:pt>
                <c:pt idx="3">
                  <c:v>0.327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Sheet1!$A$31</c:f>
              <c:strCache>
                <c:ptCount val="1"/>
                <c:pt idx="0">
                  <c:v>2b</c:v>
                </c:pt>
              </c:strCache>
            </c:strRef>
          </c:tx>
          <c:cat>
            <c:strRef>
              <c:f>Sheet1!$B$29:$E$29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Sheet1!$B$31:$E$31</c:f>
              <c:numCache>
                <c:formatCode>General</c:formatCode>
                <c:ptCount val="4"/>
                <c:pt idx="0">
                  <c:v>-0.552</c:v>
                </c:pt>
                <c:pt idx="1">
                  <c:v>-0.301</c:v>
                </c:pt>
                <c:pt idx="2">
                  <c:v>0.083</c:v>
                </c:pt>
                <c:pt idx="3">
                  <c:v>0.368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Sheet1!$A$32</c:f>
              <c:strCache>
                <c:ptCount val="1"/>
                <c:pt idx="0">
                  <c:v>2c</c:v>
                </c:pt>
              </c:strCache>
            </c:strRef>
          </c:tx>
          <c:cat>
            <c:strRef>
              <c:f>Sheet1!$B$29:$E$29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Sheet1!$B$32:$E$32</c:f>
              <c:numCache>
                <c:formatCode>General</c:formatCode>
                <c:ptCount val="4"/>
                <c:pt idx="0">
                  <c:v>-0.105</c:v>
                </c:pt>
                <c:pt idx="1">
                  <c:v>-0.196</c:v>
                </c:pt>
                <c:pt idx="2">
                  <c:v>0.0</c:v>
                </c:pt>
                <c:pt idx="3">
                  <c:v>0.434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Sheet1!$A$33</c:f>
              <c:strCache>
                <c:ptCount val="1"/>
                <c:pt idx="0">
                  <c:v>2d</c:v>
                </c:pt>
              </c:strCache>
            </c:strRef>
          </c:tx>
          <c:cat>
            <c:strRef>
              <c:f>Sheet1!$B$29:$E$29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Sheet1!$B$33:$E$33</c:f>
              <c:numCache>
                <c:formatCode>General</c:formatCode>
                <c:ptCount val="4"/>
                <c:pt idx="0">
                  <c:v>-0.359</c:v>
                </c:pt>
                <c:pt idx="1">
                  <c:v>-0.351</c:v>
                </c:pt>
                <c:pt idx="2">
                  <c:v>0.068</c:v>
                </c:pt>
                <c:pt idx="3">
                  <c:v>0.436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Sheet1!$A$34</c:f>
              <c:strCache>
                <c:ptCount val="1"/>
                <c:pt idx="0">
                  <c:v>2e</c:v>
                </c:pt>
              </c:strCache>
            </c:strRef>
          </c:tx>
          <c:cat>
            <c:strRef>
              <c:f>Sheet1!$B$29:$E$29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Sheet1!$B$34:$E$34</c:f>
              <c:numCache>
                <c:formatCode>General</c:formatCode>
                <c:ptCount val="4"/>
                <c:pt idx="0">
                  <c:v>-0.165</c:v>
                </c:pt>
                <c:pt idx="1">
                  <c:v>-0.221</c:v>
                </c:pt>
                <c:pt idx="2">
                  <c:v>0.07</c:v>
                </c:pt>
                <c:pt idx="3">
                  <c:v>0.45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Sheet1!$A$35</c:f>
              <c:strCache>
                <c:ptCount val="1"/>
                <c:pt idx="0">
                  <c:v>3a</c:v>
                </c:pt>
              </c:strCache>
            </c:strRef>
          </c:tx>
          <c:cat>
            <c:strRef>
              <c:f>Sheet1!$B$29:$E$29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Sheet1!$B$35:$E$35</c:f>
              <c:numCache>
                <c:formatCode>General</c:formatCode>
                <c:ptCount val="4"/>
                <c:pt idx="0">
                  <c:v>-0.639</c:v>
                </c:pt>
                <c:pt idx="1">
                  <c:v>-0.141</c:v>
                </c:pt>
                <c:pt idx="2">
                  <c:v>-0.011</c:v>
                </c:pt>
                <c:pt idx="3">
                  <c:v>0.37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Sheet1!$A$36</c:f>
              <c:strCache>
                <c:ptCount val="1"/>
                <c:pt idx="0">
                  <c:v>3b</c:v>
                </c:pt>
              </c:strCache>
            </c:strRef>
          </c:tx>
          <c:cat>
            <c:strRef>
              <c:f>Sheet1!$B$29:$E$29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Sheet1!$B$36:$E$36</c:f>
              <c:numCache>
                <c:formatCode>General</c:formatCode>
                <c:ptCount val="4"/>
                <c:pt idx="0">
                  <c:v>-0.597</c:v>
                </c:pt>
                <c:pt idx="1">
                  <c:v>-0.043</c:v>
                </c:pt>
                <c:pt idx="2">
                  <c:v>0.085</c:v>
                </c:pt>
                <c:pt idx="3">
                  <c:v>0.299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Sheet1!$A$37</c:f>
              <c:strCache>
                <c:ptCount val="1"/>
                <c:pt idx="0">
                  <c:v>3c</c:v>
                </c:pt>
              </c:strCache>
            </c:strRef>
          </c:tx>
          <c:cat>
            <c:strRef>
              <c:f>Sheet1!$B$29:$E$29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Sheet1!$B$37:$E$37</c:f>
              <c:numCache>
                <c:formatCode>General</c:formatCode>
                <c:ptCount val="4"/>
                <c:pt idx="0">
                  <c:v>-0.422</c:v>
                </c:pt>
                <c:pt idx="1">
                  <c:v>-0.16</c:v>
                </c:pt>
                <c:pt idx="2">
                  <c:v>0.062</c:v>
                </c:pt>
                <c:pt idx="3">
                  <c:v>0.335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Sheet1!$A$38</c:f>
              <c:strCache>
                <c:ptCount val="1"/>
                <c:pt idx="0">
                  <c:v>3d</c:v>
                </c:pt>
              </c:strCache>
            </c:strRef>
          </c:tx>
          <c:cat>
            <c:strRef>
              <c:f>Sheet1!$B$29:$E$29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Sheet1!$B$38:$E$38</c:f>
              <c:numCache>
                <c:formatCode>General</c:formatCode>
                <c:ptCount val="4"/>
                <c:pt idx="0">
                  <c:v>-0.424</c:v>
                </c:pt>
                <c:pt idx="1">
                  <c:v>-0.076</c:v>
                </c:pt>
                <c:pt idx="2">
                  <c:v>0.08</c:v>
                </c:pt>
                <c:pt idx="3">
                  <c:v>0.424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Sheet1!$A$39</c:f>
              <c:strCache>
                <c:ptCount val="1"/>
                <c:pt idx="0">
                  <c:v>3e</c:v>
                </c:pt>
              </c:strCache>
            </c:strRef>
          </c:tx>
          <c:cat>
            <c:strRef>
              <c:f>Sheet1!$B$29:$E$29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Sheet1!$B$39:$E$39</c:f>
              <c:numCache>
                <c:formatCode>General</c:formatCode>
                <c:ptCount val="4"/>
                <c:pt idx="0">
                  <c:v>-0.281</c:v>
                </c:pt>
                <c:pt idx="1">
                  <c:v>-0.104</c:v>
                </c:pt>
                <c:pt idx="2">
                  <c:v>-0.006</c:v>
                </c:pt>
                <c:pt idx="3">
                  <c:v>0.522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524888"/>
        <c:axId val="1104975736"/>
      </c:lineChart>
      <c:catAx>
        <c:axId val="1080524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04975736"/>
        <c:crossesAt val="-0.65"/>
        <c:auto val="1"/>
        <c:lblAlgn val="ctr"/>
        <c:lblOffset val="100"/>
        <c:noMultiLvlLbl val="0"/>
      </c:catAx>
      <c:valAx>
        <c:axId val="1104975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Teacher value-added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80524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F0356-349F-8D44-88DE-F1D93463267D}" type="datetimeFigureOut">
              <a:rPr lang="en-US" smtClean="0"/>
              <a:t>04/01/2012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57B8-47CB-B344-9B73-8773CEAC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0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2225" y="798513"/>
            <a:ext cx="4275138" cy="3206750"/>
          </a:xfrm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84" tIns="46834" rIns="95284" bIns="4683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24000" y="533400"/>
            <a:ext cx="3810000" cy="2857500"/>
          </a:xfrm>
          <a:solidFill>
            <a:srgbClr val="FFFFFF"/>
          </a:solidFill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5791200" cy="4876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24000" y="533400"/>
            <a:ext cx="3810000" cy="2857500"/>
          </a:xfrm>
          <a:solidFill>
            <a:srgbClr val="FFFFFF"/>
          </a:solidFill>
          <a:ln/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5791200" cy="4876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0" y="533400"/>
            <a:ext cx="3810000" cy="2857500"/>
          </a:xfrm>
          <a:solidFill>
            <a:srgbClr val="FFFFFF"/>
          </a:solidFill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5867400" cy="5562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24000" y="533400"/>
            <a:ext cx="3810000" cy="2857500"/>
          </a:xfrm>
          <a:solidFill>
            <a:srgbClr val="FFFFFF"/>
          </a:solidFill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5791200" cy="4876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24000" y="533400"/>
            <a:ext cx="3810000" cy="2857500"/>
          </a:xfrm>
          <a:solidFill>
            <a:srgbClr val="FFFFFF"/>
          </a:solidFill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5791200" cy="4876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83618" y="595342"/>
            <a:ext cx="8426370" cy="3777092"/>
          </a:xfrm>
        </p:spPr>
        <p:txBody>
          <a:bodyPr anchor="ctr">
            <a:normAutofit/>
          </a:bodyPr>
          <a:lstStyle>
            <a:lvl1pPr>
              <a:defRPr sz="4400" cap="none" baseline="0">
                <a:latin typeface="Calibri"/>
                <a:cs typeface="Calibri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512" y="471382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562C-30BB-8643-9088-BC66D62F5A9B}" type="datetimeFigureOut">
              <a:rPr lang="en-GB"/>
              <a:pPr>
                <a:defRPr/>
              </a:pPr>
              <a:t>04/01/2012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7FAF-0DA7-314F-994C-9434D85FD2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6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864F-D740-684B-A09A-5D3B8E0A556E}" type="datetimeFigureOut">
              <a:rPr lang="en-GB"/>
              <a:pPr>
                <a:defRPr/>
              </a:pPr>
              <a:t>04/01/2012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7B4D-8ABB-794F-BD25-E17002ED67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2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4202-3B86-CB4A-BA17-DC19F369F910}" type="datetimeFigureOut">
              <a:rPr lang="en-GB"/>
              <a:pPr>
                <a:defRPr/>
              </a:pPr>
              <a:t>04/01/2012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C2E2-AEF0-C54A-BACF-E7C90DA6A6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747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C08E-0479-3940-B085-F920396D0939}" type="datetimeFigureOut">
              <a:rPr lang="en-GB"/>
              <a:pPr>
                <a:defRPr/>
              </a:pPr>
              <a:t>04/01/2012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1AA6-549F-EF47-BE2E-5FD32F4879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9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95982-2D91-0A40-8C9B-A348FFBF71C3}" type="datetimeFigureOut">
              <a:rPr lang="en-GB"/>
              <a:pPr>
                <a:defRPr/>
              </a:pPr>
              <a:t>04/01/2012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766A-C8FD-0043-BB83-E22673048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53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7E94-0AE5-FD4D-8912-7591072B1B9C}" type="datetimeFigureOut">
              <a:rPr lang="en-GB"/>
              <a:pPr>
                <a:defRPr/>
              </a:pPr>
              <a:t>04/01/2012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BE525-FCDC-D04B-91AE-011DE57F63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20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04BB-641E-274C-8F31-605E8BCAC9AF}" type="datetimeFigureOut">
              <a:rPr lang="en-GB"/>
              <a:pPr>
                <a:defRPr/>
              </a:pPr>
              <a:t>04/01/2012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0B65-897D-B940-9AEB-7EA3FA75DF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72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5455-2085-6348-A359-0CD5CF3808B9}" type="datetimeFigureOut">
              <a:rPr lang="en-GB"/>
              <a:pPr>
                <a:defRPr/>
              </a:pPr>
              <a:t>04/01/2012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37F1-0B59-3E4C-8061-7432536B80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74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DEA5-DB70-B940-B993-675084B6C63B}" type="datetimeFigureOut">
              <a:rPr lang="en-GB"/>
              <a:pPr>
                <a:defRPr/>
              </a:pPr>
              <a:t>04/01/2012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12A3D-25CC-6340-BC35-7B5B61E281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79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9018-8F5B-6F4D-BB4B-493F45429E38}" type="datetimeFigureOut">
              <a:rPr lang="en-GB"/>
              <a:pPr>
                <a:defRPr/>
              </a:pPr>
              <a:t>04/01/2012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5071-1536-0941-B7D8-75DB0AC532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79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80" y="6023117"/>
            <a:ext cx="1079500" cy="673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C50C641-66DE-184E-B016-D253D8CA36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7179BD9-65CB-694A-A2D4-7B548DC60A5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10F0876-9936-0A4D-A655-DB5D8150D4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81" y="6036346"/>
            <a:ext cx="1079500" cy="6731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GB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rgbClr val="000000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10F0876-9936-0A4D-A655-DB5D8150D4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81" y="6036346"/>
            <a:ext cx="1079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3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>
              <a:buNone/>
              <a:defRPr sz="3600" b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E85CD4-01C3-DE45-A238-CA0781C7043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F595-21B6-9A44-B4BF-E847A87ED118}" type="datetimeFigureOut">
              <a:rPr lang="en-GB"/>
              <a:pPr>
                <a:defRPr/>
              </a:pPr>
              <a:t>04/01/2012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8E3D-9F3B-3E46-961D-6A0F1D2E03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29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en-GB" dirty="0" smtClean="0"/>
              <a:t>Click to edit Master text styles</a:t>
            </a:r>
          </a:p>
          <a:p>
            <a:pPr lvl="1" eaLnBrk="1" latinLnBrk="0" hangingPunct="1"/>
            <a:r>
              <a:rPr kumimoji="0" lang="en-GB" dirty="0" smtClean="0"/>
              <a:t>Second level</a:t>
            </a:r>
          </a:p>
          <a:p>
            <a:pPr lvl="2" eaLnBrk="1" latinLnBrk="0" hangingPunct="1"/>
            <a:r>
              <a:rPr kumimoji="0" lang="en-GB" dirty="0" smtClean="0"/>
              <a:t>Third level</a:t>
            </a:r>
          </a:p>
          <a:p>
            <a:pPr lvl="3" eaLnBrk="1" latinLnBrk="0" hangingPunct="1"/>
            <a:r>
              <a:rPr kumimoji="0" lang="en-GB" dirty="0" smtClean="0"/>
              <a:t>Fourth level</a:t>
            </a:r>
          </a:p>
          <a:p>
            <a:pPr lvl="4" eaLnBrk="1" latinLnBrk="0" hangingPunct="1"/>
            <a:r>
              <a:rPr kumimoji="0" lang="en-GB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CA7252-6283-0043-95DE-9CBA704BC55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7" r:id="rId5"/>
    <p:sldLayoutId id="2147483926" r:id="rId6"/>
    <p:sldLayoutId id="2147483929" r:id="rId7"/>
    <p:sldLayoutId id="214748392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20040" indent="-320040" algn="l" rtl="0" eaLnBrk="1" latinLnBrk="0" hangingPunct="1">
        <a:spcBef>
          <a:spcPts val="0"/>
        </a:spcBef>
        <a:spcAft>
          <a:spcPts val="0"/>
        </a:spcAft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/>
          <a:ea typeface="+mn-ea"/>
          <a:cs typeface="Calibri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828800" indent="-228600" algn="l" rtl="0" eaLnBrk="1" latinLnBrk="0" hangingPunct="1">
        <a:spcBef>
          <a:spcPts val="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0A4A3EE-081E-2B47-B902-06D740BC9F33}" type="datetimeFigureOut">
              <a:rPr lang="en-GB"/>
              <a:pPr>
                <a:defRPr/>
              </a:pPr>
              <a:t>04/01/2012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0895FFF-3A91-8549-83AC-2CA2EAA0D9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72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file://localhost/Users/dylanwiliam/Movies/All-student%20response.mov" TargetMode="External"/><Relationship Id="rId2" Type="http://schemas.openxmlformats.org/officeDocument/2006/relationships/video" Target="file://localhost/Users/dylanwiliam/Movies/All-student%20response.mo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69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school is this?</a:t>
            </a:r>
            <a:endParaRPr lang="en-US" dirty="0"/>
          </a:p>
        </p:txBody>
      </p:sp>
      <p:pic>
        <p:nvPicPr>
          <p:cNvPr id="5" name="Picture 4" descr="Screen shot 2010-09-10 at 08.05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3200400"/>
            <a:ext cx="2324100" cy="116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59436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6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very hard to spot good teaching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available evidence is that </a:t>
            </a:r>
            <a:r>
              <a:rPr lang="en-US" dirty="0" err="1" smtClean="0"/>
              <a:t>Ofsted’s</a:t>
            </a:r>
            <a:r>
              <a:rPr lang="en-US" dirty="0" smtClean="0"/>
              <a:t> framework is not even as good as the Danielson framework for detecting good teaching</a:t>
            </a:r>
          </a:p>
          <a:p>
            <a:r>
              <a:rPr lang="en-US" dirty="0" smtClean="0"/>
              <a:t>This suggests that Ofsted captures less than 20% of teaching quality</a:t>
            </a:r>
          </a:p>
          <a:p>
            <a:r>
              <a:rPr lang="en-US" dirty="0" smtClean="0"/>
              <a:t>And in turn suggests that we need to look in more detail at particular kinds of teacher 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KMOFA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86200"/>
          </a:xfrm>
        </p:spPr>
        <p:txBody>
          <a:bodyPr/>
          <a:lstStyle/>
          <a:p>
            <a:r>
              <a:rPr lang="en-US" dirty="0" smtClean="0"/>
              <a:t>24 (later 36, later 48) teachers developing practice</a:t>
            </a:r>
          </a:p>
          <a:p>
            <a:r>
              <a:rPr lang="en-US" dirty="0" smtClean="0"/>
              <a:t>Focus on formative assessment</a:t>
            </a:r>
          </a:p>
          <a:p>
            <a:r>
              <a:rPr lang="en-US" dirty="0" smtClean="0"/>
              <a:t>Outcomes measures: KS3 tests, GCSE, A-level</a:t>
            </a:r>
          </a:p>
          <a:p>
            <a:r>
              <a:rPr lang="en-US" dirty="0" smtClean="0"/>
              <a:t>Comparison groups</a:t>
            </a:r>
          </a:p>
          <a:p>
            <a:pPr lvl="1"/>
            <a:r>
              <a:rPr lang="en-US" dirty="0" smtClean="0"/>
              <a:t>similar classes taught by the same teacher</a:t>
            </a:r>
          </a:p>
          <a:p>
            <a:pPr lvl="1"/>
            <a:r>
              <a:rPr lang="en-US" dirty="0" smtClean="0"/>
              <a:t>similar classes taught by different teachers</a:t>
            </a:r>
          </a:p>
          <a:p>
            <a:r>
              <a:rPr lang="en-US" dirty="0" smtClean="0"/>
              <a:t>Impact on student achievement</a:t>
            </a:r>
          </a:p>
          <a:p>
            <a:pPr lvl="1"/>
            <a:r>
              <a:rPr lang="en-US" dirty="0" smtClean="0"/>
              <a:t>0.32 standard deviations</a:t>
            </a:r>
          </a:p>
          <a:p>
            <a:pPr lvl="1"/>
            <a:r>
              <a:rPr lang="en-US" dirty="0" smtClean="0"/>
              <a:t>half a grade per subject at GCSE</a:t>
            </a:r>
          </a:p>
          <a:p>
            <a:pPr lvl="1"/>
            <a:r>
              <a:rPr lang="en-US" dirty="0" smtClean="0"/>
              <a:t>80% increase in the rate of learning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6371066"/>
            <a:ext cx="600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Wiliam, Lee, Harrison and Black (2004)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44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Effective learning environments</a:t>
            </a:r>
            <a:endParaRPr lang="en-GB"/>
          </a:p>
        </p:txBody>
      </p:sp>
      <p:sp>
        <p:nvSpPr>
          <p:cNvPr id="6861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prevalent, mistaken, view</a:t>
            </a:r>
          </a:p>
          <a:p>
            <a:pPr lvl="1"/>
            <a:r>
              <a:rPr lang="en-US" sz="2000" dirty="0" smtClean="0"/>
              <a:t>Teachers create learning</a:t>
            </a:r>
          </a:p>
          <a:p>
            <a:pPr lvl="1"/>
            <a:r>
              <a:rPr lang="en-US" sz="2000" dirty="0" smtClean="0"/>
              <a:t>The teacher’s job is to do the learning for the learner</a:t>
            </a:r>
          </a:p>
          <a:p>
            <a:r>
              <a:rPr lang="en-US" sz="2400" dirty="0" smtClean="0"/>
              <a:t>A not so prevalent, not quite so mistaken, but equally dangerous view</a:t>
            </a:r>
          </a:p>
          <a:p>
            <a:pPr lvl="1"/>
            <a:r>
              <a:rPr lang="en-US" sz="2000" dirty="0" smtClean="0"/>
              <a:t>Only learners can create learning</a:t>
            </a:r>
          </a:p>
          <a:p>
            <a:pPr lvl="1"/>
            <a:r>
              <a:rPr lang="en-US" sz="2000" dirty="0" smtClean="0"/>
              <a:t>The teacher’s job is to “facilitate” learning</a:t>
            </a:r>
          </a:p>
          <a:p>
            <a:r>
              <a:rPr lang="en-US" sz="2400" dirty="0" smtClean="0"/>
              <a:t>A difficult to negotiate, middle path</a:t>
            </a:r>
          </a:p>
          <a:p>
            <a:pPr lvl="1"/>
            <a:r>
              <a:rPr lang="en-US" sz="2000" dirty="0" smtClean="0"/>
              <a:t>Teaching as the engineering of effective learning environments</a:t>
            </a:r>
          </a:p>
          <a:p>
            <a:pPr lvl="1"/>
            <a:r>
              <a:rPr lang="en-US" sz="2000" dirty="0" smtClean="0"/>
              <a:t>Key features:</a:t>
            </a:r>
          </a:p>
          <a:p>
            <a:pPr lvl="2"/>
            <a:r>
              <a:rPr lang="en-US" sz="1800" dirty="0" smtClean="0"/>
              <a:t>Create student engagement (pedagogies of engagement)</a:t>
            </a:r>
          </a:p>
          <a:p>
            <a:pPr lvl="2"/>
            <a:r>
              <a:rPr lang="en-US" sz="1800" dirty="0" smtClean="0"/>
              <a:t>Well-regulated (pedagogies of contingency)</a:t>
            </a:r>
          </a:p>
          <a:p>
            <a:pPr lvl="2"/>
            <a:r>
              <a:rPr lang="en-US" sz="1800" dirty="0" smtClean="0"/>
              <a:t>Develop habits of mind (pedagogies of formation)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2057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Unpacking </a:t>
            </a:r>
            <a:r>
              <a:rPr lang="en-GB" dirty="0"/>
              <a:t>f</a:t>
            </a:r>
            <a:r>
              <a:rPr lang="en-GB" dirty="0" smtClean="0"/>
              <a:t>ormative </a:t>
            </a:r>
            <a:r>
              <a:rPr lang="en-GB" dirty="0"/>
              <a:t>a</a:t>
            </a:r>
            <a:r>
              <a:rPr lang="en-GB" dirty="0" smtClean="0"/>
              <a:t>ssessment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6379" y="1616558"/>
            <a:ext cx="8494539" cy="498163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6379" y="2490819"/>
            <a:ext cx="846155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1692" y="4230077"/>
            <a:ext cx="8479693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6982" y="1600062"/>
            <a:ext cx="0" cy="49816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923" y="5431692"/>
            <a:ext cx="8466007" cy="1181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5846" y="1621692"/>
            <a:ext cx="0" cy="49725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13769" y="1611923"/>
            <a:ext cx="426" cy="49697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56042" y="1614602"/>
            <a:ext cx="248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Where the learner is going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82355" y="1862033"/>
            <a:ext cx="2799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Where the learner is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51633" y="1862032"/>
            <a:ext cx="2340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How to get there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1109" y="3049709"/>
            <a:ext cx="117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Teacher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2874" y="4385843"/>
            <a:ext cx="899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 smtClean="0">
                <a:latin typeface="Calibri"/>
                <a:cs typeface="Calibri"/>
              </a:rPr>
              <a:t>Peer</a:t>
            </a:r>
            <a:endParaRPr lang="en-GB" b="1" dirty="0">
              <a:latin typeface="Calibri"/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9664" y="5705482"/>
            <a:ext cx="116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Learner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61290" y="3491871"/>
            <a:ext cx="2183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 smtClean="0">
                <a:latin typeface="Calibri"/>
                <a:cs typeface="Calibri"/>
              </a:rPr>
              <a:t>Clarifying, sharing and understanding </a:t>
            </a:r>
            <a:r>
              <a:rPr lang="en-GB" dirty="0">
                <a:latin typeface="Calibri"/>
                <a:cs typeface="Calibri"/>
              </a:rPr>
              <a:t>learning intentions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55022" y="2528702"/>
            <a:ext cx="3058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Engineering effective discussions, tasks, and activities that elicit evidence of learning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40483" y="2485647"/>
            <a:ext cx="2315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Providing feedback that moves learners forward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01402" y="446189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Activating students as learning</a:t>
            </a:r>
          </a:p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resources for one another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18931" y="55835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Activating students as owners</a:t>
            </a:r>
            <a:br>
              <a:rPr lang="en-GB" dirty="0">
                <a:latin typeface="Calibri"/>
                <a:cs typeface="Calibri"/>
              </a:rPr>
            </a:br>
            <a:r>
              <a:rPr lang="en-GB" dirty="0">
                <a:latin typeface="Calibri"/>
                <a:cs typeface="Calibri"/>
              </a:rPr>
              <a:t>of their own learning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533965" y="2589792"/>
            <a:ext cx="2028793" cy="3909431"/>
          </a:xfrm>
          <a:prstGeom prst="roundRect">
            <a:avLst/>
          </a:prstGeom>
          <a:solidFill>
            <a:srgbClr val="0000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711206" y="2523809"/>
            <a:ext cx="2837011" cy="1567072"/>
          </a:xfrm>
          <a:prstGeom prst="roundRect">
            <a:avLst/>
          </a:prstGeom>
          <a:solidFill>
            <a:srgbClr val="008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696666" y="2556800"/>
            <a:ext cx="2061781" cy="1550577"/>
          </a:xfrm>
          <a:prstGeom prst="roundRect">
            <a:avLst/>
          </a:prstGeom>
          <a:solidFill>
            <a:srgbClr val="3366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711206" y="4288827"/>
            <a:ext cx="5030747" cy="1105198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711206" y="5542485"/>
            <a:ext cx="5047240" cy="95673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83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3" grpId="0"/>
      <p:bldP spid="24" grpId="0"/>
      <p:bldP spid="25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one big idea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6379" y="1616558"/>
            <a:ext cx="8494539" cy="498163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16497" y="2475877"/>
            <a:ext cx="846155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1692" y="4230077"/>
            <a:ext cx="8479693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6982" y="1600062"/>
            <a:ext cx="0" cy="49816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923" y="5431692"/>
            <a:ext cx="8466007" cy="1181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15964" y="1621692"/>
            <a:ext cx="0" cy="49725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13769" y="1611923"/>
            <a:ext cx="426" cy="49697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56042" y="1614602"/>
            <a:ext cx="248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Where the learner is going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82355" y="1862033"/>
            <a:ext cx="2799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Where the learner is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51633" y="1862032"/>
            <a:ext cx="2340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How to get there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1109" y="3049709"/>
            <a:ext cx="117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Teacher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2874" y="4385843"/>
            <a:ext cx="899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 smtClean="0">
                <a:latin typeface="Calibri"/>
                <a:cs typeface="Calibri"/>
              </a:rPr>
              <a:t>Peer</a:t>
            </a:r>
            <a:endParaRPr lang="en-GB" b="1" dirty="0">
              <a:latin typeface="Calibri"/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9664" y="5705482"/>
            <a:ext cx="116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Learner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458931" y="2521518"/>
            <a:ext cx="7291295" cy="3974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0931" y="2918261"/>
            <a:ext cx="6320118" cy="316682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Using evidence of achievement to adapt what happens in classrooms to meet learner needs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3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3" grpId="0"/>
      <p:bldP spid="24" grpId="0"/>
      <p:bldP spid="25" grpId="0"/>
      <p:bldP spid="27" grpId="0"/>
      <p:bldP spid="28" grpId="0"/>
      <p:bldP spid="29" grpId="0"/>
      <p:bldP spid="8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 techniques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2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Clarifying, sharing and understanding learning intentions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learning intentions</a:t>
            </a:r>
            <a:endParaRPr lang="en-GB" dirty="0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77529" y="1450813"/>
            <a:ext cx="8323262" cy="52720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2800" dirty="0" smtClean="0">
                <a:latin typeface="+mj-lt"/>
              </a:rPr>
              <a:t>Explain learning intentions at start of lesson/unit: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latin typeface="+mj-lt"/>
              </a:rPr>
              <a:t>Learning intentions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latin typeface="+mj-lt"/>
              </a:rPr>
              <a:t>Success criteria</a:t>
            </a:r>
          </a:p>
          <a:p>
            <a:pPr>
              <a:lnSpc>
                <a:spcPct val="110000"/>
              </a:lnSpc>
            </a:pPr>
            <a:r>
              <a:rPr lang="en-GB" sz="2800" dirty="0" smtClean="0">
                <a:latin typeface="+mj-lt"/>
              </a:rPr>
              <a:t>Consider providing learning intentions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and success criteria in students</a:t>
            </a:r>
            <a:r>
              <a:rPr lang="ja-JP" altLang="en-GB" sz="2800" dirty="0" smtClean="0">
                <a:latin typeface="+mj-lt"/>
              </a:rPr>
              <a:t>’</a:t>
            </a:r>
            <a:r>
              <a:rPr lang="en-GB" altLang="ja-JP" sz="2800" dirty="0" smtClean="0">
                <a:latin typeface="+mj-lt"/>
              </a:rPr>
              <a:t> language.</a:t>
            </a:r>
          </a:p>
          <a:p>
            <a:pPr>
              <a:lnSpc>
                <a:spcPct val="110000"/>
              </a:lnSpc>
            </a:pPr>
            <a:r>
              <a:rPr lang="en-GB" sz="2800" dirty="0" smtClean="0">
                <a:latin typeface="+mj-lt"/>
              </a:rPr>
              <a:t>Use posters of key words to talk about learning: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latin typeface="+mj-lt"/>
              </a:rPr>
              <a:t>e</a:t>
            </a:r>
            <a:r>
              <a:rPr lang="en-GB" dirty="0" smtClean="0">
                <a:latin typeface="+mj-lt"/>
              </a:rPr>
              <a:t>.g., describe, explain, evaluate</a:t>
            </a:r>
          </a:p>
          <a:p>
            <a:pPr>
              <a:lnSpc>
                <a:spcPct val="110000"/>
              </a:lnSpc>
            </a:pPr>
            <a:r>
              <a:rPr lang="en-GB" sz="2800" dirty="0" smtClean="0">
                <a:latin typeface="+mj-lt"/>
              </a:rPr>
              <a:t>Use planning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and writing </a:t>
            </a:r>
            <a:r>
              <a:rPr lang="en-GB" sz="2800" dirty="0" smtClean="0">
                <a:latin typeface="+mj-lt"/>
              </a:rPr>
              <a:t>frames judiciously</a:t>
            </a:r>
            <a:endParaRPr lang="en-GB" sz="2800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GB" sz="2800" dirty="0" smtClean="0">
                <a:latin typeface="+mj-lt"/>
              </a:rPr>
              <a:t>Use annotated examples of different standards to </a:t>
            </a:r>
            <a:r>
              <a:rPr lang="en-US" sz="2800" dirty="0" smtClean="0">
                <a:latin typeface="+mj-lt"/>
              </a:rPr>
              <a:t>“</a:t>
            </a:r>
            <a:r>
              <a:rPr lang="en-GB" altLang="ja-JP" sz="2800" dirty="0" smtClean="0">
                <a:latin typeface="+mj-lt"/>
              </a:rPr>
              <a:t>flesh out</a:t>
            </a:r>
            <a:r>
              <a:rPr lang="en-US" altLang="ja-JP" sz="2800" dirty="0" smtClean="0">
                <a:latin typeface="+mj-lt"/>
              </a:rPr>
              <a:t>”</a:t>
            </a:r>
            <a:r>
              <a:rPr lang="en-GB" altLang="ja-JP" sz="2800" dirty="0" smtClean="0">
                <a:latin typeface="+mj-lt"/>
              </a:rPr>
              <a:t> mark schemes (e.g., lab reports)</a:t>
            </a:r>
          </a:p>
          <a:p>
            <a:pPr>
              <a:lnSpc>
                <a:spcPct val="110000"/>
              </a:lnSpc>
            </a:pPr>
            <a:r>
              <a:rPr lang="en-GB" sz="2800" dirty="0" smtClean="0">
                <a:latin typeface="+mj-lt"/>
              </a:rPr>
              <a:t>Provide opportunities for students to design their own tests</a:t>
            </a:r>
            <a:endParaRPr lang="en-GB" sz="2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11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7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Engineering effective discussions,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activities 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and classroom tasks that elicit evidence of learning</a:t>
            </a:r>
          </a:p>
        </p:txBody>
      </p:sp>
    </p:spTree>
    <p:extLst>
      <p:ext uri="{BB962C8B-B14F-4D97-AF65-F5344CB8AC3E}">
        <p14:creationId xmlns:p14="http://schemas.microsoft.com/office/powerpoint/2010/main" val="118918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2"/>
          <p:cNvSpPr txBox="1">
            <a:spLocks noChangeArrowheads="1"/>
          </p:cNvSpPr>
          <p:nvPr/>
        </p:nvSpPr>
        <p:spPr bwMode="auto">
          <a:xfrm>
            <a:off x="0" y="1268413"/>
            <a:ext cx="914399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FFFFFF"/>
                </a:solidFill>
                <a:latin typeface="+mj-lt"/>
              </a:rPr>
              <a:t>Truly Transformational Learning Practices: An Analysis of What Moves in the Best </a:t>
            </a:r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Classrooms</a:t>
            </a:r>
          </a:p>
          <a:p>
            <a:pPr algn="ctr" eaLnBrk="1" hangingPunct="1"/>
            <a:endParaRPr lang="en-US" sz="3600" b="1" dirty="0" smtClean="0">
              <a:solidFill>
                <a:srgbClr val="FFFFFF"/>
              </a:solidFill>
              <a:latin typeface="+mj-lt"/>
              <a:cs typeface="Arial" charset="0"/>
            </a:endParaRPr>
          </a:p>
          <a:p>
            <a:pPr algn="ctr" eaLnBrk="1" hangingPunct="1"/>
            <a:r>
              <a:rPr lang="en-GB" sz="3600" dirty="0" smtClean="0">
                <a:solidFill>
                  <a:srgbClr val="FFFFFF"/>
                </a:solidFill>
                <a:latin typeface="+mj-lt"/>
                <a:cs typeface="Arial" charset="0"/>
              </a:rPr>
              <a:t>Dylan </a:t>
            </a:r>
            <a:r>
              <a:rPr lang="en-GB" sz="3600" dirty="0" smtClean="0">
                <a:solidFill>
                  <a:srgbClr val="FFFFFF"/>
                </a:solidFill>
                <a:latin typeface="+mj-lt"/>
                <a:cs typeface="Arial" charset="0"/>
              </a:rPr>
              <a:t>Wiliam</a:t>
            </a:r>
          </a:p>
          <a:p>
            <a:pPr algn="ctr" eaLnBrk="1" hangingPunct="1"/>
            <a:endParaRPr lang="en-GB" sz="3600" dirty="0">
              <a:solidFill>
                <a:srgbClr val="FFFFFF"/>
              </a:solidFill>
              <a:latin typeface="+mj-lt"/>
              <a:cs typeface="Arial" charset="0"/>
            </a:endParaRPr>
          </a:p>
          <a:p>
            <a:pPr algn="ctr" eaLnBrk="1" hangingPunct="1"/>
            <a:r>
              <a:rPr lang="en-GB" sz="3600" dirty="0" smtClean="0">
                <a:solidFill>
                  <a:srgbClr val="FFFFFF"/>
                </a:solidFill>
                <a:latin typeface="+mj-lt"/>
                <a:cs typeface="Arial" charset="0"/>
              </a:rPr>
              <a:t>www.dylanwiliam.net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600" baseline="30000" dirty="0" smtClean="0">
                <a:solidFill>
                  <a:srgbClr val="BFBFBF"/>
                </a:solidFill>
                <a:latin typeface="+mj-lt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130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Eliciting evidence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idx="1"/>
          </p:nvPr>
        </p:nvSpPr>
        <p:spPr>
          <a:xfrm>
            <a:off x="595939" y="1416373"/>
            <a:ext cx="8153400" cy="5257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Key idea: questioning should</a:t>
            </a:r>
          </a:p>
          <a:p>
            <a:pPr lvl="1" eaLnBrk="1" hangingPunct="1"/>
            <a:r>
              <a:rPr lang="en-GB" sz="2400" dirty="0">
                <a:latin typeface="Calibri" charset="0"/>
                <a:ea typeface="ＭＳ Ｐゴシック" charset="0"/>
              </a:rPr>
              <a:t>cause thinking</a:t>
            </a:r>
          </a:p>
          <a:p>
            <a:pPr lvl="1" eaLnBrk="1" hangingPunct="1"/>
            <a:r>
              <a:rPr lang="en-GB" sz="2400" dirty="0">
                <a:latin typeface="Calibri" charset="0"/>
                <a:ea typeface="ＭＳ Ｐゴシック" charset="0"/>
              </a:rPr>
              <a:t>provide data that informs teaching</a:t>
            </a:r>
          </a:p>
          <a:p>
            <a:pPr eaLnBrk="1" hangingPunct="1"/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Improving teacher questioning</a:t>
            </a:r>
          </a:p>
          <a:p>
            <a:pPr lvl="1" eaLnBrk="1" hangingPunct="1"/>
            <a:r>
              <a:rPr lang="en-GB" sz="2400" dirty="0">
                <a:latin typeface="Calibri" charset="0"/>
                <a:ea typeface="ＭＳ Ｐゴシック" charset="0"/>
              </a:rPr>
              <a:t>generating questions with colleagues </a:t>
            </a:r>
          </a:p>
          <a:p>
            <a:pPr lvl="1" eaLnBrk="1" hangingPunct="1"/>
            <a:r>
              <a:rPr lang="en-GB" sz="2400" dirty="0">
                <a:latin typeface="Calibri" charset="0"/>
                <a:ea typeface="ＭＳ Ｐゴシック" charset="0"/>
              </a:rPr>
              <a:t>closed v open</a:t>
            </a:r>
          </a:p>
          <a:p>
            <a:pPr lvl="1" eaLnBrk="1" hangingPunct="1"/>
            <a:r>
              <a:rPr lang="en-GB" sz="2400" dirty="0">
                <a:latin typeface="Calibri" charset="0"/>
                <a:ea typeface="ＭＳ Ｐゴシック" charset="0"/>
              </a:rPr>
              <a:t>low-order v high-order</a:t>
            </a:r>
          </a:p>
          <a:p>
            <a:pPr lvl="1" eaLnBrk="1" hangingPunct="1"/>
            <a:r>
              <a:rPr lang="en-GB" sz="2400" dirty="0">
                <a:latin typeface="Calibri" charset="0"/>
                <a:ea typeface="ＭＳ Ｐゴシック" charset="0"/>
              </a:rPr>
              <a:t>appropriate wait-time</a:t>
            </a:r>
          </a:p>
          <a:p>
            <a:pPr eaLnBrk="1" hangingPunct="1"/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Getting away from I-R-E</a:t>
            </a:r>
          </a:p>
          <a:p>
            <a:pPr lvl="1" eaLnBrk="1" hangingPunct="1"/>
            <a:r>
              <a:rPr lang="en-GB" sz="2400" dirty="0">
                <a:latin typeface="Calibri" charset="0"/>
                <a:ea typeface="ＭＳ Ｐゴシック" charset="0"/>
              </a:rPr>
              <a:t>basketball rather than serial table-tennis</a:t>
            </a:r>
          </a:p>
          <a:p>
            <a:pPr lvl="1" eaLnBrk="1" hangingPunct="1"/>
            <a:r>
              <a:rPr lang="ja-JP" altLang="en-GB" sz="2400" dirty="0">
                <a:latin typeface="Calibri" charset="0"/>
                <a:ea typeface="ＭＳ Ｐゴシック" charset="0"/>
              </a:rPr>
              <a:t>‘</a:t>
            </a:r>
            <a:r>
              <a:rPr lang="en-GB" altLang="ja-JP" sz="2400" dirty="0">
                <a:latin typeface="Calibri" charset="0"/>
                <a:ea typeface="ＭＳ Ｐゴシック" charset="0"/>
              </a:rPr>
              <a:t>No hands up</a:t>
            </a:r>
            <a:r>
              <a:rPr lang="ja-JP" altLang="en-GB" sz="2400" dirty="0">
                <a:latin typeface="Calibri" charset="0"/>
                <a:ea typeface="ＭＳ Ｐゴシック" charset="0"/>
              </a:rPr>
              <a:t>’</a:t>
            </a:r>
            <a:r>
              <a:rPr lang="en-GB" altLang="ja-JP" sz="2400" dirty="0">
                <a:latin typeface="Calibri" charset="0"/>
                <a:ea typeface="ＭＳ Ｐゴシック" charset="0"/>
              </a:rPr>
              <a:t> (except to ask a question)</a:t>
            </a:r>
          </a:p>
          <a:p>
            <a:pPr lvl="1" eaLnBrk="1" hangingPunct="1"/>
            <a:r>
              <a:rPr lang="ja-JP" altLang="en-GB" sz="2400" dirty="0">
                <a:latin typeface="Calibri" charset="0"/>
                <a:ea typeface="ＭＳ Ｐゴシック" charset="0"/>
              </a:rPr>
              <a:t>‘</a:t>
            </a:r>
            <a:r>
              <a:rPr lang="en-GB" altLang="ja-JP" sz="2400" dirty="0">
                <a:latin typeface="Calibri" charset="0"/>
                <a:ea typeface="ＭＳ Ｐゴシック" charset="0"/>
              </a:rPr>
              <a:t>Hot Seat</a:t>
            </a:r>
            <a:r>
              <a:rPr lang="ja-JP" altLang="en-GB" sz="2400" dirty="0">
                <a:latin typeface="Calibri" charset="0"/>
                <a:ea typeface="ＭＳ Ｐゴシック" charset="0"/>
              </a:rPr>
              <a:t>’</a:t>
            </a:r>
            <a:r>
              <a:rPr lang="en-GB" altLang="ja-JP" sz="2400" dirty="0">
                <a:latin typeface="Calibri" charset="0"/>
                <a:ea typeface="ＭＳ Ｐゴシック" charset="0"/>
              </a:rPr>
              <a:t> questioning</a:t>
            </a:r>
          </a:p>
          <a:p>
            <a:pPr eaLnBrk="1" hangingPunct="1"/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All-student response systems</a:t>
            </a:r>
          </a:p>
          <a:p>
            <a:pPr lvl="1" eaLnBrk="1" hangingPunct="1"/>
            <a:r>
              <a:rPr lang="en-GB" sz="2400" dirty="0">
                <a:latin typeface="Calibri" charset="0"/>
                <a:ea typeface="ＭＳ Ｐゴシック" charset="0"/>
              </a:rPr>
              <a:t>Class </a:t>
            </a:r>
            <a:r>
              <a:rPr lang="en-GB" sz="2400" dirty="0" smtClean="0">
                <a:latin typeface="Calibri" charset="0"/>
                <a:ea typeface="ＭＳ Ｐゴシック" charset="0"/>
              </a:rPr>
              <a:t>poll, </a:t>
            </a:r>
            <a:r>
              <a:rPr lang="en-GB" sz="2400" dirty="0">
                <a:latin typeface="Calibri" charset="0"/>
                <a:ea typeface="ＭＳ Ｐゴシック" charset="0"/>
              </a:rPr>
              <a:t>ABCD cards, Mini white-boards, Exit </a:t>
            </a:r>
            <a:r>
              <a:rPr lang="en-GB" sz="2400" dirty="0" smtClean="0">
                <a:latin typeface="Calibri" charset="0"/>
                <a:ea typeface="ＭＳ Ｐゴシック" charset="0"/>
              </a:rPr>
              <a:t>passes</a:t>
            </a:r>
            <a:endParaRPr lang="en-GB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945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ll-student response.mo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200" y="1600200"/>
            <a:ext cx="7192963" cy="4495800"/>
          </a:xfrm>
        </p:spPr>
      </p:pic>
    </p:spTree>
    <p:extLst>
      <p:ext uri="{BB962C8B-B14F-4D97-AF65-F5344CB8AC3E}">
        <p14:creationId xmlns:p14="http://schemas.microsoft.com/office/powerpoint/2010/main" val="13815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Providing feedback that moves learners forward</a:t>
            </a:r>
          </a:p>
        </p:txBody>
      </p:sp>
    </p:spTree>
    <p:extLst>
      <p:ext uri="{BB962C8B-B14F-4D97-AF65-F5344CB8AC3E}">
        <p14:creationId xmlns:p14="http://schemas.microsoft.com/office/powerpoint/2010/main" val="357608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Providing feedback that moves learning on</a:t>
            </a:r>
            <a:endParaRPr lang="en-GB" dirty="0"/>
          </a:p>
        </p:txBody>
      </p:sp>
      <p:sp>
        <p:nvSpPr>
          <p:cNvPr id="1014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Key idea: feedback should:</a:t>
            </a:r>
          </a:p>
          <a:p>
            <a:pPr lvl="1"/>
            <a:r>
              <a:rPr lang="en-GB" dirty="0" smtClean="0"/>
              <a:t>Cause thinking</a:t>
            </a:r>
          </a:p>
          <a:p>
            <a:pPr lvl="1"/>
            <a:r>
              <a:rPr lang="en-GB" dirty="0" smtClean="0"/>
              <a:t>Provide guidance on how to improve</a:t>
            </a:r>
          </a:p>
          <a:p>
            <a:r>
              <a:rPr lang="en-GB" dirty="0" smtClean="0"/>
              <a:t>Comment-only marking</a:t>
            </a:r>
          </a:p>
          <a:p>
            <a:r>
              <a:rPr lang="en-GB" dirty="0" smtClean="0"/>
              <a:t>Focused marking</a:t>
            </a:r>
          </a:p>
          <a:p>
            <a:r>
              <a:rPr lang="en-GB" dirty="0" smtClean="0"/>
              <a:t>Explicit reference to mark schemes/scoring guide</a:t>
            </a:r>
          </a:p>
          <a:p>
            <a:r>
              <a:rPr lang="en-GB" dirty="0" smtClean="0"/>
              <a:t>Suggestions on how to improve:</a:t>
            </a:r>
          </a:p>
          <a:p>
            <a:pPr lvl="1"/>
            <a:r>
              <a:rPr lang="en-GB" dirty="0" smtClean="0"/>
              <a:t>Not giving complete solutions</a:t>
            </a:r>
          </a:p>
          <a:p>
            <a:r>
              <a:rPr lang="en-GB" dirty="0" smtClean="0"/>
              <a:t>Re-timing assessment: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.g., three-quarters-of-the-way-through-a-unit test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855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Activating students as learning resources for one another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</a:t>
            </a:r>
            <a:r>
              <a:rPr lang="en-GB" dirty="0" smtClean="0"/>
              <a:t>tudents as learning resources</a:t>
            </a:r>
            <a:endParaRPr lang="en-GB" dirty="0"/>
          </a:p>
        </p:txBody>
      </p:sp>
      <p:sp>
        <p:nvSpPr>
          <p:cNvPr id="1029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Students assessing their peers</a:t>
            </a:r>
            <a:r>
              <a:rPr lang="ja-JP" altLang="en-GB" smtClean="0"/>
              <a:t>’</a:t>
            </a:r>
            <a:r>
              <a:rPr lang="en-GB" altLang="ja-JP" smtClean="0"/>
              <a:t> work:</a:t>
            </a:r>
          </a:p>
          <a:p>
            <a:pPr lvl="1"/>
            <a:r>
              <a:rPr lang="en-GB" smtClean="0"/>
              <a:t>“Pre-flight checklist”</a:t>
            </a:r>
          </a:p>
          <a:p>
            <a:pPr lvl="1"/>
            <a:r>
              <a:rPr lang="ja-JP" altLang="en-GB" smtClean="0"/>
              <a:t>“</a:t>
            </a:r>
            <a:r>
              <a:rPr lang="en-GB" altLang="ja-JP" smtClean="0"/>
              <a:t>Two stars and a wish</a:t>
            </a:r>
            <a:r>
              <a:rPr lang="ja-JP" altLang="en-GB" smtClean="0"/>
              <a:t>”</a:t>
            </a:r>
            <a:endParaRPr lang="en-GB" altLang="ja-JP" smtClean="0"/>
          </a:p>
          <a:p>
            <a:r>
              <a:rPr lang="en-GB" smtClean="0"/>
              <a:t>Training students to pose questions/identifying group weaknesses</a:t>
            </a:r>
          </a:p>
          <a:p>
            <a:r>
              <a:rPr lang="en-GB" smtClean="0"/>
              <a:t>End-of-lesson students</a:t>
            </a:r>
            <a:r>
              <a:rPr lang="ja-JP" altLang="en-GB" smtClean="0"/>
              <a:t>’</a:t>
            </a:r>
            <a:r>
              <a:rPr lang="en-GB" altLang="ja-JP" smtClean="0"/>
              <a:t> review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794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ctrTitle"/>
          </p:nvPr>
        </p:nvSpPr>
        <p:spPr/>
        <p:txBody>
          <a:bodyPr lIns="121871" tIns="60936" rIns="121871" bIns="60936"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Activating students as owners of their own learning</a:t>
            </a:r>
          </a:p>
        </p:txBody>
      </p:sp>
    </p:spTree>
    <p:extLst>
      <p:ext uri="{BB962C8B-B14F-4D97-AF65-F5344CB8AC3E}">
        <p14:creationId xmlns:p14="http://schemas.microsoft.com/office/powerpoint/2010/main" val="281883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tudents owning their own learning</a:t>
            </a:r>
            <a:endParaRPr lang="en-GB" dirty="0"/>
          </a:p>
        </p:txBody>
      </p:sp>
      <p:sp>
        <p:nvSpPr>
          <p:cNvPr id="1029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Students assessing their own</a:t>
            </a:r>
            <a:r>
              <a:rPr lang="en-GB" altLang="ja-JP" dirty="0" smtClean="0"/>
              <a:t> work: </a:t>
            </a:r>
          </a:p>
          <a:p>
            <a:pPr lvl="1"/>
            <a:r>
              <a:rPr lang="en-GB" dirty="0" smtClean="0"/>
              <a:t>With mark schemes or scoring guides</a:t>
            </a:r>
          </a:p>
          <a:p>
            <a:pPr lvl="1"/>
            <a:r>
              <a:rPr lang="en-GB" dirty="0" smtClean="0"/>
              <a:t>With exemplars</a:t>
            </a:r>
          </a:p>
          <a:p>
            <a:r>
              <a:rPr lang="en-GB" dirty="0" smtClean="0"/>
              <a:t>Self-assessment of understanding:</a:t>
            </a:r>
          </a:p>
          <a:p>
            <a:pPr lvl="1"/>
            <a:r>
              <a:rPr lang="en-GB" dirty="0" smtClean="0"/>
              <a:t>Traffic lights</a:t>
            </a:r>
          </a:p>
          <a:p>
            <a:pPr lvl="1"/>
            <a:r>
              <a:rPr lang="en-GB" dirty="0" smtClean="0"/>
              <a:t>Red/green discs</a:t>
            </a:r>
          </a:p>
          <a:p>
            <a:pPr lvl="1"/>
            <a:r>
              <a:rPr lang="en-GB" dirty="0" smtClean="0"/>
              <a:t>Coloured cups</a:t>
            </a:r>
          </a:p>
          <a:p>
            <a:pPr lvl="1"/>
            <a:r>
              <a:rPr lang="en-GB" dirty="0" smtClean="0"/>
              <a:t>Choose</a:t>
            </a:r>
            <a:r>
              <a:rPr lang="en-GB" dirty="0"/>
              <a:t>/</a:t>
            </a:r>
            <a:r>
              <a:rPr lang="en-GB" dirty="0" smtClean="0"/>
              <a:t>swap/choose</a:t>
            </a:r>
          </a:p>
          <a:p>
            <a:pPr lvl="1"/>
            <a:r>
              <a:rPr lang="en-GB" dirty="0" smtClean="0"/>
              <a:t>+/—/interesting</a:t>
            </a:r>
          </a:p>
          <a:p>
            <a:pPr lvl="1"/>
            <a:r>
              <a:rPr lang="en-GB" dirty="0" smtClean="0"/>
              <a:t>Learning portfolio</a:t>
            </a:r>
          </a:p>
          <a:p>
            <a:pPr lvl="1"/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426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A framework for teaching (Danielson, 1996)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domains of teacher practice</a:t>
            </a:r>
          </a:p>
          <a:p>
            <a:pPr marL="834390" lvl="1" indent="-514350">
              <a:buSzPct val="100000"/>
              <a:buFont typeface="+mj-lt"/>
              <a:buAutoNum type="arabicPeriod"/>
            </a:pPr>
            <a:r>
              <a:rPr lang="en-US" dirty="0" smtClean="0"/>
              <a:t>Planning and preparation</a:t>
            </a:r>
          </a:p>
          <a:p>
            <a:pPr marL="834390" lvl="1" indent="-514350">
              <a:buSzPct val="100000"/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classroom </a:t>
            </a:r>
            <a:r>
              <a:rPr lang="en-US" dirty="0" smtClean="0"/>
              <a:t>environment</a:t>
            </a:r>
            <a:endParaRPr lang="en-US" dirty="0"/>
          </a:p>
          <a:p>
            <a:pPr marL="834390" lvl="1" indent="-514350">
              <a:buSzPct val="100000"/>
              <a:buFont typeface="+mj-lt"/>
              <a:buAutoNum type="arabicPeriod"/>
            </a:pPr>
            <a:r>
              <a:rPr lang="en-US" dirty="0" smtClean="0"/>
              <a:t>Instruction</a:t>
            </a:r>
          </a:p>
          <a:p>
            <a:pPr marL="834390" lvl="1" indent="-514350">
              <a:buSzPct val="100000"/>
              <a:buFont typeface="+mj-lt"/>
              <a:buAutoNum type="arabicPeriod"/>
            </a:pPr>
            <a:r>
              <a:rPr lang="en-US" dirty="0" smtClean="0"/>
              <a:t>Professional responsibilities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6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A framework for teaching (Danielson, 1996)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Domain 2: The classroom environment</a:t>
            </a:r>
          </a:p>
          <a:p>
            <a:pPr lvl="1"/>
            <a:r>
              <a:rPr lang="en-US" dirty="0"/>
              <a:t>2a: Creating an environment of respect and rapport</a:t>
            </a:r>
          </a:p>
          <a:p>
            <a:pPr lvl="1"/>
            <a:r>
              <a:rPr lang="en-US" dirty="0"/>
              <a:t>2b: Establishing a culture for learning</a:t>
            </a:r>
          </a:p>
          <a:p>
            <a:pPr lvl="1"/>
            <a:r>
              <a:rPr lang="en-US" dirty="0"/>
              <a:t>2c: Managing classroom procedures</a:t>
            </a:r>
          </a:p>
          <a:p>
            <a:pPr lvl="1"/>
            <a:r>
              <a:rPr lang="en-US" dirty="0"/>
              <a:t>2d: Managing student behavior</a:t>
            </a:r>
          </a:p>
          <a:p>
            <a:pPr lvl="1"/>
            <a:r>
              <a:rPr lang="en-US" dirty="0"/>
              <a:t>2e: Organizing physical </a:t>
            </a:r>
            <a:r>
              <a:rPr lang="en-US" dirty="0" smtClean="0"/>
              <a:t>space</a:t>
            </a:r>
          </a:p>
          <a:p>
            <a:pPr lvl="1"/>
            <a:endParaRPr lang="en-US" dirty="0"/>
          </a:p>
          <a:p>
            <a:r>
              <a:rPr lang="en-US" dirty="0"/>
              <a:t>Domain 3: Instruction</a:t>
            </a:r>
          </a:p>
          <a:p>
            <a:pPr lvl="1"/>
            <a:r>
              <a:rPr lang="en-US" dirty="0"/>
              <a:t>3a: Communicating with students</a:t>
            </a:r>
          </a:p>
          <a:p>
            <a:pPr lvl="1"/>
            <a:r>
              <a:rPr lang="en-US" dirty="0"/>
              <a:t>3b: Using questioning and discussion techniques</a:t>
            </a:r>
          </a:p>
          <a:p>
            <a:pPr lvl="1"/>
            <a:r>
              <a:rPr lang="en-US" dirty="0"/>
              <a:t>3c: Engaging students in learning</a:t>
            </a:r>
          </a:p>
          <a:p>
            <a:pPr lvl="1"/>
            <a:r>
              <a:rPr lang="en-US" dirty="0"/>
              <a:t>3d: Using assessment in instruction</a:t>
            </a:r>
          </a:p>
          <a:p>
            <a:pPr lvl="1"/>
            <a:r>
              <a:rPr lang="en-US" dirty="0"/>
              <a:t>3e: Demonstrating flexibility and responsiveness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0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value-added ratings</a:t>
            </a:r>
            <a:endParaRPr lang="en-US" dirty="0"/>
          </a:p>
        </p:txBody>
      </p:sp>
      <p:pic>
        <p:nvPicPr>
          <p:cNvPr id="4" name="Content Placeholder 3" descr="Screen shot 2011-11-16 at 01.56.40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85" b="-3218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12648" y="6104750"/>
            <a:ext cx="40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525A93"/>
                </a:solidFill>
              </a:rPr>
              <a:t>Sartain</a:t>
            </a:r>
            <a:r>
              <a:rPr lang="en-US" sz="1800" dirty="0" smtClean="0">
                <a:solidFill>
                  <a:srgbClr val="525A93"/>
                </a:solidFill>
              </a:rPr>
              <a:t> et al., (2011)</a:t>
            </a:r>
            <a:endParaRPr lang="en-US" sz="1800" dirty="0">
              <a:solidFill>
                <a:srgbClr val="525A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6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ratings and student growth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3318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35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9446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0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3885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734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mystery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257801"/>
          </a:xfrm>
        </p:spPr>
        <p:txBody>
          <a:bodyPr/>
          <a:lstStyle/>
          <a:p>
            <a:r>
              <a:rPr lang="en-US" dirty="0" smtClean="0"/>
              <a:t>We know that teachers make a difference</a:t>
            </a:r>
          </a:p>
          <a:p>
            <a:r>
              <a:rPr lang="en-US" dirty="0" smtClean="0"/>
              <a:t>But what makes the difference in teachers?</a:t>
            </a:r>
          </a:p>
          <a:p>
            <a:endParaRPr lang="en-US" dirty="0"/>
          </a:p>
          <a:p>
            <a:r>
              <a:rPr lang="en-US" dirty="0" smtClean="0"/>
              <a:t>An improvement of one category on the Danielson scale is associated with an increase of around:</a:t>
            </a:r>
          </a:p>
          <a:p>
            <a:pPr lvl="1"/>
            <a:r>
              <a:rPr lang="en-US" dirty="0" smtClean="0"/>
              <a:t>0.2 standard deviations of teacher quality</a:t>
            </a:r>
          </a:p>
          <a:p>
            <a:pPr lvl="1"/>
            <a:r>
              <a:rPr lang="en-US" dirty="0" smtClean="0"/>
              <a:t>0.04 standard deviations of student achievement</a:t>
            </a:r>
          </a:p>
          <a:p>
            <a:pPr lvl="1"/>
            <a:r>
              <a:rPr lang="en-US" dirty="0" smtClean="0"/>
              <a:t>10% to 15% in the rate of learning	</a:t>
            </a:r>
          </a:p>
          <a:p>
            <a:r>
              <a:rPr lang="en-US" dirty="0" smtClean="0"/>
              <a:t>This is about twice the average improvement of a teacher over a career</a:t>
            </a:r>
          </a:p>
          <a:p>
            <a:r>
              <a:rPr lang="en-US" dirty="0" smtClean="0"/>
              <a:t>But it’s a rather small improvement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214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WE theme">
  <a:themeElements>
    <a:clrScheme name="Custom 5">
      <a:dk1>
        <a:sysClr val="windowText" lastClr="000000"/>
      </a:dk1>
      <a:lt1>
        <a:sysClr val="window" lastClr="FFFFFF"/>
      </a:lt1>
      <a:dk2>
        <a:srgbClr val="3488B6"/>
      </a:dk2>
      <a:lt2>
        <a:srgbClr val="EBDDC3"/>
      </a:lt2>
      <a:accent1>
        <a:srgbClr val="525A93"/>
      </a:accent1>
      <a:accent2>
        <a:srgbClr val="EDAA61"/>
      </a:accent2>
      <a:accent3>
        <a:srgbClr val="A5AB81"/>
      </a:accent3>
      <a:accent4>
        <a:srgbClr val="EDAA6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DWE theme.thmx</Template>
  <TotalTime>2178</TotalTime>
  <Words>909</Words>
  <Application>Microsoft Macintosh PowerPoint</Application>
  <PresentationFormat>On-screen Show (4:3)</PresentationFormat>
  <Paragraphs>167</Paragraphs>
  <Slides>27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DWE theme</vt:lpstr>
      <vt:lpstr>Office Theme</vt:lpstr>
      <vt:lpstr>PowerPoint Presentation</vt:lpstr>
      <vt:lpstr>PowerPoint Presentation</vt:lpstr>
      <vt:lpstr>A framework for teaching (Danielson, 1996)</vt:lpstr>
      <vt:lpstr>A framework for teaching (Danielson, 1996)</vt:lpstr>
      <vt:lpstr>Teacher value-added ratings</vt:lpstr>
      <vt:lpstr>Teacher ratings and student growth</vt:lpstr>
      <vt:lpstr>Reading</vt:lpstr>
      <vt:lpstr>Mathematics</vt:lpstr>
      <vt:lpstr>The basic mystery</vt:lpstr>
      <vt:lpstr>What kind of school is this?</vt:lpstr>
      <vt:lpstr>It’s very hard to spot good teaching</vt:lpstr>
      <vt:lpstr>KMOFA Project</vt:lpstr>
      <vt:lpstr>Effective learning environments</vt:lpstr>
      <vt:lpstr>Unpacking formative assessment</vt:lpstr>
      <vt:lpstr>And one big idea</vt:lpstr>
      <vt:lpstr>Practical techniques</vt:lpstr>
      <vt:lpstr>Clarifying, sharing and understanding learning intentions</vt:lpstr>
      <vt:lpstr>Sharing learning intentions</vt:lpstr>
      <vt:lpstr>Engineering effective discussions, activities and classroom tasks that elicit evidence of learning</vt:lpstr>
      <vt:lpstr>Eliciting evidence</vt:lpstr>
      <vt:lpstr>PowerPoint Presentation</vt:lpstr>
      <vt:lpstr>Providing feedback that moves learners forward</vt:lpstr>
      <vt:lpstr>Providing feedback that moves learning on</vt:lpstr>
      <vt:lpstr>Activating students as learning resources for one another</vt:lpstr>
      <vt:lpstr>Students as learning resources</vt:lpstr>
      <vt:lpstr>Activating students as owners of their own learning</vt:lpstr>
      <vt:lpstr>Students owning their own learning</vt:lpstr>
    </vt:vector>
  </TitlesOfParts>
  <Company>Institute of Education, University of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Wiliam</dc:creator>
  <cp:lastModifiedBy>Dylan Wiliam</cp:lastModifiedBy>
  <cp:revision>51</cp:revision>
  <dcterms:created xsi:type="dcterms:W3CDTF">2011-11-24T15:40:30Z</dcterms:created>
  <dcterms:modified xsi:type="dcterms:W3CDTF">2012-01-05T12:27:09Z</dcterms:modified>
</cp:coreProperties>
</file>