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21" r:id="rId1"/>
  </p:sldMasterIdLst>
  <p:notesMasterIdLst>
    <p:notesMasterId r:id="rId30"/>
  </p:notesMasterIdLst>
  <p:sldIdLst>
    <p:sldId id="256" r:id="rId2"/>
    <p:sldId id="265" r:id="rId3"/>
    <p:sldId id="266" r:id="rId4"/>
    <p:sldId id="267" r:id="rId5"/>
    <p:sldId id="274" r:id="rId6"/>
    <p:sldId id="275" r:id="rId7"/>
    <p:sldId id="276" r:id="rId8"/>
    <p:sldId id="277" r:id="rId9"/>
    <p:sldId id="283" r:id="rId10"/>
    <p:sldId id="286" r:id="rId11"/>
    <p:sldId id="281" r:id="rId12"/>
    <p:sldId id="272" r:id="rId13"/>
    <p:sldId id="271" r:id="rId14"/>
    <p:sldId id="270" r:id="rId15"/>
    <p:sldId id="269" r:id="rId16"/>
    <p:sldId id="282" r:id="rId17"/>
    <p:sldId id="289" r:id="rId18"/>
    <p:sldId id="290" r:id="rId19"/>
    <p:sldId id="287" r:id="rId20"/>
    <p:sldId id="260" r:id="rId21"/>
    <p:sldId id="261" r:id="rId22"/>
    <p:sldId id="262" r:id="rId23"/>
    <p:sldId id="263" r:id="rId24"/>
    <p:sldId id="288" r:id="rId25"/>
    <p:sldId id="264" r:id="rId26"/>
    <p:sldId id="278" r:id="rId27"/>
    <p:sldId id="284" r:id="rId28"/>
    <p:sldId id="291" r:id="rId2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3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Not%20me%20work:S:Sartain:Teacher%20evaluation%20in%20Chicago.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Not%20me%20work:E:Ericsson:The%20role%20of%20deliberate%20practice%20(PR%201993)%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Not%20me%20work:E:Ericsson:The%20role%20of%20deliberate%20practice%20(PR%201993)%20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6141062724302"/>
          <c:y val="0.151772546288857"/>
          <c:w val="0.811137848840324"/>
          <c:h val="0.715574392486653"/>
        </c:manualLayout>
      </c:layout>
      <c:lineChart>
        <c:grouping val="standard"/>
        <c:varyColors val="0"/>
        <c:ser>
          <c:idx val="0"/>
          <c:order val="0"/>
          <c:tx>
            <c:strRef>
              <c:f>Sheet1!$B$1</c:f>
              <c:strCache>
                <c:ptCount val="1"/>
                <c:pt idx="0">
                  <c:v>Reading</c:v>
                </c:pt>
              </c:strCache>
            </c:strRef>
          </c:tx>
          <c:cat>
            <c:strRef>
              <c:f>Sheet1!$A$9:$A$12</c:f>
              <c:strCache>
                <c:ptCount val="4"/>
                <c:pt idx="0">
                  <c:v>Unsatisfactory</c:v>
                </c:pt>
                <c:pt idx="1">
                  <c:v>Basic</c:v>
                </c:pt>
                <c:pt idx="2">
                  <c:v>Proficient</c:v>
                </c:pt>
                <c:pt idx="3">
                  <c:v>Distinguished</c:v>
                </c:pt>
              </c:strCache>
            </c:strRef>
          </c:cat>
          <c:val>
            <c:numRef>
              <c:f>Sheet1!$B$9:$B$12</c:f>
              <c:numCache>
                <c:formatCode>0.000</c:formatCode>
                <c:ptCount val="4"/>
                <c:pt idx="0">
                  <c:v>-13.23333333333333</c:v>
                </c:pt>
                <c:pt idx="1">
                  <c:v>-2.9</c:v>
                </c:pt>
                <c:pt idx="2">
                  <c:v>6.7</c:v>
                </c:pt>
                <c:pt idx="3">
                  <c:v>14.3</c:v>
                </c:pt>
              </c:numCache>
            </c:numRef>
          </c:val>
          <c:smooth val="0"/>
        </c:ser>
        <c:ser>
          <c:idx val="1"/>
          <c:order val="1"/>
          <c:tx>
            <c:strRef>
              <c:f>Sheet1!$C$1</c:f>
              <c:strCache>
                <c:ptCount val="1"/>
                <c:pt idx="0">
                  <c:v>Mathematics</c:v>
                </c:pt>
              </c:strCache>
            </c:strRef>
          </c:tx>
          <c:cat>
            <c:strRef>
              <c:f>Sheet1!$A$9:$A$12</c:f>
              <c:strCache>
                <c:ptCount val="4"/>
                <c:pt idx="0">
                  <c:v>Unsatisfactory</c:v>
                </c:pt>
                <c:pt idx="1">
                  <c:v>Basic</c:v>
                </c:pt>
                <c:pt idx="2">
                  <c:v>Proficient</c:v>
                </c:pt>
                <c:pt idx="3">
                  <c:v>Distinguished</c:v>
                </c:pt>
              </c:strCache>
            </c:strRef>
          </c:cat>
          <c:val>
            <c:numRef>
              <c:f>Sheet1!$C$9:$C$12</c:f>
              <c:numCache>
                <c:formatCode>0.000</c:formatCode>
                <c:ptCount val="4"/>
                <c:pt idx="0">
                  <c:v>-9.36666666666667</c:v>
                </c:pt>
                <c:pt idx="1">
                  <c:v>-3.466666666666666</c:v>
                </c:pt>
                <c:pt idx="2">
                  <c:v>-0.2</c:v>
                </c:pt>
                <c:pt idx="3">
                  <c:v>17.4</c:v>
                </c:pt>
              </c:numCache>
            </c:numRef>
          </c:val>
          <c:smooth val="0"/>
        </c:ser>
        <c:dLbls>
          <c:showLegendKey val="0"/>
          <c:showVal val="0"/>
          <c:showCatName val="0"/>
          <c:showSerName val="0"/>
          <c:showPercent val="0"/>
          <c:showBubbleSize val="0"/>
        </c:dLbls>
        <c:marker val="1"/>
        <c:smooth val="0"/>
        <c:axId val="-1987698440"/>
        <c:axId val="-1987695464"/>
      </c:lineChart>
      <c:catAx>
        <c:axId val="-1987698440"/>
        <c:scaling>
          <c:orientation val="minMax"/>
        </c:scaling>
        <c:delete val="0"/>
        <c:axPos val="b"/>
        <c:majorTickMark val="out"/>
        <c:minorTickMark val="none"/>
        <c:tickLblPos val="nextTo"/>
        <c:crossAx val="-1987695464"/>
        <c:crossesAt val="-15.0"/>
        <c:auto val="1"/>
        <c:lblAlgn val="ctr"/>
        <c:lblOffset val="100"/>
        <c:noMultiLvlLbl val="0"/>
      </c:catAx>
      <c:valAx>
        <c:axId val="-1987695464"/>
        <c:scaling>
          <c:orientation val="minMax"/>
        </c:scaling>
        <c:delete val="0"/>
        <c:axPos val="l"/>
        <c:majorGridlines>
          <c:spPr>
            <a:ln>
              <a:noFill/>
            </a:ln>
          </c:spPr>
        </c:majorGridlines>
        <c:title>
          <c:tx>
            <c:rich>
              <a:bodyPr rot="-5400000" vert="horz"/>
              <a:lstStyle/>
              <a:p>
                <a:pPr>
                  <a:defRPr/>
                </a:pPr>
                <a:r>
                  <a:rPr lang="en-US" dirty="0"/>
                  <a:t>Percentage </a:t>
                </a:r>
                <a:r>
                  <a:rPr lang="en-US" dirty="0" smtClean="0"/>
                  <a:t>change </a:t>
                </a:r>
                <a:r>
                  <a:rPr lang="en-US" dirty="0"/>
                  <a:t>in rate of learning</a:t>
                </a:r>
              </a:p>
            </c:rich>
          </c:tx>
          <c:layout/>
          <c:overlay val="0"/>
        </c:title>
        <c:numFmt formatCode="0" sourceLinked="0"/>
        <c:majorTickMark val="out"/>
        <c:minorTickMark val="none"/>
        <c:tickLblPos val="nextTo"/>
        <c:crossAx val="-198769844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Weekly!$B$1</c:f>
              <c:strCache>
                <c:ptCount val="1"/>
                <c:pt idx="0">
                  <c:v>Music Ed</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Weekly!$B$2:$B$17</c:f>
              <c:numCache>
                <c:formatCode>0.0</c:formatCode>
                <c:ptCount val="16"/>
                <c:pt idx="0">
                  <c:v>0.2</c:v>
                </c:pt>
                <c:pt idx="1">
                  <c:v>0.3</c:v>
                </c:pt>
                <c:pt idx="2">
                  <c:v>1.6</c:v>
                </c:pt>
                <c:pt idx="3">
                  <c:v>1.7</c:v>
                </c:pt>
                <c:pt idx="4">
                  <c:v>2.1</c:v>
                </c:pt>
                <c:pt idx="5">
                  <c:v>3.2</c:v>
                </c:pt>
                <c:pt idx="6">
                  <c:v>3.2</c:v>
                </c:pt>
                <c:pt idx="7">
                  <c:v>4.1</c:v>
                </c:pt>
                <c:pt idx="8">
                  <c:v>6.2</c:v>
                </c:pt>
                <c:pt idx="9">
                  <c:v>7.8</c:v>
                </c:pt>
                <c:pt idx="10">
                  <c:v>8.8</c:v>
                </c:pt>
                <c:pt idx="11">
                  <c:v>8.9</c:v>
                </c:pt>
                <c:pt idx="12">
                  <c:v>9.4</c:v>
                </c:pt>
                <c:pt idx="13">
                  <c:v>8.0</c:v>
                </c:pt>
                <c:pt idx="14">
                  <c:v>13.4</c:v>
                </c:pt>
                <c:pt idx="15">
                  <c:v>11.0</c:v>
                </c:pt>
              </c:numCache>
            </c:numRef>
          </c:yVal>
          <c:smooth val="0"/>
        </c:ser>
        <c:ser>
          <c:idx val="1"/>
          <c:order val="1"/>
          <c:tx>
            <c:strRef>
              <c:f>Weekly!$C$1</c:f>
              <c:strCache>
                <c:ptCount val="1"/>
                <c:pt idx="0">
                  <c:v>Good</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Weekly!$C$2:$C$17</c:f>
              <c:numCache>
                <c:formatCode>0.0</c:formatCode>
                <c:ptCount val="16"/>
                <c:pt idx="0">
                  <c:v>0.8</c:v>
                </c:pt>
                <c:pt idx="1">
                  <c:v>1.6</c:v>
                </c:pt>
                <c:pt idx="2">
                  <c:v>0.8</c:v>
                </c:pt>
                <c:pt idx="3">
                  <c:v>1.7</c:v>
                </c:pt>
                <c:pt idx="4">
                  <c:v>3.6</c:v>
                </c:pt>
                <c:pt idx="5">
                  <c:v>4.2</c:v>
                </c:pt>
                <c:pt idx="6">
                  <c:v>4.6</c:v>
                </c:pt>
                <c:pt idx="7">
                  <c:v>6.9</c:v>
                </c:pt>
                <c:pt idx="8">
                  <c:v>8.8</c:v>
                </c:pt>
                <c:pt idx="9">
                  <c:v>10.1</c:v>
                </c:pt>
                <c:pt idx="10">
                  <c:v>12.5</c:v>
                </c:pt>
                <c:pt idx="11">
                  <c:v>12.0</c:v>
                </c:pt>
                <c:pt idx="12">
                  <c:v>16.6</c:v>
                </c:pt>
                <c:pt idx="13">
                  <c:v>20.2</c:v>
                </c:pt>
                <c:pt idx="14">
                  <c:v>23.5</c:v>
                </c:pt>
                <c:pt idx="15">
                  <c:v>24.0</c:v>
                </c:pt>
              </c:numCache>
            </c:numRef>
          </c:yVal>
          <c:smooth val="0"/>
        </c:ser>
        <c:ser>
          <c:idx val="2"/>
          <c:order val="2"/>
          <c:tx>
            <c:strRef>
              <c:f>Weekly!$D$1</c:f>
              <c:strCache>
                <c:ptCount val="1"/>
                <c:pt idx="0">
                  <c:v>Best </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Weekly!$D$2:$D$17</c:f>
              <c:numCache>
                <c:formatCode>0.0</c:formatCode>
                <c:ptCount val="16"/>
                <c:pt idx="0">
                  <c:v>1.6</c:v>
                </c:pt>
                <c:pt idx="1">
                  <c:v>1.4</c:v>
                </c:pt>
                <c:pt idx="2">
                  <c:v>1.0</c:v>
                </c:pt>
                <c:pt idx="3">
                  <c:v>3.6</c:v>
                </c:pt>
                <c:pt idx="4">
                  <c:v>5.6</c:v>
                </c:pt>
                <c:pt idx="5">
                  <c:v>8.0</c:v>
                </c:pt>
                <c:pt idx="6">
                  <c:v>8.5</c:v>
                </c:pt>
                <c:pt idx="7">
                  <c:v>8.6</c:v>
                </c:pt>
                <c:pt idx="8">
                  <c:v>12.5</c:v>
                </c:pt>
                <c:pt idx="9">
                  <c:v>16.2</c:v>
                </c:pt>
                <c:pt idx="10">
                  <c:v>18.4</c:v>
                </c:pt>
                <c:pt idx="11">
                  <c:v>18.4</c:v>
                </c:pt>
                <c:pt idx="12">
                  <c:v>19.1</c:v>
                </c:pt>
                <c:pt idx="13">
                  <c:v>19.3</c:v>
                </c:pt>
                <c:pt idx="14">
                  <c:v>16.2</c:v>
                </c:pt>
                <c:pt idx="15">
                  <c:v>29.1</c:v>
                </c:pt>
              </c:numCache>
            </c:numRef>
          </c:yVal>
          <c:smooth val="0"/>
        </c:ser>
        <c:ser>
          <c:idx val="3"/>
          <c:order val="3"/>
          <c:tx>
            <c:strRef>
              <c:f>Weekly!$E$1</c:f>
              <c:strCache>
                <c:ptCount val="1"/>
                <c:pt idx="0">
                  <c:v>Professionals</c:v>
                </c:pt>
              </c:strCache>
            </c:strRef>
          </c:tx>
          <c:spPr>
            <a:ln>
              <a:solidFill>
                <a:schemeClr val="tx2"/>
              </a:solidFill>
            </a:ln>
          </c:spPr>
          <c:dPt>
            <c:idx val="11"/>
            <c:bubble3D val="0"/>
          </c:dPt>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Weekly!$E$2:$E$17</c:f>
              <c:numCache>
                <c:formatCode>0.0</c:formatCode>
                <c:ptCount val="16"/>
                <c:pt idx="0">
                  <c:v>0.8</c:v>
                </c:pt>
                <c:pt idx="1">
                  <c:v>0.8</c:v>
                </c:pt>
                <c:pt idx="2">
                  <c:v>1.0</c:v>
                </c:pt>
                <c:pt idx="3">
                  <c:v>1.7</c:v>
                </c:pt>
                <c:pt idx="4">
                  <c:v>4.0</c:v>
                </c:pt>
                <c:pt idx="5">
                  <c:v>5.1</c:v>
                </c:pt>
                <c:pt idx="6">
                  <c:v>6.0</c:v>
                </c:pt>
                <c:pt idx="7">
                  <c:v>7.4</c:v>
                </c:pt>
                <c:pt idx="8">
                  <c:v>12.0</c:v>
                </c:pt>
                <c:pt idx="9">
                  <c:v>14.5</c:v>
                </c:pt>
                <c:pt idx="10">
                  <c:v>16.0</c:v>
                </c:pt>
                <c:pt idx="11">
                  <c:v>22.4</c:v>
                </c:pt>
                <c:pt idx="12">
                  <c:v>22.7</c:v>
                </c:pt>
                <c:pt idx="13">
                  <c:v>24.9</c:v>
                </c:pt>
                <c:pt idx="14">
                  <c:v>26.1</c:v>
                </c:pt>
                <c:pt idx="15">
                  <c:v>31.4</c:v>
                </c:pt>
              </c:numCache>
            </c:numRef>
          </c:yVal>
          <c:smooth val="0"/>
        </c:ser>
        <c:dLbls>
          <c:showLegendKey val="0"/>
          <c:showVal val="0"/>
          <c:showCatName val="0"/>
          <c:showSerName val="0"/>
          <c:showPercent val="0"/>
          <c:showBubbleSize val="0"/>
        </c:dLbls>
        <c:axId val="-1987575144"/>
        <c:axId val="-1987569544"/>
      </c:scatterChart>
      <c:valAx>
        <c:axId val="-1987575144"/>
        <c:scaling>
          <c:orientation val="minMax"/>
          <c:max val="21.0"/>
          <c:min val="4.0"/>
        </c:scaling>
        <c:delete val="0"/>
        <c:axPos val="b"/>
        <c:title>
          <c:tx>
            <c:rich>
              <a:bodyPr/>
              <a:lstStyle/>
              <a:p>
                <a:pPr>
                  <a:defRPr sz="1800"/>
                </a:pPr>
                <a:r>
                  <a:rPr lang="en-US" sz="1800"/>
                  <a:t>Age</a:t>
                </a:r>
              </a:p>
            </c:rich>
          </c:tx>
          <c:layout/>
          <c:overlay val="0"/>
        </c:title>
        <c:numFmt formatCode="General" sourceLinked="1"/>
        <c:majorTickMark val="out"/>
        <c:minorTickMark val="none"/>
        <c:tickLblPos val="nextTo"/>
        <c:txPr>
          <a:bodyPr/>
          <a:lstStyle/>
          <a:p>
            <a:pPr>
              <a:defRPr sz="1800"/>
            </a:pPr>
            <a:endParaRPr lang="en-US"/>
          </a:p>
        </c:txPr>
        <c:crossAx val="-1987569544"/>
        <c:crosses val="autoZero"/>
        <c:crossBetween val="midCat"/>
      </c:valAx>
      <c:valAx>
        <c:axId val="-1987569544"/>
        <c:scaling>
          <c:orientation val="minMax"/>
        </c:scaling>
        <c:delete val="0"/>
        <c:axPos val="l"/>
        <c:majorGridlines/>
        <c:title>
          <c:tx>
            <c:rich>
              <a:bodyPr rot="-5400000" vert="horz"/>
              <a:lstStyle/>
              <a:p>
                <a:pPr>
                  <a:defRPr/>
                </a:pPr>
                <a:r>
                  <a:rPr lang="en-US" sz="1800"/>
                  <a:t>Hours of practie per week</a:t>
                </a:r>
              </a:p>
            </c:rich>
          </c:tx>
          <c:layout/>
          <c:overlay val="0"/>
        </c:title>
        <c:numFmt formatCode="0" sourceLinked="0"/>
        <c:majorTickMark val="out"/>
        <c:minorTickMark val="none"/>
        <c:tickLblPos val="nextTo"/>
        <c:txPr>
          <a:bodyPr/>
          <a:lstStyle/>
          <a:p>
            <a:pPr>
              <a:defRPr sz="1800"/>
            </a:pPr>
            <a:endParaRPr lang="en-US"/>
          </a:p>
        </c:txPr>
        <c:crossAx val="-1987575144"/>
        <c:crosses val="autoZero"/>
        <c:crossBetween val="midCat"/>
      </c:valAx>
    </c:plotArea>
    <c:legend>
      <c:legendPos val="t"/>
      <c:layout/>
      <c:overlay val="0"/>
      <c:txPr>
        <a:bodyPr/>
        <a:lstStyle/>
        <a:p>
          <a:pPr>
            <a:defRPr sz="18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Cumulative!$B$1</c:f>
              <c:strCache>
                <c:ptCount val="1"/>
                <c:pt idx="0">
                  <c:v>Music Ed</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Cumulative!$B$2:$B$17</c:f>
              <c:numCache>
                <c:formatCode>General</c:formatCode>
                <c:ptCount val="16"/>
                <c:pt idx="0">
                  <c:v>0.0</c:v>
                </c:pt>
                <c:pt idx="1">
                  <c:v>50.0</c:v>
                </c:pt>
                <c:pt idx="2">
                  <c:v>100.0</c:v>
                </c:pt>
                <c:pt idx="3">
                  <c:v>160.0</c:v>
                </c:pt>
                <c:pt idx="4">
                  <c:v>300.0</c:v>
                </c:pt>
                <c:pt idx="5">
                  <c:v>500.0</c:v>
                </c:pt>
                <c:pt idx="6">
                  <c:v>700.0</c:v>
                </c:pt>
                <c:pt idx="7">
                  <c:v>900.0</c:v>
                </c:pt>
                <c:pt idx="8">
                  <c:v>1100.0</c:v>
                </c:pt>
                <c:pt idx="9">
                  <c:v>1600.0</c:v>
                </c:pt>
                <c:pt idx="10">
                  <c:v>2000.0</c:v>
                </c:pt>
                <c:pt idx="11">
                  <c:v>2400.0</c:v>
                </c:pt>
                <c:pt idx="12">
                  <c:v>3000.0</c:v>
                </c:pt>
                <c:pt idx="13">
                  <c:v>3500.0</c:v>
                </c:pt>
                <c:pt idx="14">
                  <c:v>4000.0</c:v>
                </c:pt>
                <c:pt idx="15">
                  <c:v>4600.0</c:v>
                </c:pt>
              </c:numCache>
            </c:numRef>
          </c:yVal>
          <c:smooth val="0"/>
        </c:ser>
        <c:ser>
          <c:idx val="1"/>
          <c:order val="1"/>
          <c:tx>
            <c:strRef>
              <c:f>Cumulative!$C$1</c:f>
              <c:strCache>
                <c:ptCount val="1"/>
                <c:pt idx="0">
                  <c:v>Good</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Cumulative!$C$2:$C$17</c:f>
              <c:numCache>
                <c:formatCode>General</c:formatCode>
                <c:ptCount val="16"/>
                <c:pt idx="0">
                  <c:v>0.0</c:v>
                </c:pt>
                <c:pt idx="1">
                  <c:v>50.0</c:v>
                </c:pt>
                <c:pt idx="2">
                  <c:v>100.0</c:v>
                </c:pt>
                <c:pt idx="3">
                  <c:v>160.0</c:v>
                </c:pt>
                <c:pt idx="4">
                  <c:v>300.0</c:v>
                </c:pt>
                <c:pt idx="5">
                  <c:v>500.0</c:v>
                </c:pt>
                <c:pt idx="6">
                  <c:v>800.0</c:v>
                </c:pt>
                <c:pt idx="7">
                  <c:v>1100.0</c:v>
                </c:pt>
                <c:pt idx="8">
                  <c:v>1500.0</c:v>
                </c:pt>
                <c:pt idx="9">
                  <c:v>2100.0</c:v>
                </c:pt>
                <c:pt idx="10">
                  <c:v>2800.0</c:v>
                </c:pt>
                <c:pt idx="11">
                  <c:v>3300.0</c:v>
                </c:pt>
                <c:pt idx="12">
                  <c:v>4200.0</c:v>
                </c:pt>
                <c:pt idx="13">
                  <c:v>5200.0</c:v>
                </c:pt>
                <c:pt idx="14">
                  <c:v>6500.0</c:v>
                </c:pt>
                <c:pt idx="15">
                  <c:v>7800.0</c:v>
                </c:pt>
              </c:numCache>
            </c:numRef>
          </c:yVal>
          <c:smooth val="0"/>
        </c:ser>
        <c:ser>
          <c:idx val="2"/>
          <c:order val="2"/>
          <c:tx>
            <c:strRef>
              <c:f>Cumulative!$D$1</c:f>
              <c:strCache>
                <c:ptCount val="1"/>
                <c:pt idx="0">
                  <c:v>Best </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Cumulative!$D$2:$D$17</c:f>
              <c:numCache>
                <c:formatCode>General</c:formatCode>
                <c:ptCount val="16"/>
                <c:pt idx="0">
                  <c:v>0.0</c:v>
                </c:pt>
                <c:pt idx="1">
                  <c:v>100.0</c:v>
                </c:pt>
                <c:pt idx="2">
                  <c:v>200.0</c:v>
                </c:pt>
                <c:pt idx="3">
                  <c:v>400.0</c:v>
                </c:pt>
                <c:pt idx="4">
                  <c:v>700.0</c:v>
                </c:pt>
                <c:pt idx="5">
                  <c:v>1100.0</c:v>
                </c:pt>
                <c:pt idx="6">
                  <c:v>1500.0</c:v>
                </c:pt>
                <c:pt idx="7">
                  <c:v>1900.0</c:v>
                </c:pt>
                <c:pt idx="8">
                  <c:v>2600.0</c:v>
                </c:pt>
                <c:pt idx="9">
                  <c:v>3500.0</c:v>
                </c:pt>
                <c:pt idx="10">
                  <c:v>4400.0</c:v>
                </c:pt>
                <c:pt idx="11">
                  <c:v>5500.0</c:v>
                </c:pt>
                <c:pt idx="12">
                  <c:v>6400.0</c:v>
                </c:pt>
                <c:pt idx="13">
                  <c:v>7300.0</c:v>
                </c:pt>
                <c:pt idx="14">
                  <c:v>8700.0</c:v>
                </c:pt>
                <c:pt idx="15">
                  <c:v>10300.0</c:v>
                </c:pt>
              </c:numCache>
            </c:numRef>
          </c:yVal>
          <c:smooth val="0"/>
        </c:ser>
        <c:ser>
          <c:idx val="3"/>
          <c:order val="3"/>
          <c:tx>
            <c:strRef>
              <c:f>Cumulative!$E$1</c:f>
              <c:strCache>
                <c:ptCount val="1"/>
                <c:pt idx="0">
                  <c:v>Professionals</c:v>
                </c:pt>
              </c:strCache>
            </c:strRef>
          </c:tx>
          <c:spPr>
            <a:ln>
              <a:solidFill>
                <a:schemeClr val="tx2"/>
              </a:solidFill>
            </a:ln>
          </c:spPr>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Cumulative!$E$2:$E$17</c:f>
              <c:numCache>
                <c:formatCode>General</c:formatCode>
                <c:ptCount val="16"/>
                <c:pt idx="0">
                  <c:v>0.0</c:v>
                </c:pt>
                <c:pt idx="1">
                  <c:v>50.0</c:v>
                </c:pt>
                <c:pt idx="2">
                  <c:v>100.0</c:v>
                </c:pt>
                <c:pt idx="3">
                  <c:v>300.0</c:v>
                </c:pt>
                <c:pt idx="4">
                  <c:v>500.0</c:v>
                </c:pt>
                <c:pt idx="5">
                  <c:v>700.0</c:v>
                </c:pt>
                <c:pt idx="6">
                  <c:v>900.0</c:v>
                </c:pt>
                <c:pt idx="7">
                  <c:v>1400.0</c:v>
                </c:pt>
                <c:pt idx="8">
                  <c:v>1900.0</c:v>
                </c:pt>
                <c:pt idx="9">
                  <c:v>2800.0</c:v>
                </c:pt>
                <c:pt idx="10">
                  <c:v>3700.0</c:v>
                </c:pt>
                <c:pt idx="11">
                  <c:v>4800.0</c:v>
                </c:pt>
                <c:pt idx="12">
                  <c:v>6000.0</c:v>
                </c:pt>
                <c:pt idx="13">
                  <c:v>7300.0</c:v>
                </c:pt>
                <c:pt idx="14">
                  <c:v>8700.0</c:v>
                </c:pt>
                <c:pt idx="15">
                  <c:v>10300.0</c:v>
                </c:pt>
              </c:numCache>
            </c:numRef>
          </c:yVal>
          <c:smooth val="0"/>
        </c:ser>
        <c:dLbls>
          <c:showLegendKey val="0"/>
          <c:showVal val="0"/>
          <c:showCatName val="0"/>
          <c:showSerName val="0"/>
          <c:showPercent val="0"/>
          <c:showBubbleSize val="0"/>
        </c:dLbls>
        <c:axId val="-1987494776"/>
        <c:axId val="-2023478712"/>
      </c:scatterChart>
      <c:valAx>
        <c:axId val="-1987494776"/>
        <c:scaling>
          <c:orientation val="minMax"/>
          <c:max val="20.0"/>
          <c:min val="4.0"/>
        </c:scaling>
        <c:delete val="0"/>
        <c:axPos val="b"/>
        <c:title>
          <c:tx>
            <c:rich>
              <a:bodyPr/>
              <a:lstStyle/>
              <a:p>
                <a:pPr>
                  <a:defRPr sz="1800"/>
                </a:pPr>
                <a:r>
                  <a:rPr lang="en-US" sz="1800"/>
                  <a:t>Age</a:t>
                </a:r>
              </a:p>
            </c:rich>
          </c:tx>
          <c:layout/>
          <c:overlay val="0"/>
        </c:title>
        <c:numFmt formatCode="General" sourceLinked="1"/>
        <c:majorTickMark val="out"/>
        <c:minorTickMark val="none"/>
        <c:tickLblPos val="nextTo"/>
        <c:txPr>
          <a:bodyPr/>
          <a:lstStyle/>
          <a:p>
            <a:pPr>
              <a:defRPr sz="1800"/>
            </a:pPr>
            <a:endParaRPr lang="en-US"/>
          </a:p>
        </c:txPr>
        <c:crossAx val="-2023478712"/>
        <c:crosses val="autoZero"/>
        <c:crossBetween val="midCat"/>
      </c:valAx>
      <c:valAx>
        <c:axId val="-2023478712"/>
        <c:scaling>
          <c:orientation val="minMax"/>
          <c:max val="11000.0"/>
          <c:min val="0.0"/>
        </c:scaling>
        <c:delete val="0"/>
        <c:axPos val="l"/>
        <c:majorGridlines/>
        <c:title>
          <c:tx>
            <c:rich>
              <a:bodyPr rot="-5400000" vert="horz"/>
              <a:lstStyle/>
              <a:p>
                <a:pPr>
                  <a:defRPr sz="1800"/>
                </a:pPr>
                <a:r>
                  <a:rPr lang="en-US" sz="1800"/>
                  <a:t>Cumulative</a:t>
                </a:r>
                <a:r>
                  <a:rPr lang="en-US" sz="1800" baseline="0"/>
                  <a:t> hours of practice</a:t>
                </a:r>
                <a:endParaRPr lang="en-US" sz="1800"/>
              </a:p>
            </c:rich>
          </c:tx>
          <c:layout/>
          <c:overlay val="0"/>
        </c:title>
        <c:numFmt formatCode="General" sourceLinked="1"/>
        <c:majorTickMark val="out"/>
        <c:minorTickMark val="none"/>
        <c:tickLblPos val="nextTo"/>
        <c:txPr>
          <a:bodyPr/>
          <a:lstStyle/>
          <a:p>
            <a:pPr>
              <a:defRPr sz="1800"/>
            </a:pPr>
            <a:endParaRPr lang="en-US"/>
          </a:p>
        </c:txPr>
        <c:crossAx val="-1987494776"/>
        <c:crosses val="autoZero"/>
        <c:crossBetween val="midCat"/>
      </c:valAx>
    </c:plotArea>
    <c:legend>
      <c:legendPos val="t"/>
      <c:layout/>
      <c:overlay val="0"/>
      <c:spPr>
        <a:solidFill>
          <a:schemeClr val="bg1"/>
        </a:solidFill>
        <a:ln>
          <a:noFill/>
        </a:ln>
      </c:spPr>
      <c:txPr>
        <a:bodyPr/>
        <a:lstStyle/>
        <a:p>
          <a:pPr>
            <a:defRPr sz="18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Sheet1!$B$18</c:f>
              <c:strCache>
                <c:ptCount val="1"/>
                <c:pt idx="0">
                  <c:v>Model 1</c:v>
                </c:pt>
              </c:strCache>
            </c:strRef>
          </c:tx>
          <c:cat>
            <c:strRef>
              <c:f>Sheet1!$A$19:$A$22</c:f>
              <c:strCache>
                <c:ptCount val="4"/>
                <c:pt idx="0">
                  <c:v>0</c:v>
                </c:pt>
                <c:pt idx="1">
                  <c:v>1</c:v>
                </c:pt>
                <c:pt idx="2">
                  <c:v>2</c:v>
                </c:pt>
                <c:pt idx="3">
                  <c:v>3 to 5</c:v>
                </c:pt>
              </c:strCache>
            </c:strRef>
          </c:cat>
          <c:val>
            <c:numRef>
              <c:f>Sheet1!$B$19:$B$22</c:f>
              <c:numCache>
                <c:formatCode>General</c:formatCode>
                <c:ptCount val="4"/>
                <c:pt idx="0">
                  <c:v>-2.55</c:v>
                </c:pt>
                <c:pt idx="1">
                  <c:v>-1.29</c:v>
                </c:pt>
                <c:pt idx="2">
                  <c:v>-0.54</c:v>
                </c:pt>
                <c:pt idx="3">
                  <c:v>-0.36</c:v>
                </c:pt>
              </c:numCache>
            </c:numRef>
          </c:val>
          <c:smooth val="0"/>
        </c:ser>
        <c:ser>
          <c:idx val="1"/>
          <c:order val="1"/>
          <c:tx>
            <c:strRef>
              <c:f>Sheet1!$C$18</c:f>
              <c:strCache>
                <c:ptCount val="1"/>
                <c:pt idx="0">
                  <c:v>Model 2</c:v>
                </c:pt>
              </c:strCache>
            </c:strRef>
          </c:tx>
          <c:cat>
            <c:strRef>
              <c:f>Sheet1!$A$19:$A$22</c:f>
              <c:strCache>
                <c:ptCount val="4"/>
                <c:pt idx="0">
                  <c:v>0</c:v>
                </c:pt>
                <c:pt idx="1">
                  <c:v>1</c:v>
                </c:pt>
                <c:pt idx="2">
                  <c:v>2</c:v>
                </c:pt>
                <c:pt idx="3">
                  <c:v>3 to 5</c:v>
                </c:pt>
              </c:strCache>
            </c:strRef>
          </c:cat>
          <c:val>
            <c:numRef>
              <c:f>Sheet1!$C$19:$C$22</c:f>
              <c:numCache>
                <c:formatCode>General</c:formatCode>
                <c:ptCount val="4"/>
                <c:pt idx="0">
                  <c:v>-3.089999999999999</c:v>
                </c:pt>
                <c:pt idx="1">
                  <c:v>-1.98</c:v>
                </c:pt>
                <c:pt idx="2">
                  <c:v>-1.35</c:v>
                </c:pt>
                <c:pt idx="3">
                  <c:v>-0.93</c:v>
                </c:pt>
              </c:numCache>
            </c:numRef>
          </c:val>
          <c:smooth val="0"/>
        </c:ser>
        <c:ser>
          <c:idx val="2"/>
          <c:order val="2"/>
          <c:tx>
            <c:strRef>
              <c:f>Sheet1!$D$18</c:f>
              <c:strCache>
                <c:ptCount val="1"/>
                <c:pt idx="0">
                  <c:v>Model 3</c:v>
                </c:pt>
              </c:strCache>
            </c:strRef>
          </c:tx>
          <c:cat>
            <c:strRef>
              <c:f>Sheet1!$A$19:$A$22</c:f>
              <c:strCache>
                <c:ptCount val="4"/>
                <c:pt idx="0">
                  <c:v>0</c:v>
                </c:pt>
                <c:pt idx="1">
                  <c:v>1</c:v>
                </c:pt>
                <c:pt idx="2">
                  <c:v>2</c:v>
                </c:pt>
                <c:pt idx="3">
                  <c:v>3 to 5</c:v>
                </c:pt>
              </c:strCache>
            </c:strRef>
          </c:cat>
          <c:val>
            <c:numRef>
              <c:f>Sheet1!$D$19:$D$22</c:f>
              <c:numCache>
                <c:formatCode>General</c:formatCode>
                <c:ptCount val="4"/>
                <c:pt idx="0">
                  <c:v>-3.84</c:v>
                </c:pt>
                <c:pt idx="1">
                  <c:v>-1.65</c:v>
                </c:pt>
                <c:pt idx="2">
                  <c:v>-1.65</c:v>
                </c:pt>
                <c:pt idx="3">
                  <c:v>-0.9</c:v>
                </c:pt>
              </c:numCache>
            </c:numRef>
          </c:val>
          <c:smooth val="0"/>
        </c:ser>
        <c:ser>
          <c:idx val="3"/>
          <c:order val="3"/>
          <c:tx>
            <c:strRef>
              <c:f>Sheet1!$E$18</c:f>
              <c:strCache>
                <c:ptCount val="1"/>
                <c:pt idx="0">
                  <c:v>Model 4</c:v>
                </c:pt>
              </c:strCache>
            </c:strRef>
          </c:tx>
          <c:spPr>
            <a:ln>
              <a:solidFill>
                <a:schemeClr val="tx2"/>
              </a:solidFill>
            </a:ln>
          </c:spPr>
          <c:marker>
            <c:spPr>
              <a:ln>
                <a:solidFill>
                  <a:schemeClr val="tx2"/>
                </a:solidFill>
              </a:ln>
            </c:spPr>
          </c:marker>
          <c:cat>
            <c:strRef>
              <c:f>Sheet1!$A$19:$A$22</c:f>
              <c:strCache>
                <c:ptCount val="4"/>
                <c:pt idx="0">
                  <c:v>0</c:v>
                </c:pt>
                <c:pt idx="1">
                  <c:v>1</c:v>
                </c:pt>
                <c:pt idx="2">
                  <c:v>2</c:v>
                </c:pt>
                <c:pt idx="3">
                  <c:v>3 to 5</c:v>
                </c:pt>
              </c:strCache>
            </c:strRef>
          </c:cat>
          <c:val>
            <c:numRef>
              <c:f>Sheet1!$E$19:$E$22</c:f>
              <c:numCache>
                <c:formatCode>General</c:formatCode>
                <c:ptCount val="4"/>
                <c:pt idx="0">
                  <c:v>-2.19</c:v>
                </c:pt>
                <c:pt idx="1">
                  <c:v>-0.06</c:v>
                </c:pt>
                <c:pt idx="2">
                  <c:v>-0.06</c:v>
                </c:pt>
                <c:pt idx="3">
                  <c:v>-0.51</c:v>
                </c:pt>
              </c:numCache>
            </c:numRef>
          </c:val>
          <c:smooth val="0"/>
        </c:ser>
        <c:dLbls>
          <c:showLegendKey val="0"/>
          <c:showVal val="0"/>
          <c:showCatName val="0"/>
          <c:showSerName val="0"/>
          <c:showPercent val="0"/>
          <c:showBubbleSize val="0"/>
        </c:dLbls>
        <c:marker val="1"/>
        <c:smooth val="0"/>
        <c:axId val="-2028456616"/>
        <c:axId val="-2027546776"/>
      </c:lineChart>
      <c:catAx>
        <c:axId val="-2028456616"/>
        <c:scaling>
          <c:orientation val="minMax"/>
        </c:scaling>
        <c:delete val="0"/>
        <c:axPos val="b"/>
        <c:title>
          <c:tx>
            <c:rich>
              <a:bodyPr/>
              <a:lstStyle/>
              <a:p>
                <a:pPr>
                  <a:defRPr/>
                </a:pPr>
                <a:r>
                  <a:rPr lang="en-US"/>
                  <a:t>Years of</a:t>
                </a:r>
                <a:r>
                  <a:rPr lang="en-US" baseline="0"/>
                  <a:t> teaching experience</a:t>
                </a:r>
                <a:endParaRPr lang="en-US"/>
              </a:p>
            </c:rich>
          </c:tx>
          <c:layout>
            <c:manualLayout>
              <c:xMode val="edge"/>
              <c:yMode val="edge"/>
              <c:x val="0.308006999125109"/>
              <c:y val="0.791237311450527"/>
            </c:manualLayout>
          </c:layout>
          <c:overlay val="0"/>
        </c:title>
        <c:majorTickMark val="out"/>
        <c:minorTickMark val="none"/>
        <c:tickLblPos val="nextTo"/>
        <c:crossAx val="-2027546776"/>
        <c:crossesAt val="-5.0"/>
        <c:auto val="1"/>
        <c:lblAlgn val="ctr"/>
        <c:lblOffset val="100"/>
        <c:noMultiLvlLbl val="0"/>
      </c:catAx>
      <c:valAx>
        <c:axId val="-2027546776"/>
        <c:scaling>
          <c:orientation val="minMax"/>
          <c:max val="1.0"/>
          <c:min val="-5.0"/>
        </c:scaling>
        <c:delete val="0"/>
        <c:axPos val="l"/>
        <c:majorGridlines/>
        <c:title>
          <c:tx>
            <c:rich>
              <a:bodyPr rot="-5400000" vert="horz"/>
              <a:lstStyle/>
              <a:p>
                <a:pPr>
                  <a:defRPr/>
                </a:pPr>
                <a:r>
                  <a:rPr lang="en-US"/>
                  <a:t>Extra months per year o f learning</a:t>
                </a:r>
              </a:p>
            </c:rich>
          </c:tx>
          <c:layout/>
          <c:overlay val="0"/>
        </c:title>
        <c:numFmt formatCode="General" sourceLinked="1"/>
        <c:majorTickMark val="out"/>
        <c:minorTickMark val="none"/>
        <c:tickLblPos val="nextTo"/>
        <c:crossAx val="-202845661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Sheet1!$B$18</c:f>
              <c:strCache>
                <c:ptCount val="1"/>
                <c:pt idx="0">
                  <c:v>Model 1</c:v>
                </c:pt>
              </c:strCache>
            </c:strRef>
          </c:tx>
          <c:cat>
            <c:strRef>
              <c:f>Sheet1!$A$27:$A$30</c:f>
              <c:strCache>
                <c:ptCount val="4"/>
                <c:pt idx="0">
                  <c:v>0</c:v>
                </c:pt>
                <c:pt idx="1">
                  <c:v>1</c:v>
                </c:pt>
                <c:pt idx="2">
                  <c:v>2</c:v>
                </c:pt>
                <c:pt idx="3">
                  <c:v>3 to 5</c:v>
                </c:pt>
              </c:strCache>
            </c:strRef>
          </c:cat>
          <c:val>
            <c:numRef>
              <c:f>Sheet1!$B$27:$B$30</c:f>
              <c:numCache>
                <c:formatCode>General</c:formatCode>
                <c:ptCount val="4"/>
                <c:pt idx="0">
                  <c:v>-1.23</c:v>
                </c:pt>
                <c:pt idx="1">
                  <c:v>-1.11</c:v>
                </c:pt>
                <c:pt idx="2">
                  <c:v>-0.12</c:v>
                </c:pt>
                <c:pt idx="3">
                  <c:v>0.03</c:v>
                </c:pt>
              </c:numCache>
            </c:numRef>
          </c:val>
          <c:smooth val="0"/>
        </c:ser>
        <c:ser>
          <c:idx val="1"/>
          <c:order val="1"/>
          <c:tx>
            <c:strRef>
              <c:f>Sheet1!$C$18</c:f>
              <c:strCache>
                <c:ptCount val="1"/>
                <c:pt idx="0">
                  <c:v>Model 2</c:v>
                </c:pt>
              </c:strCache>
            </c:strRef>
          </c:tx>
          <c:cat>
            <c:strRef>
              <c:f>Sheet1!$A$27:$A$30</c:f>
              <c:strCache>
                <c:ptCount val="4"/>
                <c:pt idx="0">
                  <c:v>0</c:v>
                </c:pt>
                <c:pt idx="1">
                  <c:v>1</c:v>
                </c:pt>
                <c:pt idx="2">
                  <c:v>2</c:v>
                </c:pt>
                <c:pt idx="3">
                  <c:v>3 to 5</c:v>
                </c:pt>
              </c:strCache>
            </c:strRef>
          </c:cat>
          <c:val>
            <c:numRef>
              <c:f>Sheet1!$C$27:$C$30</c:f>
              <c:numCache>
                <c:formatCode>General</c:formatCode>
                <c:ptCount val="4"/>
                <c:pt idx="0">
                  <c:v>-1.35</c:v>
                </c:pt>
                <c:pt idx="1">
                  <c:v>-1.26</c:v>
                </c:pt>
                <c:pt idx="2">
                  <c:v>-0.18</c:v>
                </c:pt>
                <c:pt idx="3">
                  <c:v>0.42</c:v>
                </c:pt>
              </c:numCache>
            </c:numRef>
          </c:val>
          <c:smooth val="0"/>
        </c:ser>
        <c:ser>
          <c:idx val="2"/>
          <c:order val="2"/>
          <c:tx>
            <c:strRef>
              <c:f>Sheet1!$D$18</c:f>
              <c:strCache>
                <c:ptCount val="1"/>
                <c:pt idx="0">
                  <c:v>Model 3</c:v>
                </c:pt>
              </c:strCache>
            </c:strRef>
          </c:tx>
          <c:cat>
            <c:strRef>
              <c:f>Sheet1!$A$27:$A$30</c:f>
              <c:strCache>
                <c:ptCount val="4"/>
                <c:pt idx="0">
                  <c:v>0</c:v>
                </c:pt>
                <c:pt idx="1">
                  <c:v>1</c:v>
                </c:pt>
                <c:pt idx="2">
                  <c:v>2</c:v>
                </c:pt>
                <c:pt idx="3">
                  <c:v>3 to 5</c:v>
                </c:pt>
              </c:strCache>
            </c:strRef>
          </c:cat>
          <c:val>
            <c:numRef>
              <c:f>Sheet1!$D$27:$D$30</c:f>
              <c:numCache>
                <c:formatCode>General</c:formatCode>
                <c:ptCount val="4"/>
                <c:pt idx="0">
                  <c:v>-1.92</c:v>
                </c:pt>
                <c:pt idx="1">
                  <c:v>-2.1</c:v>
                </c:pt>
                <c:pt idx="2">
                  <c:v>-0.54</c:v>
                </c:pt>
                <c:pt idx="3">
                  <c:v>0.06</c:v>
                </c:pt>
              </c:numCache>
            </c:numRef>
          </c:val>
          <c:smooth val="0"/>
        </c:ser>
        <c:ser>
          <c:idx val="3"/>
          <c:order val="3"/>
          <c:tx>
            <c:strRef>
              <c:f>Sheet1!$E$18</c:f>
              <c:strCache>
                <c:ptCount val="1"/>
                <c:pt idx="0">
                  <c:v>Model 4</c:v>
                </c:pt>
              </c:strCache>
            </c:strRef>
          </c:tx>
          <c:spPr>
            <a:ln>
              <a:solidFill>
                <a:srgbClr val="3488B6"/>
              </a:solidFill>
            </a:ln>
          </c:spPr>
          <c:marker>
            <c:spPr>
              <a:ln>
                <a:solidFill>
                  <a:srgbClr val="3488B6"/>
                </a:solidFill>
              </a:ln>
            </c:spPr>
          </c:marker>
          <c:cat>
            <c:strRef>
              <c:f>Sheet1!$A$27:$A$30</c:f>
              <c:strCache>
                <c:ptCount val="4"/>
                <c:pt idx="0">
                  <c:v>0</c:v>
                </c:pt>
                <c:pt idx="1">
                  <c:v>1</c:v>
                </c:pt>
                <c:pt idx="2">
                  <c:v>2</c:v>
                </c:pt>
                <c:pt idx="3">
                  <c:v>3 to 5</c:v>
                </c:pt>
              </c:strCache>
            </c:strRef>
          </c:cat>
          <c:val>
            <c:numRef>
              <c:f>Sheet1!$E$27:$E$30</c:f>
              <c:numCache>
                <c:formatCode>General</c:formatCode>
                <c:ptCount val="4"/>
                <c:pt idx="0">
                  <c:v>-0.78</c:v>
                </c:pt>
                <c:pt idx="1">
                  <c:v>-0.06</c:v>
                </c:pt>
                <c:pt idx="2">
                  <c:v>0.06</c:v>
                </c:pt>
                <c:pt idx="3">
                  <c:v>0.54</c:v>
                </c:pt>
              </c:numCache>
            </c:numRef>
          </c:val>
          <c:smooth val="0"/>
        </c:ser>
        <c:dLbls>
          <c:showLegendKey val="0"/>
          <c:showVal val="0"/>
          <c:showCatName val="0"/>
          <c:showSerName val="0"/>
          <c:showPercent val="0"/>
          <c:showBubbleSize val="0"/>
        </c:dLbls>
        <c:marker val="1"/>
        <c:smooth val="0"/>
        <c:axId val="-2137765144"/>
        <c:axId val="-2042360680"/>
      </c:lineChart>
      <c:catAx>
        <c:axId val="-2137765144"/>
        <c:scaling>
          <c:orientation val="minMax"/>
        </c:scaling>
        <c:delete val="0"/>
        <c:axPos val="b"/>
        <c:title>
          <c:tx>
            <c:rich>
              <a:bodyPr/>
              <a:lstStyle/>
              <a:p>
                <a:pPr>
                  <a:defRPr/>
                </a:pPr>
                <a:r>
                  <a:rPr lang="en-US"/>
                  <a:t>Years of</a:t>
                </a:r>
                <a:r>
                  <a:rPr lang="en-US" baseline="0"/>
                  <a:t> teaching experience</a:t>
                </a:r>
                <a:endParaRPr lang="en-US"/>
              </a:p>
            </c:rich>
          </c:tx>
          <c:layout>
            <c:manualLayout>
              <c:xMode val="edge"/>
              <c:yMode val="edge"/>
              <c:x val="0.308006999125109"/>
              <c:y val="0.791237311450527"/>
            </c:manualLayout>
          </c:layout>
          <c:overlay val="0"/>
        </c:title>
        <c:majorTickMark val="out"/>
        <c:minorTickMark val="none"/>
        <c:tickLblPos val="nextTo"/>
        <c:crossAx val="-2042360680"/>
        <c:crossesAt val="-5.0"/>
        <c:auto val="1"/>
        <c:lblAlgn val="ctr"/>
        <c:lblOffset val="100"/>
        <c:noMultiLvlLbl val="0"/>
      </c:catAx>
      <c:valAx>
        <c:axId val="-2042360680"/>
        <c:scaling>
          <c:orientation val="minMax"/>
          <c:max val="1.0"/>
          <c:min val="-5.0"/>
        </c:scaling>
        <c:delete val="0"/>
        <c:axPos val="l"/>
        <c:majorGridlines/>
        <c:numFmt formatCode="General" sourceLinked="1"/>
        <c:majorTickMark val="out"/>
        <c:minorTickMark val="none"/>
        <c:tickLblPos val="nextTo"/>
        <c:crossAx val="-2137765144"/>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43D44-BC96-C742-B302-DBE6AB348597}" type="datetimeFigureOut">
              <a:rPr lang="en-US" smtClean="0"/>
              <a:t>12/4/12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02790-F0B7-0D46-804F-E54827A7EB94}" type="slidenum">
              <a:rPr lang="en-US" smtClean="0"/>
              <a:t>‹#›</a:t>
            </a:fld>
            <a:endParaRPr lang="en-US"/>
          </a:p>
        </p:txBody>
      </p:sp>
    </p:spTree>
    <p:extLst>
      <p:ext uri="{BB962C8B-B14F-4D97-AF65-F5344CB8AC3E}">
        <p14:creationId xmlns:p14="http://schemas.microsoft.com/office/powerpoint/2010/main" val="36133841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Madelyn (</a:t>
            </a:r>
            <a:r>
              <a:rPr lang="en-US" dirty="0" err="1" smtClean="0"/>
              <a:t>Maddie</a:t>
            </a:r>
            <a:r>
              <a:rPr lang="en-US" dirty="0" smtClean="0"/>
              <a:t>) Parlier runs the laser welding</a:t>
            </a:r>
            <a:r>
              <a:rPr lang="en-US" baseline="0" dirty="0" smtClean="0"/>
              <a:t> machine at </a:t>
            </a:r>
            <a:r>
              <a:rPr lang="en-US" dirty="0" smtClean="0"/>
              <a:t>Standard</a:t>
            </a:r>
            <a:r>
              <a:rPr lang="en-US" baseline="0" dirty="0" smtClean="0"/>
              <a:t> Motor Products, Greenville, SC, welding caps on to fuel injector bodies.</a:t>
            </a:r>
          </a:p>
          <a:p>
            <a:endParaRPr lang="en-US" baseline="0" dirty="0" smtClean="0"/>
          </a:p>
          <a:p>
            <a:r>
              <a:rPr lang="en-US" sz="1200" b="0" i="0" u="none" strike="noStrike" kern="1200" baseline="0" dirty="0" smtClean="0">
                <a:solidFill>
                  <a:schemeClr val="tx1"/>
                </a:solidFill>
                <a:latin typeface="Times New Roman" pitchFamily="-109" charset="0"/>
                <a:ea typeface="ＭＳ Ｐゴシック" pitchFamily="-65" charset="-128"/>
                <a:cs typeface="ＭＳ Ｐゴシック" pitchFamily="-65" charset="-128"/>
              </a:rPr>
              <a:t>Davidson, A. (2012, January/February). </a:t>
            </a:r>
            <a:r>
              <a:rPr lang="en-US" sz="1200" b="0" i="1" u="none" strike="noStrike" kern="1200" baseline="0" dirty="0" smtClean="0">
                <a:solidFill>
                  <a:schemeClr val="tx1"/>
                </a:solidFill>
                <a:latin typeface="Times New Roman" pitchFamily="-109" charset="0"/>
                <a:ea typeface="ＭＳ Ｐゴシック" pitchFamily="-65" charset="-128"/>
                <a:cs typeface="ＭＳ Ｐゴシック" pitchFamily="-65" charset="-128"/>
              </a:rPr>
              <a:t>Making it in America</a:t>
            </a:r>
            <a:r>
              <a:rPr lang="en-US" sz="1200" b="0" i="0" u="none" strike="noStrike" kern="1200" baseline="0" dirty="0" smtClean="0">
                <a:solidFill>
                  <a:schemeClr val="tx1"/>
                </a:solidFill>
                <a:latin typeface="Times New Roman" pitchFamily="-109" charset="0"/>
                <a:ea typeface="ＭＳ Ｐゴシック" pitchFamily="-65" charset="-128"/>
                <a:cs typeface="ＭＳ Ｐゴシック" pitchFamily="-65" charset="-128"/>
              </a:rPr>
              <a:t>. The </a:t>
            </a:r>
            <a:r>
              <a:rPr lang="en-US" sz="1200" b="0" i="0" u="none" strike="noStrike" kern="1200" baseline="0" smtClean="0">
                <a:solidFill>
                  <a:schemeClr val="tx1"/>
                </a:solidFill>
                <a:latin typeface="Times New Roman" pitchFamily="-109" charset="0"/>
                <a:ea typeface="ＭＳ Ｐゴシック" pitchFamily="-65" charset="-128"/>
                <a:cs typeface="ＭＳ Ｐゴシック" pitchFamily="-65" charset="-128"/>
              </a:rPr>
              <a:t>Atlantic Magazine</a:t>
            </a:r>
            <a:endParaRPr lang="en-US" dirty="0"/>
          </a:p>
        </p:txBody>
      </p:sp>
    </p:spTree>
    <p:extLst>
      <p:ext uri="{BB962C8B-B14F-4D97-AF65-F5344CB8AC3E}">
        <p14:creationId xmlns:p14="http://schemas.microsoft.com/office/powerpoint/2010/main" val="136165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383618" y="595342"/>
            <a:ext cx="8426370" cy="3777092"/>
          </a:xfrm>
        </p:spPr>
        <p:txBody>
          <a:bodyPr anchor="ctr">
            <a:normAutofit/>
          </a:bodyPr>
          <a:lstStyle>
            <a:lvl1pPr>
              <a:defRPr sz="4400" cap="none" baseline="0">
                <a:latin typeface="Calibri"/>
                <a:cs typeface="Calibri"/>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51512" y="4713827"/>
            <a:ext cx="6705600" cy="685800"/>
          </a:xfrm>
        </p:spPr>
        <p:txBody>
          <a:bodyPr anchor="ctr">
            <a:normAutofit/>
          </a:bodyPr>
          <a:lstStyle>
            <a:lvl1pPr marL="0" indent="0" algn="l">
              <a:buNone/>
              <a:defRPr sz="2600">
                <a:solidFill>
                  <a:srgbClr val="FFFFFF"/>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9" name="Slide Number Placeholder 28"/>
          <p:cNvSpPr>
            <a:spLocks noGrp="1"/>
          </p:cNvSpPr>
          <p:nvPr>
            <p:ph type="sldNum" sz="quarter" idx="12"/>
          </p:nvPr>
        </p:nvSpPr>
        <p:spPr>
          <a:xfrm>
            <a:off x="0" y="6202091"/>
            <a:ext cx="2240280" cy="381000"/>
          </a:xfrm>
        </p:spPr>
        <p:txBody>
          <a:bodyPr/>
          <a:lstStyle>
            <a:lvl1pPr>
              <a:defRPr>
                <a:solidFill>
                  <a:schemeClr val="tx2"/>
                </a:solidFill>
              </a:defRPr>
            </a:lvl1pPr>
          </a:lstStyle>
          <a:p>
            <a:pPr>
              <a:defRPr/>
            </a:pPr>
            <a:fld id="{D52799CE-711A-FA44-BA4E-E463DA170A3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2D6238C2-C284-AD4D-8FB8-9663937FCA09}" type="slidenum">
              <a:rPr lang="en-GB" smtClean="0"/>
              <a:pPr>
                <a:defRPr/>
              </a:pPr>
              <a:t>‹#›</a:t>
            </a:fld>
            <a:endParaRPr lang="en-GB" dirty="0"/>
          </a:p>
        </p:txBody>
      </p:sp>
      <p:sp>
        <p:nvSpPr>
          <p:cNvPr id="8" name="Content Placeholder 7"/>
          <p:cNvSpPr>
            <a:spLocks noGrp="1"/>
          </p:cNvSpPr>
          <p:nvPr>
            <p:ph sz="quarter" idx="1"/>
          </p:nvPr>
        </p:nvSpPr>
        <p:spPr>
          <a:xfrm>
            <a:off x="612648" y="1600200"/>
            <a:ext cx="8153400" cy="4495800"/>
          </a:xfrm>
        </p:spPr>
        <p:txBody>
          <a:bodyPr/>
          <a:lstStyle>
            <a:lvl4pPr>
              <a:buClr>
                <a:schemeClr val="accent1"/>
              </a:buClr>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p:cNvPicPr>
            <a:picLocks noChangeAspect="1"/>
          </p:cNvPicPr>
          <p:nvPr/>
        </p:nvPicPr>
        <p:blipFill>
          <a:blip r:embed="rId2"/>
          <a:stretch>
            <a:fillRect/>
          </a:stretch>
        </p:blipFill>
        <p:spPr>
          <a:xfrm>
            <a:off x="8064500" y="6184900"/>
            <a:ext cx="1079500" cy="673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4pPr>
              <a:buClr>
                <a:schemeClr val="accent1"/>
              </a:buClr>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4pPr>
              <a:buClr>
                <a:schemeClr val="accent1"/>
              </a:buClr>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Slide Number Placeholder 9"/>
          <p:cNvSpPr>
            <a:spLocks noGrp="1"/>
          </p:cNvSpPr>
          <p:nvPr>
            <p:ph type="sldNum" sz="quarter" idx="16"/>
          </p:nvPr>
        </p:nvSpPr>
        <p:spPr/>
        <p:txBody>
          <a:bodyPr rtlCol="0"/>
          <a:lstStyle/>
          <a:p>
            <a:pPr>
              <a:defRPr/>
            </a:pPr>
            <a:fld id="{5C50C641-66DE-184E-B016-D253D8CA36FC}" type="slidenum">
              <a:rPr lang="en-GB" smtClean="0"/>
              <a:pPr>
                <a:defRPr/>
              </a:pPr>
              <a:t>‹#›</a:t>
            </a:fld>
            <a:endParaRPr lang="en-GB"/>
          </a:p>
        </p:txBody>
      </p:sp>
      <p:sp>
        <p:nvSpPr>
          <p:cNvPr id="12" name="Footer Placeholder 11"/>
          <p:cNvSpPr>
            <a:spLocks noGrp="1"/>
          </p:cNvSpPr>
          <p:nvPr>
            <p:ph type="ftr" sz="quarter" idx="17"/>
          </p:nvPr>
        </p:nvSpPr>
        <p:spPr/>
        <p:txBody>
          <a:bodyPr rtlCol="0"/>
          <a:lstStyle/>
          <a:p>
            <a:pPr>
              <a:defRPr/>
            </a:pPr>
            <a:endParaRPr lang="en-US"/>
          </a:p>
        </p:txBody>
      </p:sp>
      <p:pic>
        <p:nvPicPr>
          <p:cNvPr id="7" name="Picture 6"/>
          <p:cNvPicPr>
            <a:picLocks noChangeAspect="1"/>
          </p:cNvPicPr>
          <p:nvPr userDrawn="1"/>
        </p:nvPicPr>
        <p:blipFill>
          <a:blip r:embed="rId2"/>
          <a:stretch>
            <a:fillRect/>
          </a:stretch>
        </p:blipFill>
        <p:spPr>
          <a:xfrm>
            <a:off x="8064500" y="6160434"/>
            <a:ext cx="1079500" cy="6731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lvl4pPr>
              <a:buClr>
                <a:schemeClr val="accent1"/>
              </a:buClr>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lvl4pPr>
              <a:buClr>
                <a:schemeClr val="accent1"/>
              </a:buClr>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Slide Number Placeholder 11"/>
          <p:cNvSpPr>
            <a:spLocks noGrp="1"/>
          </p:cNvSpPr>
          <p:nvPr>
            <p:ph type="sldNum" sz="quarter" idx="16"/>
          </p:nvPr>
        </p:nvSpPr>
        <p:spPr/>
        <p:txBody>
          <a:bodyPr rtlCol="0"/>
          <a:lstStyle/>
          <a:p>
            <a:pPr>
              <a:defRPr/>
            </a:pPr>
            <a:fld id="{27179BD9-65CB-694A-A2D4-7B548DC60A53}" type="slidenum">
              <a:rPr lang="en-GB" smtClean="0"/>
              <a:pPr>
                <a:defRPr/>
              </a:pPr>
              <a:t>‹#›</a:t>
            </a:fld>
            <a:endParaRPr lang="en-GB"/>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pic>
        <p:nvPicPr>
          <p:cNvPr id="9" name="Picture 8"/>
          <p:cNvPicPr>
            <a:picLocks noChangeAspect="1"/>
          </p:cNvPicPr>
          <p:nvPr userDrawn="1"/>
        </p:nvPicPr>
        <p:blipFill>
          <a:blip r:embed="rId2"/>
          <a:stretch>
            <a:fillRect/>
          </a:stretch>
        </p:blipFill>
        <p:spPr>
          <a:xfrm>
            <a:off x="8064500" y="6160434"/>
            <a:ext cx="1079500" cy="6731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with logo">
    <p:spTree>
      <p:nvGrpSpPr>
        <p:cNvPr id="1" name=""/>
        <p:cNvGrpSpPr/>
        <p:nvPr/>
      </p:nvGrpSpPr>
      <p:grpSpPr>
        <a:xfrm>
          <a:off x="0" y="0"/>
          <a:ext cx="0" cy="0"/>
          <a:chOff x="0" y="0"/>
          <a:chExt cx="0" cy="0"/>
        </a:xfrm>
      </p:grpSpPr>
      <p:sp>
        <p:nvSpPr>
          <p:cNvPr id="9" name="Rectangle 8"/>
          <p:cNvSpPr/>
          <p:nvPr userDrawn="1"/>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11"/>
          </p:nvPr>
        </p:nvSpPr>
        <p:spPr/>
        <p:txBody>
          <a:bodyPr/>
          <a:lstStyle/>
          <a:p>
            <a:pPr>
              <a:defRPr/>
            </a:pPr>
            <a:endParaRPr lang="en-US"/>
          </a:p>
        </p:txBody>
      </p:sp>
      <p:pic>
        <p:nvPicPr>
          <p:cNvPr id="5" name="Picture 4"/>
          <p:cNvPicPr>
            <a:picLocks noChangeAspect="1"/>
          </p:cNvPicPr>
          <p:nvPr/>
        </p:nvPicPr>
        <p:blipFill>
          <a:blip r:embed="rId2"/>
          <a:stretch>
            <a:fillRect/>
          </a:stretch>
        </p:blipFill>
        <p:spPr>
          <a:xfrm>
            <a:off x="7862081" y="6036346"/>
            <a:ext cx="1079500" cy="673100"/>
          </a:xfrm>
          <a:prstGeom prst="rect">
            <a:avLst/>
          </a:prstGeom>
        </p:spPr>
      </p:pic>
      <p:sp>
        <p:nvSpPr>
          <p:cNvPr id="6" name="Title 1"/>
          <p:cNvSpPr>
            <a:spLocks noGrp="1"/>
          </p:cNvSpPr>
          <p:nvPr>
            <p:ph type="title"/>
          </p:nvPr>
        </p:nvSpPr>
        <p:spPr>
          <a:xfrm>
            <a:off x="609600" y="228600"/>
            <a:ext cx="8153400" cy="990600"/>
          </a:xfrm>
        </p:spPr>
        <p:txBody>
          <a:bodyPr/>
          <a:lstStyle/>
          <a:p>
            <a:r>
              <a:rPr kumimoji="0" lang="en-US" smtClean="0"/>
              <a:t>Click to edit Master title style</a:t>
            </a:r>
            <a:endParaRPr kumimoji="0" lang="en-US" dirty="0"/>
          </a:p>
        </p:txBody>
      </p:sp>
      <p:sp>
        <p:nvSpPr>
          <p:cNvPr id="7" name="Slide Number Placeholder 4"/>
          <p:cNvSpPr txBox="1">
            <a:spLocks/>
          </p:cNvSpPr>
          <p:nvPr userDrawn="1"/>
        </p:nvSpPr>
        <p:spPr>
          <a:xfrm>
            <a:off x="0" y="1272222"/>
            <a:ext cx="533400" cy="244476"/>
          </a:xfrm>
          <a:prstGeom prst="rect">
            <a:avLst/>
          </a:prstGeom>
        </p:spPr>
        <p:txBody>
          <a:bodyPr vert="horz" anchor="ctr" anchorCtr="0">
            <a:normAutofit fontScale="85000" lnSpcReduction="20000"/>
          </a:bodyPr>
          <a:lstStyle>
            <a:defPPr>
              <a:defRPr lang="en-GB"/>
            </a:defPPr>
            <a:lvl1pPr algn="ctr" rtl="0" eaLnBrk="1" fontAlgn="base" latinLnBrk="0" hangingPunct="1">
              <a:spcBef>
                <a:spcPct val="0"/>
              </a:spcBef>
              <a:spcAft>
                <a:spcPct val="0"/>
              </a:spcAft>
              <a:defRPr kumimoji="0" sz="1400" b="1" kern="1200">
                <a:solidFill>
                  <a:srgbClr val="000000"/>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a:lstStyle>
          <a:p>
            <a:pPr>
              <a:defRPr/>
            </a:pPr>
            <a:fld id="{19ABF79A-F4A3-5E49-A6CE-5B8CF779BC37}" type="slidenum">
              <a:rPr lang="en-GB" smtClean="0"/>
              <a:pPr>
                <a:defRPr/>
              </a:pPr>
              <a:t>‹#›</a:t>
            </a:fld>
            <a:endParaRPr lang="en-GB" dirty="0"/>
          </a:p>
        </p:txBody>
      </p:sp>
      <p:sp>
        <p:nvSpPr>
          <p:cNvPr id="8" name="Rectangle 7"/>
          <p:cNvSpPr/>
          <p:nvPr userDrawn="1"/>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19ABF79A-F4A3-5E49-A6CE-5B8CF779BC37}"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000000"/>
                </a:solidFill>
              </a:defRPr>
            </a:lvl1pPr>
          </a:lstStyle>
          <a:p>
            <a:pPr>
              <a:defRPr/>
            </a:pPr>
            <a:fld id="{810F0876-9936-0A4D-A655-DB5D8150D4AA}" type="slidenum">
              <a:rPr lang="en-GB" smtClean="0"/>
              <a:pPr>
                <a:defRPr/>
              </a:pPr>
              <a:t>‹#›</a:t>
            </a:fld>
            <a:endParaRPr lang="en-GB" dirty="0"/>
          </a:p>
        </p:txBody>
      </p:sp>
      <p:pic>
        <p:nvPicPr>
          <p:cNvPr id="5" name="Picture 4"/>
          <p:cNvPicPr>
            <a:picLocks noChangeAspect="1"/>
          </p:cNvPicPr>
          <p:nvPr/>
        </p:nvPicPr>
        <p:blipFill>
          <a:blip r:embed="rId2"/>
          <a:stretch>
            <a:fillRect/>
          </a:stretch>
        </p:blipFill>
        <p:spPr>
          <a:xfrm>
            <a:off x="8064500" y="6160434"/>
            <a:ext cx="1079500" cy="673100"/>
          </a:xfrm>
          <a:prstGeom prst="rect">
            <a:avLst/>
          </a:prstGeom>
        </p:spPr>
      </p:pic>
    </p:spTree>
    <p:extLst>
      <p:ext uri="{BB962C8B-B14F-4D97-AF65-F5344CB8AC3E}">
        <p14:creationId xmlns:p14="http://schemas.microsoft.com/office/powerpoint/2010/main" val="307753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normAutofit/>
          </a:bodyPr>
          <a:lstStyle>
            <a:lvl1pPr algn="l">
              <a:buNone/>
              <a:defRPr sz="3600" b="0"/>
            </a:lvl1pPr>
          </a:lstStyle>
          <a:p>
            <a:r>
              <a:rPr kumimoji="0" lang="en-US" smtClean="0"/>
              <a:t>Click to edit Master title style</a:t>
            </a:r>
            <a:endParaRPr kumimoji="0"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E85CD4-01C3-DE45-A238-CA0781C7043D}" type="slidenum">
              <a:rPr lang="en-GB" smtClean="0"/>
              <a:pPr>
                <a:defRPr/>
              </a:pPr>
              <a:t>‹#›</a:t>
            </a:fld>
            <a:endParaRPr lang="en-GB"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chemeClr val="tx1"/>
                </a:solidFill>
              </a:defRPr>
            </a:lvl1pPr>
          </a:lstStyle>
          <a:p>
            <a:pPr>
              <a:defRPr/>
            </a:pPr>
            <a:fld id="{0BCA7252-6283-0043-95DE-9CBA704BC554}"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7" r:id="rId5"/>
    <p:sldLayoutId id="2147483926" r:id="rId6"/>
    <p:sldLayoutId id="2147483929" r:id="rId7"/>
    <p:sldLayoutId id="2147483928" r:id="rId8"/>
  </p:sldLayoutIdLst>
  <p:hf hdr="0" ftr="0" dt="0"/>
  <p:txStyles>
    <p:titleStyle>
      <a:lvl1pPr algn="l" rtl="0" eaLnBrk="1" latinLnBrk="0" hangingPunct="1">
        <a:spcBef>
          <a:spcPct val="0"/>
        </a:spcBef>
        <a:buNone/>
        <a:defRPr kumimoji="0" sz="3600" kern="1200">
          <a:solidFill>
            <a:schemeClr val="tx2"/>
          </a:solidFill>
          <a:latin typeface="Calibri"/>
          <a:ea typeface="+mj-ea"/>
          <a:cs typeface="Calibri"/>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Calibri"/>
          <a:ea typeface="+mn-ea"/>
          <a:cs typeface="Calibri"/>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libri"/>
          <a:ea typeface="+mn-ea"/>
          <a:cs typeface="Calibri"/>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libri"/>
          <a:ea typeface="+mn-ea"/>
          <a:cs typeface="Calibri"/>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libri"/>
          <a:ea typeface="+mn-ea"/>
          <a:cs typeface="Calibri"/>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libri"/>
          <a:ea typeface="+mn-ea"/>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4.xml"/><Relationship Id="rId3"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300" dirty="0" smtClean="0"/>
              <a:t>How do we prepare our students for a world we cannot possibly imagine?</a:t>
            </a:r>
            <a:endParaRPr lang="en-US" sz="4300" dirty="0"/>
          </a:p>
        </p:txBody>
      </p:sp>
      <p:sp>
        <p:nvSpPr>
          <p:cNvPr id="3" name="Subtitle 2"/>
          <p:cNvSpPr>
            <a:spLocks noGrp="1"/>
          </p:cNvSpPr>
          <p:nvPr>
            <p:ph type="subTitle" idx="1"/>
          </p:nvPr>
        </p:nvSpPr>
        <p:spPr/>
        <p:txBody>
          <a:bodyPr/>
          <a:lstStyle/>
          <a:p>
            <a:r>
              <a:rPr lang="en-US" dirty="0" smtClean="0"/>
              <a:t>Dylan Wiliam</a:t>
            </a:r>
            <a:endParaRPr lang="en-US" dirty="0"/>
          </a:p>
        </p:txBody>
      </p:sp>
      <p:sp>
        <p:nvSpPr>
          <p:cNvPr id="4" name="TextBox 3"/>
          <p:cNvSpPr txBox="1"/>
          <p:nvPr/>
        </p:nvSpPr>
        <p:spPr>
          <a:xfrm>
            <a:off x="2385223" y="6133863"/>
            <a:ext cx="6758777" cy="461665"/>
          </a:xfrm>
          <a:prstGeom prst="rect">
            <a:avLst/>
          </a:prstGeom>
          <a:noFill/>
        </p:spPr>
        <p:txBody>
          <a:bodyPr wrap="square" rtlCol="0">
            <a:spAutoFit/>
          </a:bodyPr>
          <a:lstStyle/>
          <a:p>
            <a:pPr algn="ctr"/>
            <a:r>
              <a:rPr lang="en-US" dirty="0" smtClean="0">
                <a:solidFill>
                  <a:srgbClr val="FFFFFF"/>
                </a:solidFill>
              </a:rPr>
              <a:t>www.dylanwiliam.net</a:t>
            </a:r>
            <a:endParaRPr lang="en-US" dirty="0">
              <a:solidFill>
                <a:srgbClr val="FFFFFF"/>
              </a:solidFill>
            </a:endParaRPr>
          </a:p>
        </p:txBody>
      </p:sp>
    </p:spTree>
    <p:extLst>
      <p:ext uri="{BB962C8B-B14F-4D97-AF65-F5344CB8AC3E}">
        <p14:creationId xmlns:p14="http://schemas.microsoft.com/office/powerpoint/2010/main" val="3220771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dirty="0" smtClean="0"/>
              <a:t>Between-school effects are small…</a:t>
            </a:r>
          </a:p>
        </p:txBody>
      </p:sp>
      <p:sp>
        <p:nvSpPr>
          <p:cNvPr id="932867" name="Rectangle 3"/>
          <p:cNvSpPr>
            <a:spLocks noGrp="1" noChangeArrowheads="1"/>
          </p:cNvSpPr>
          <p:nvPr>
            <p:ph type="body" idx="1"/>
          </p:nvPr>
        </p:nvSpPr>
        <p:spPr>
          <a:xfrm>
            <a:off x="612648" y="1600200"/>
            <a:ext cx="8153400" cy="5257800"/>
          </a:xfrm>
        </p:spPr>
        <p:txBody>
          <a:bodyPr>
            <a:normAutofit/>
          </a:bodyPr>
          <a:lstStyle/>
          <a:p>
            <a:r>
              <a:rPr lang="en-US" sz="2800" dirty="0" smtClean="0"/>
              <a:t>In England, as long as you go to school, it doesn’t matter very much which school you go to</a:t>
            </a:r>
          </a:p>
          <a:p>
            <a:pPr lvl="1"/>
            <a:r>
              <a:rPr lang="en-US" sz="2500" dirty="0"/>
              <a:t> </a:t>
            </a:r>
            <a:r>
              <a:rPr lang="en-US" sz="2500" dirty="0" smtClean="0"/>
              <a:t>93% of the variation in the </a:t>
            </a:r>
            <a:r>
              <a:rPr lang="en-US" sz="2500" dirty="0"/>
              <a:t>p</a:t>
            </a:r>
            <a:r>
              <a:rPr lang="en-US" sz="2500" dirty="0" smtClean="0"/>
              <a:t>roportion of 16-year olds gaining 5 A*-C at GCSE is outside the school’s control</a:t>
            </a:r>
          </a:p>
          <a:p>
            <a:pPr lvl="1"/>
            <a:r>
              <a:rPr lang="en-US" sz="2500" dirty="0" smtClean="0"/>
              <a:t>If 15 students in a class get 5 A*-C in the average school:</a:t>
            </a:r>
          </a:p>
          <a:p>
            <a:pPr lvl="2"/>
            <a:r>
              <a:rPr lang="en-US" sz="2100" dirty="0" smtClean="0"/>
              <a:t>17 students will do so at a “good” school (1sd above mean)</a:t>
            </a:r>
          </a:p>
          <a:p>
            <a:pPr lvl="2"/>
            <a:r>
              <a:rPr lang="en-US" sz="2100" dirty="0" smtClean="0"/>
              <a:t>13 students will do so at a “bad” school (1sd below mean)</a:t>
            </a:r>
          </a:p>
          <a:p>
            <a:pPr lvl="1">
              <a:lnSpc>
                <a:spcPct val="110000"/>
              </a:lnSpc>
              <a:tabLst>
                <a:tab pos="4483100" algn="r"/>
              </a:tabLst>
            </a:pPr>
            <a:r>
              <a:rPr lang="en-US" dirty="0" smtClean="0"/>
              <a:t>For passing a threshold (e.g., 5 A*-C), only 10</a:t>
            </a:r>
            <a:r>
              <a:rPr lang="en-US" dirty="0"/>
              <a:t>% of students </a:t>
            </a:r>
            <a:r>
              <a:rPr lang="en-US" dirty="0" smtClean="0"/>
              <a:t>are close enough for the difference between an average and a good school to make a difference</a:t>
            </a:r>
          </a:p>
          <a:p>
            <a:pPr marL="1143000" lvl="3" indent="0">
              <a:buNone/>
            </a:pPr>
            <a:endParaRPr lang="en-US" sz="1800" dirty="0" smtClean="0"/>
          </a:p>
          <a:p>
            <a:pPr lvl="2"/>
            <a:endParaRPr lang="en-US" sz="2100" dirty="0" smtClean="0"/>
          </a:p>
          <a:p>
            <a:pPr lvl="1"/>
            <a:endParaRPr lang="en-US" dirty="0" smtClean="0"/>
          </a:p>
          <a:p>
            <a:endParaRPr lang="en-US" dirty="0" smtClean="0"/>
          </a:p>
        </p:txBody>
      </p:sp>
      <p:sp>
        <p:nvSpPr>
          <p:cNvPr id="2" name="TextBox 1"/>
          <p:cNvSpPr txBox="1"/>
          <p:nvPr/>
        </p:nvSpPr>
        <p:spPr>
          <a:xfrm>
            <a:off x="612648" y="6304248"/>
            <a:ext cx="5598225" cy="369332"/>
          </a:xfrm>
          <a:prstGeom prst="rect">
            <a:avLst/>
          </a:prstGeom>
          <a:noFill/>
        </p:spPr>
        <p:txBody>
          <a:bodyPr wrap="square" rtlCol="0">
            <a:spAutoFit/>
          </a:bodyPr>
          <a:lstStyle/>
          <a:p>
            <a:r>
              <a:rPr lang="en-US" sz="1800" dirty="0" smtClean="0">
                <a:solidFill>
                  <a:schemeClr val="accent1"/>
                </a:solidFill>
                <a:latin typeface="+mj-lt"/>
              </a:rPr>
              <a:t>Wiliam (2010); Allen and Burgess (2010)</a:t>
            </a:r>
            <a:endParaRPr lang="en-US" sz="1800" dirty="0">
              <a:solidFill>
                <a:schemeClr val="accent1"/>
              </a:solidFill>
              <a:latin typeface="+mj-lt"/>
            </a:endParaRPr>
          </a:p>
        </p:txBody>
      </p:sp>
    </p:spTree>
    <p:extLst>
      <p:ext uri="{BB962C8B-B14F-4D97-AF65-F5344CB8AC3E}">
        <p14:creationId xmlns:p14="http://schemas.microsoft.com/office/powerpoint/2010/main" val="3175147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2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2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28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328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32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32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…because they are dwarfed by other factors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a:t>
            </a:fld>
            <a:endParaRPr lang="en-GB" dirty="0"/>
          </a:p>
        </p:txBody>
      </p:sp>
      <p:sp>
        <p:nvSpPr>
          <p:cNvPr id="4" name="Content Placeholder 3"/>
          <p:cNvSpPr>
            <a:spLocks noGrp="1"/>
          </p:cNvSpPr>
          <p:nvPr>
            <p:ph sz="quarter" idx="1"/>
          </p:nvPr>
        </p:nvSpPr>
        <p:spPr>
          <a:xfrm>
            <a:off x="612647" y="1600200"/>
            <a:ext cx="8355171" cy="4495800"/>
          </a:xfrm>
        </p:spPr>
        <p:txBody>
          <a:bodyPr/>
          <a:lstStyle/>
          <a:p>
            <a:r>
              <a:rPr lang="en-US" dirty="0" smtClean="0"/>
              <a:t>Between-school effects are small, because</a:t>
            </a:r>
          </a:p>
          <a:p>
            <a:pPr lvl="1"/>
            <a:r>
              <a:rPr lang="en-US" dirty="0" smtClean="0"/>
              <a:t>Differences between students are huge</a:t>
            </a:r>
          </a:p>
          <a:p>
            <a:pPr lvl="1"/>
            <a:r>
              <a:rPr lang="en-US" dirty="0" smtClean="0"/>
              <a:t>Teacher effects are large, but</a:t>
            </a:r>
          </a:p>
          <a:p>
            <a:pPr lvl="1"/>
            <a:r>
              <a:rPr lang="en-US" dirty="0" smtClean="0"/>
              <a:t>Good teachers are randomly distributed across schools</a:t>
            </a:r>
          </a:p>
          <a:p>
            <a:r>
              <a:rPr lang="en-US" dirty="0"/>
              <a:t>This is why policies focused on schools have had little </a:t>
            </a:r>
            <a:r>
              <a:rPr lang="en-US" dirty="0" smtClean="0"/>
              <a:t>impact</a:t>
            </a:r>
          </a:p>
          <a:p>
            <a:endParaRPr lang="en-US" dirty="0"/>
          </a:p>
          <a:p>
            <a:endParaRPr lang="en-US" dirty="0" smtClean="0"/>
          </a:p>
          <a:p>
            <a:endParaRPr lang="en-US" dirty="0" smtClean="0"/>
          </a:p>
        </p:txBody>
      </p:sp>
    </p:spTree>
    <p:extLst>
      <p:ext uri="{BB962C8B-B14F-4D97-AF65-F5344CB8AC3E}">
        <p14:creationId xmlns:p14="http://schemas.microsoft.com/office/powerpoint/2010/main" val="39526797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smtClean="0"/>
              <a:t>Learning from other countries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12</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294483865"/>
              </p:ext>
            </p:extLst>
          </p:nvPr>
        </p:nvGraphicFramePr>
        <p:xfrm>
          <a:off x="612775" y="1801564"/>
          <a:ext cx="8153400" cy="2743200"/>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endParaRPr lang="en-US" sz="2400" dirty="0"/>
                    </a:p>
                  </a:txBody>
                  <a:tcPr/>
                </a:tc>
                <a:tc>
                  <a:txBody>
                    <a:bodyPr/>
                    <a:lstStyle/>
                    <a:p>
                      <a:r>
                        <a:rPr lang="en-US" sz="2400" dirty="0" smtClean="0"/>
                        <a:t>Example</a:t>
                      </a:r>
                      <a:endParaRPr lang="en-US" sz="2400" dirty="0"/>
                    </a:p>
                  </a:txBody>
                  <a:tcPr/>
                </a:tc>
                <a:tc>
                  <a:txBody>
                    <a:bodyPr/>
                    <a:lstStyle/>
                    <a:p>
                      <a:r>
                        <a:rPr lang="en-US" sz="2400" dirty="0" smtClean="0"/>
                        <a:t>Counter-example</a:t>
                      </a:r>
                      <a:endParaRPr lang="en-US" sz="2400" dirty="0"/>
                    </a:p>
                  </a:txBody>
                  <a:tcPr/>
                </a:tc>
              </a:tr>
              <a:tr h="370840">
                <a:tc>
                  <a:txBody>
                    <a:bodyPr/>
                    <a:lstStyle/>
                    <a:p>
                      <a:r>
                        <a:rPr lang="en-US" sz="2400" dirty="0" smtClean="0"/>
                        <a:t>School</a:t>
                      </a:r>
                      <a:r>
                        <a:rPr lang="en-US" sz="2400" baseline="0" dirty="0" smtClean="0"/>
                        <a:t> choice</a:t>
                      </a:r>
                      <a:endParaRPr lang="en-US" sz="2400" dirty="0"/>
                    </a:p>
                  </a:txBody>
                  <a:tcPr/>
                </a:tc>
                <a:tc>
                  <a:txBody>
                    <a:bodyPr/>
                    <a:lstStyle/>
                    <a:p>
                      <a:r>
                        <a:rPr lang="en-US" sz="2400" dirty="0" smtClean="0"/>
                        <a:t>Singapore</a:t>
                      </a:r>
                      <a:endParaRPr lang="en-US" sz="2400" dirty="0"/>
                    </a:p>
                  </a:txBody>
                  <a:tcPr/>
                </a:tc>
                <a:tc>
                  <a:txBody>
                    <a:bodyPr/>
                    <a:lstStyle/>
                    <a:p>
                      <a:r>
                        <a:rPr lang="en-US" sz="2400" dirty="0" smtClean="0"/>
                        <a:t>Korea</a:t>
                      </a:r>
                      <a:endParaRPr lang="en-US" sz="2400" dirty="0"/>
                    </a:p>
                  </a:txBody>
                  <a:tcPr/>
                </a:tc>
              </a:tr>
              <a:tr h="370840">
                <a:tc>
                  <a:txBody>
                    <a:bodyPr/>
                    <a:lstStyle/>
                    <a:p>
                      <a:r>
                        <a:rPr lang="en-US" sz="2400" dirty="0" smtClean="0"/>
                        <a:t>Teacher pay</a:t>
                      </a:r>
                      <a:endParaRPr lang="en-US" sz="2400" dirty="0"/>
                    </a:p>
                  </a:txBody>
                  <a:tcPr/>
                </a:tc>
                <a:tc>
                  <a:txBody>
                    <a:bodyPr/>
                    <a:lstStyle/>
                    <a:p>
                      <a:r>
                        <a:rPr lang="en-US" sz="2400" dirty="0" smtClean="0"/>
                        <a:t>Korea</a:t>
                      </a:r>
                      <a:endParaRPr lang="en-US" sz="2400" dirty="0"/>
                    </a:p>
                  </a:txBody>
                  <a:tcPr/>
                </a:tc>
                <a:tc>
                  <a:txBody>
                    <a:bodyPr/>
                    <a:lstStyle/>
                    <a:p>
                      <a:r>
                        <a:rPr lang="en-US" sz="2400" dirty="0" smtClean="0"/>
                        <a:t>Australia</a:t>
                      </a:r>
                      <a:endParaRPr lang="en-US" sz="2400" dirty="0"/>
                    </a:p>
                  </a:txBody>
                  <a:tcPr/>
                </a:tc>
              </a:tr>
              <a:tr h="370840">
                <a:tc>
                  <a:txBody>
                    <a:bodyPr/>
                    <a:lstStyle/>
                    <a:p>
                      <a:r>
                        <a:rPr lang="en-US" sz="2400" dirty="0" smtClean="0"/>
                        <a:t>School autonomy</a:t>
                      </a:r>
                      <a:endParaRPr lang="en-US" sz="2400" dirty="0"/>
                    </a:p>
                  </a:txBody>
                  <a:tcPr/>
                </a:tc>
                <a:tc>
                  <a:txBody>
                    <a:bodyPr/>
                    <a:lstStyle/>
                    <a:p>
                      <a:r>
                        <a:rPr lang="en-US" sz="2400" dirty="0" smtClean="0"/>
                        <a:t>Netherlands</a:t>
                      </a:r>
                      <a:endParaRPr lang="en-US" sz="2400" dirty="0"/>
                    </a:p>
                  </a:txBody>
                  <a:tcPr/>
                </a:tc>
                <a:tc>
                  <a:txBody>
                    <a:bodyPr/>
                    <a:lstStyle/>
                    <a:p>
                      <a:r>
                        <a:rPr lang="en-US" sz="2400" dirty="0" smtClean="0"/>
                        <a:t>Singapore</a:t>
                      </a:r>
                      <a:endParaRPr lang="en-US" sz="2400" dirty="0"/>
                    </a:p>
                  </a:txBody>
                  <a:tcPr/>
                </a:tc>
              </a:tr>
              <a:tr h="370840">
                <a:tc>
                  <a:txBody>
                    <a:bodyPr/>
                    <a:lstStyle/>
                    <a:p>
                      <a:r>
                        <a:rPr lang="en-US" sz="2400" dirty="0" smtClean="0"/>
                        <a:t>Teacher quality</a:t>
                      </a:r>
                      <a:endParaRPr lang="en-US" sz="2400" dirty="0"/>
                    </a:p>
                  </a:txBody>
                  <a:tcPr/>
                </a:tc>
                <a:tc>
                  <a:txBody>
                    <a:bodyPr/>
                    <a:lstStyle/>
                    <a:p>
                      <a:r>
                        <a:rPr lang="en-US" sz="2400" dirty="0" smtClean="0"/>
                        <a:t>Finland</a:t>
                      </a:r>
                      <a:endParaRPr lang="en-US" sz="2400" dirty="0"/>
                    </a:p>
                  </a:txBody>
                  <a:tcPr/>
                </a:tc>
                <a:tc>
                  <a:txBody>
                    <a:bodyPr/>
                    <a:lstStyle/>
                    <a:p>
                      <a:r>
                        <a:rPr lang="en-US" sz="2400" dirty="0" smtClean="0"/>
                        <a:t>Ireland</a:t>
                      </a:r>
                      <a:endParaRPr lang="en-US" sz="2400" dirty="0"/>
                    </a:p>
                  </a:txBody>
                  <a:tcPr/>
                </a:tc>
              </a:tr>
              <a:tr h="370840">
                <a:tc>
                  <a:txBody>
                    <a:bodyPr/>
                    <a:lstStyle/>
                    <a:p>
                      <a:r>
                        <a:rPr lang="en-US" sz="2400" dirty="0" smtClean="0"/>
                        <a:t>High-stakes testing</a:t>
                      </a:r>
                      <a:endParaRPr lang="en-US" sz="2400" dirty="0"/>
                    </a:p>
                  </a:txBody>
                  <a:tcPr/>
                </a:tc>
                <a:tc>
                  <a:txBody>
                    <a:bodyPr/>
                    <a:lstStyle/>
                    <a:p>
                      <a:r>
                        <a:rPr lang="en-US" sz="2400" dirty="0" smtClean="0"/>
                        <a:t>Canada</a:t>
                      </a:r>
                      <a:endParaRPr lang="en-US" sz="2400" dirty="0"/>
                    </a:p>
                  </a:txBody>
                  <a:tcPr/>
                </a:tc>
                <a:tc>
                  <a:txBody>
                    <a:bodyPr/>
                    <a:lstStyle/>
                    <a:p>
                      <a:r>
                        <a:rPr lang="en-US" sz="2400" dirty="0" smtClean="0"/>
                        <a:t>Finland</a:t>
                      </a:r>
                      <a:endParaRPr lang="en-US" sz="2400" dirty="0"/>
                    </a:p>
                  </a:txBody>
                  <a:tcPr/>
                </a:tc>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3675781239"/>
              </p:ext>
            </p:extLst>
          </p:nvPr>
        </p:nvGraphicFramePr>
        <p:xfrm>
          <a:off x="612775" y="1801564"/>
          <a:ext cx="5435600" cy="2743200"/>
        </p:xfrm>
        <a:graphic>
          <a:graphicData uri="http://schemas.openxmlformats.org/drawingml/2006/table">
            <a:tbl>
              <a:tblPr firstRow="1" bandRow="1">
                <a:tableStyleId>{5C22544A-7EE6-4342-B048-85BDC9FD1C3A}</a:tableStyleId>
              </a:tblPr>
              <a:tblGrid>
                <a:gridCol w="2717800"/>
                <a:gridCol w="2717800"/>
              </a:tblGrid>
              <a:tr h="370840">
                <a:tc>
                  <a:txBody>
                    <a:bodyPr/>
                    <a:lstStyle/>
                    <a:p>
                      <a:r>
                        <a:rPr lang="en-US" sz="2400" dirty="0" smtClean="0"/>
                        <a:t>Strategy</a:t>
                      </a:r>
                      <a:endParaRPr lang="en-US" sz="2400" dirty="0"/>
                    </a:p>
                  </a:txBody>
                  <a:tcPr/>
                </a:tc>
                <a:tc>
                  <a:txBody>
                    <a:bodyPr/>
                    <a:lstStyle/>
                    <a:p>
                      <a:r>
                        <a:rPr lang="en-US" sz="2400" dirty="0" smtClean="0"/>
                        <a:t>Example</a:t>
                      </a:r>
                      <a:endParaRPr lang="en-US" sz="2400" dirty="0"/>
                    </a:p>
                  </a:txBody>
                  <a:tcPr/>
                </a:tc>
              </a:tr>
              <a:tr h="370840">
                <a:tc>
                  <a:txBody>
                    <a:bodyPr/>
                    <a:lstStyle/>
                    <a:p>
                      <a:r>
                        <a:rPr lang="en-US" sz="2400" dirty="0" smtClean="0"/>
                        <a:t>School</a:t>
                      </a:r>
                      <a:r>
                        <a:rPr lang="en-US" sz="2400" baseline="0" dirty="0" smtClean="0"/>
                        <a:t> choice</a:t>
                      </a:r>
                      <a:endParaRPr lang="en-US" sz="2400" dirty="0"/>
                    </a:p>
                  </a:txBody>
                  <a:tcPr/>
                </a:tc>
                <a:tc>
                  <a:txBody>
                    <a:bodyPr/>
                    <a:lstStyle/>
                    <a:p>
                      <a:r>
                        <a:rPr lang="en-US" sz="2400" dirty="0" smtClean="0"/>
                        <a:t>Singapore</a:t>
                      </a:r>
                      <a:endParaRPr lang="en-US" sz="2400" dirty="0"/>
                    </a:p>
                  </a:txBody>
                  <a:tcPr/>
                </a:tc>
              </a:tr>
              <a:tr h="370840">
                <a:tc>
                  <a:txBody>
                    <a:bodyPr/>
                    <a:lstStyle/>
                    <a:p>
                      <a:r>
                        <a:rPr lang="en-US" sz="2400" dirty="0" smtClean="0"/>
                        <a:t>Teacher pay</a:t>
                      </a:r>
                      <a:endParaRPr lang="en-US" sz="2400" dirty="0"/>
                    </a:p>
                  </a:txBody>
                  <a:tcPr/>
                </a:tc>
                <a:tc>
                  <a:txBody>
                    <a:bodyPr/>
                    <a:lstStyle/>
                    <a:p>
                      <a:r>
                        <a:rPr lang="en-US" sz="2400" dirty="0" smtClean="0"/>
                        <a:t>Korea</a:t>
                      </a:r>
                      <a:endParaRPr lang="en-US" sz="2400" dirty="0"/>
                    </a:p>
                  </a:txBody>
                  <a:tcPr/>
                </a:tc>
              </a:tr>
              <a:tr h="370840">
                <a:tc>
                  <a:txBody>
                    <a:bodyPr/>
                    <a:lstStyle/>
                    <a:p>
                      <a:r>
                        <a:rPr lang="en-US" sz="2400" dirty="0" smtClean="0"/>
                        <a:t>School autonomy</a:t>
                      </a:r>
                      <a:endParaRPr lang="en-US" sz="2400" dirty="0"/>
                    </a:p>
                  </a:txBody>
                  <a:tcPr/>
                </a:tc>
                <a:tc>
                  <a:txBody>
                    <a:bodyPr/>
                    <a:lstStyle/>
                    <a:p>
                      <a:r>
                        <a:rPr lang="en-US" sz="2400" dirty="0" smtClean="0"/>
                        <a:t>Netherlands</a:t>
                      </a:r>
                      <a:endParaRPr lang="en-US" sz="2400" dirty="0"/>
                    </a:p>
                  </a:txBody>
                  <a:tcPr/>
                </a:tc>
              </a:tr>
              <a:tr h="370840">
                <a:tc>
                  <a:txBody>
                    <a:bodyPr/>
                    <a:lstStyle/>
                    <a:p>
                      <a:r>
                        <a:rPr lang="en-US" sz="2400" dirty="0" smtClean="0"/>
                        <a:t>Teacher quality</a:t>
                      </a:r>
                      <a:endParaRPr lang="en-US" sz="2400" dirty="0"/>
                    </a:p>
                  </a:txBody>
                  <a:tcPr/>
                </a:tc>
                <a:tc>
                  <a:txBody>
                    <a:bodyPr/>
                    <a:lstStyle/>
                    <a:p>
                      <a:r>
                        <a:rPr lang="en-US" sz="2400" dirty="0" smtClean="0"/>
                        <a:t>Finland</a:t>
                      </a:r>
                      <a:endParaRPr lang="en-US" sz="2400" dirty="0"/>
                    </a:p>
                  </a:txBody>
                  <a:tcPr/>
                </a:tc>
              </a:tr>
              <a:tr h="370840">
                <a:tc>
                  <a:txBody>
                    <a:bodyPr/>
                    <a:lstStyle/>
                    <a:p>
                      <a:r>
                        <a:rPr lang="en-US" sz="2400" dirty="0" smtClean="0"/>
                        <a:t>High-stakes testing</a:t>
                      </a:r>
                      <a:endParaRPr lang="en-US" sz="2400" dirty="0"/>
                    </a:p>
                  </a:txBody>
                  <a:tcPr/>
                </a:tc>
                <a:tc>
                  <a:txBody>
                    <a:bodyPr/>
                    <a:lstStyle/>
                    <a:p>
                      <a:r>
                        <a:rPr lang="en-US" sz="2400" dirty="0" smtClean="0"/>
                        <a:t>Canada</a:t>
                      </a:r>
                      <a:endParaRPr lang="en-US" sz="2400" dirty="0"/>
                    </a:p>
                  </a:txBody>
                  <a:tcPr/>
                </a:tc>
              </a:tr>
            </a:tbl>
          </a:graphicData>
        </a:graphic>
      </p:graphicFrame>
      <p:sp>
        <p:nvSpPr>
          <p:cNvPr id="8" name="Title 1"/>
          <p:cNvSpPr txBox="1">
            <a:spLocks/>
          </p:cNvSpPr>
          <p:nvPr/>
        </p:nvSpPr>
        <p:spPr>
          <a:xfrm>
            <a:off x="612648" y="228600"/>
            <a:ext cx="8153400" cy="990600"/>
          </a:xfrm>
          <a:prstGeom prst="rect">
            <a:avLst/>
          </a:prstGeom>
        </p:spPr>
        <p:txBody>
          <a:bodyPr vert="horz" anchor="ctr">
            <a:normAutofit/>
          </a:bodyPr>
          <a:lstStyle>
            <a:lvl1pPr algn="l" rtl="0" eaLnBrk="1" latinLnBrk="0" hangingPunct="1">
              <a:spcBef>
                <a:spcPct val="0"/>
              </a:spcBef>
              <a:buNone/>
              <a:defRPr kumimoji="0" sz="3600" kern="1200">
                <a:solidFill>
                  <a:schemeClr val="tx2"/>
                </a:solidFill>
                <a:latin typeface="Calibri"/>
                <a:ea typeface="+mj-ea"/>
                <a:cs typeface="Calibri"/>
              </a:defRPr>
            </a:lvl1pPr>
          </a:lstStyle>
          <a:p>
            <a:r>
              <a:rPr lang="en-US" dirty="0" smtClean="0"/>
              <a:t>Learning from other countries—selectively</a:t>
            </a:r>
            <a:endParaRPr lang="en-US" dirty="0"/>
          </a:p>
        </p:txBody>
      </p:sp>
    </p:spTree>
    <p:extLst>
      <p:ext uri="{BB962C8B-B14F-4D97-AF65-F5344CB8AC3E}">
        <p14:creationId xmlns:p14="http://schemas.microsoft.com/office/powerpoint/2010/main" val="3355955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Understanding the role of chance…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13</a:t>
            </a:fld>
            <a:endParaRPr lang="en-GB" dirty="0"/>
          </a:p>
        </p:txBody>
      </p:sp>
      <p:sp>
        <p:nvSpPr>
          <p:cNvPr id="10" name="Content Placeholder 9"/>
          <p:cNvSpPr>
            <a:spLocks noGrp="1"/>
          </p:cNvSpPr>
          <p:nvPr>
            <p:ph sz="quarter" idx="1"/>
          </p:nvPr>
        </p:nvSpPr>
        <p:spPr/>
        <p:txBody>
          <a:bodyPr/>
          <a:lstStyle/>
          <a:p>
            <a:endParaRPr lang="en-US"/>
          </a:p>
        </p:txBody>
      </p:sp>
      <p:pic>
        <p:nvPicPr>
          <p:cNvPr id="7" name="Picture 6"/>
          <p:cNvPicPr>
            <a:picLocks noChangeAspect="1"/>
          </p:cNvPicPr>
          <p:nvPr/>
        </p:nvPicPr>
        <p:blipFill>
          <a:blip r:embed="rId2"/>
          <a:stretch>
            <a:fillRect/>
          </a:stretch>
        </p:blipFill>
        <p:spPr>
          <a:xfrm>
            <a:off x="5994855" y="2106579"/>
            <a:ext cx="2472604" cy="3683072"/>
          </a:xfrm>
          <a:prstGeom prst="rect">
            <a:avLst/>
          </a:prstGeom>
        </p:spPr>
      </p:pic>
      <p:pic>
        <p:nvPicPr>
          <p:cNvPr id="8" name="Picture 7"/>
          <p:cNvPicPr>
            <a:picLocks noChangeAspect="1"/>
          </p:cNvPicPr>
          <p:nvPr/>
        </p:nvPicPr>
        <p:blipFill>
          <a:blip r:embed="rId3"/>
          <a:stretch>
            <a:fillRect/>
          </a:stretch>
        </p:blipFill>
        <p:spPr>
          <a:xfrm>
            <a:off x="646645" y="2106578"/>
            <a:ext cx="2430828" cy="3683072"/>
          </a:xfrm>
          <a:prstGeom prst="rect">
            <a:avLst/>
          </a:prstGeom>
        </p:spPr>
      </p:pic>
      <p:pic>
        <p:nvPicPr>
          <p:cNvPr id="9" name="Picture 8"/>
          <p:cNvPicPr>
            <a:picLocks noChangeAspect="1"/>
          </p:cNvPicPr>
          <p:nvPr/>
        </p:nvPicPr>
        <p:blipFill>
          <a:blip r:embed="rId4"/>
          <a:stretch>
            <a:fillRect/>
          </a:stretch>
        </p:blipFill>
        <p:spPr>
          <a:xfrm>
            <a:off x="3323110" y="2106577"/>
            <a:ext cx="2438597" cy="3683073"/>
          </a:xfrm>
          <a:prstGeom prst="rect">
            <a:avLst/>
          </a:prstGeom>
        </p:spPr>
      </p:pic>
    </p:spTree>
    <p:extLst>
      <p:ext uri="{BB962C8B-B14F-4D97-AF65-F5344CB8AC3E}">
        <p14:creationId xmlns:p14="http://schemas.microsoft.com/office/powerpoint/2010/main" val="7524305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“Fooled by randomness” (</a:t>
            </a:r>
            <a:r>
              <a:rPr lang="en-US" dirty="0" err="1" smtClean="0"/>
              <a:t>Taleb</a:t>
            </a:r>
            <a:r>
              <a:rPr lang="en-US" dirty="0" smtClean="0"/>
              <a:t>, 2001)</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14</a:t>
            </a:fld>
            <a:endParaRPr lang="en-GB" dirty="0"/>
          </a:p>
        </p:txBody>
      </p:sp>
      <p:sp>
        <p:nvSpPr>
          <p:cNvPr id="4" name="Content Placeholder 3"/>
          <p:cNvSpPr>
            <a:spLocks noGrp="1"/>
          </p:cNvSpPr>
          <p:nvPr>
            <p:ph sz="quarter" idx="1"/>
          </p:nvPr>
        </p:nvSpPr>
        <p:spPr/>
        <p:txBody>
          <a:bodyPr/>
          <a:lstStyle/>
          <a:p>
            <a:r>
              <a:rPr lang="en-US" dirty="0" smtClean="0"/>
              <a:t>Reliability in public examinations</a:t>
            </a:r>
          </a:p>
          <a:p>
            <a:r>
              <a:rPr lang="en-US" dirty="0" smtClean="0"/>
              <a:t>Small high schools</a:t>
            </a:r>
          </a:p>
          <a:p>
            <a:r>
              <a:rPr lang="en-US" dirty="0" smtClean="0"/>
              <a:t>From good to great (or not)</a:t>
            </a:r>
          </a:p>
          <a:p>
            <a:r>
              <a:rPr lang="en-US" dirty="0" smtClean="0"/>
              <a:t>“Secrets of your success”</a:t>
            </a:r>
          </a:p>
          <a:p>
            <a:r>
              <a:rPr lang="en-US" dirty="0" smtClean="0"/>
              <a:t>Teacher observations</a:t>
            </a:r>
            <a:endParaRPr lang="en-US" dirty="0"/>
          </a:p>
        </p:txBody>
      </p:sp>
    </p:spTree>
    <p:extLst>
      <p:ext uri="{BB962C8B-B14F-4D97-AF65-F5344CB8AC3E}">
        <p14:creationId xmlns:p14="http://schemas.microsoft.com/office/powerpoint/2010/main" val="2830486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we know about teaching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15</a:t>
            </a:fld>
            <a:endParaRPr lang="en-GB" dirty="0"/>
          </a:p>
        </p:txBody>
      </p:sp>
      <p:sp>
        <p:nvSpPr>
          <p:cNvPr id="4" name="Content Placeholder 3"/>
          <p:cNvSpPr>
            <a:spLocks noGrp="1"/>
          </p:cNvSpPr>
          <p:nvPr>
            <p:ph sz="quarter" idx="1"/>
          </p:nvPr>
        </p:nvSpPr>
        <p:spPr/>
        <p:txBody>
          <a:bodyPr/>
          <a:lstStyle/>
          <a:p>
            <a:r>
              <a:rPr lang="en-US" dirty="0" smtClean="0"/>
              <a:t>We don’t know who will be good teachers</a:t>
            </a:r>
          </a:p>
          <a:p>
            <a:r>
              <a:rPr lang="en-US" dirty="0" smtClean="0"/>
              <a:t>We can’t tell good teaching:</a:t>
            </a:r>
          </a:p>
          <a:p>
            <a:pPr lvl="1"/>
            <a:r>
              <a:rPr lang="en-US" dirty="0" smtClean="0"/>
              <a:t>when we see it</a:t>
            </a:r>
          </a:p>
          <a:p>
            <a:pPr lvl="1"/>
            <a:r>
              <a:rPr lang="en-US" dirty="0" smtClean="0"/>
              <a:t>by looking at “value-added” test scores</a:t>
            </a:r>
          </a:p>
        </p:txBody>
      </p:sp>
    </p:spTree>
    <p:extLst>
      <p:ext uri="{BB962C8B-B14F-4D97-AF65-F5344CB8AC3E}">
        <p14:creationId xmlns:p14="http://schemas.microsoft.com/office/powerpoint/2010/main" val="2260649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‘dark matter’ of teacher quality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16</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70623033"/>
              </p:ext>
            </p:extLst>
          </p:nvPr>
        </p:nvGraphicFramePr>
        <p:xfrm>
          <a:off x="612647" y="1801564"/>
          <a:ext cx="8142834" cy="3942080"/>
        </p:xfrm>
        <a:graphic>
          <a:graphicData uri="http://schemas.openxmlformats.org/drawingml/2006/table">
            <a:tbl>
              <a:tblPr firstRow="1" bandRow="1">
                <a:tableStyleId>{5C22544A-7EE6-4342-B048-85BDC9FD1C3A}</a:tableStyleId>
              </a:tblPr>
              <a:tblGrid>
                <a:gridCol w="2020391"/>
                <a:gridCol w="991262"/>
                <a:gridCol w="1130657"/>
                <a:gridCol w="882843"/>
                <a:gridCol w="1068703"/>
                <a:gridCol w="1084193"/>
                <a:gridCol w="964785"/>
              </a:tblGrid>
              <a:tr h="370840">
                <a:tc>
                  <a:txBody>
                    <a:bodyPr/>
                    <a:lstStyle/>
                    <a:p>
                      <a:endParaRPr lang="en-US" dirty="0"/>
                    </a:p>
                  </a:txBody>
                  <a:tcPr/>
                </a:tc>
                <a:tc gridSpan="3">
                  <a:txBody>
                    <a:bodyPr/>
                    <a:lstStyle/>
                    <a:p>
                      <a:pPr algn="ctr"/>
                      <a:r>
                        <a:rPr lang="en-US" dirty="0" smtClean="0"/>
                        <a:t>Mathematics</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Reading</a:t>
                      </a:r>
                      <a:endParaRPr lang="en-US" dirty="0"/>
                    </a:p>
                  </a:txBody>
                  <a:tcPr/>
                </a:tc>
                <a:tc hMerge="1">
                  <a:txBody>
                    <a:bodyPr/>
                    <a:lstStyle/>
                    <a:p>
                      <a:endParaRPr lang="en-US"/>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r>
              <a:tr h="370840">
                <a:tc>
                  <a:txBody>
                    <a:bodyPr/>
                    <a:lstStyle/>
                    <a:p>
                      <a:r>
                        <a:rPr lang="en-US" dirty="0" smtClean="0">
                          <a:solidFill>
                            <a:schemeClr val="tx1"/>
                          </a:solidFill>
                        </a:rPr>
                        <a:t>General</a:t>
                      </a:r>
                      <a:r>
                        <a:rPr lang="en-US" baseline="0" dirty="0" smtClean="0">
                          <a:solidFill>
                            <a:schemeClr val="tx1"/>
                          </a:solidFill>
                        </a:rPr>
                        <a:t> theory of education </a:t>
                      </a:r>
                      <a:r>
                        <a:rPr lang="en-US" dirty="0" smtClean="0">
                          <a:solidFill>
                            <a:schemeClr val="tx1"/>
                          </a:solidFill>
                        </a:rPr>
                        <a:t>courses</a:t>
                      </a:r>
                      <a:endParaRPr lang="en-US" dirty="0">
                        <a:solidFill>
                          <a:schemeClr val="tx1"/>
                        </a:solidFill>
                      </a:endParaRP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a:t>
                      </a:r>
                      <a:r>
                        <a:rPr lang="en-US" dirty="0" err="1" smtClean="0"/>
                        <a:t>ve</a:t>
                      </a:r>
                      <a:endParaRPr lang="en-US" dirty="0"/>
                    </a:p>
                  </a:txBody>
                  <a:tcPr anchor="ctr"/>
                </a:tc>
                <a:tc>
                  <a:txBody>
                    <a:bodyPr/>
                    <a:lstStyle/>
                    <a:p>
                      <a:pPr algn="ctr"/>
                      <a:endParaRPr lang="en-US" dirty="0"/>
                    </a:p>
                  </a:txBody>
                  <a:tcPr anchor="ctr"/>
                </a:tc>
              </a:tr>
              <a:tr h="370840">
                <a:tc>
                  <a:txBody>
                    <a:bodyPr/>
                    <a:lstStyle/>
                    <a:p>
                      <a:r>
                        <a:rPr lang="en-US" dirty="0" smtClean="0"/>
                        <a:t>Teaching</a:t>
                      </a:r>
                      <a:r>
                        <a:rPr lang="en-US" baseline="0" dirty="0" smtClean="0"/>
                        <a:t> p</a:t>
                      </a:r>
                      <a:r>
                        <a:rPr lang="en-US" dirty="0" smtClean="0"/>
                        <a:t>ractice courses</a:t>
                      </a:r>
                      <a:endParaRPr lang="en-US" dirty="0"/>
                    </a:p>
                  </a:txBody>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a:t>
                      </a:r>
                      <a:r>
                        <a:rPr lang="en-US" dirty="0" err="1" smtClean="0"/>
                        <a:t>ve</a:t>
                      </a:r>
                      <a:endParaRPr lang="en-US" dirty="0"/>
                    </a:p>
                  </a:txBody>
                  <a:tcPr anchor="ctr"/>
                </a:tc>
                <a:tc>
                  <a:txBody>
                    <a:bodyPr/>
                    <a:lstStyle/>
                    <a:p>
                      <a:pPr algn="ctr"/>
                      <a:r>
                        <a:rPr lang="en-US" dirty="0" smtClean="0"/>
                        <a:t>+</a:t>
                      </a:r>
                      <a:r>
                        <a:rPr lang="en-US" dirty="0" err="1" smtClean="0"/>
                        <a:t>ve</a:t>
                      </a:r>
                      <a:endParaRPr lang="en-US" dirty="0"/>
                    </a:p>
                  </a:txBody>
                  <a:tcPr anchor="ctr"/>
                </a:tc>
                <a:tc>
                  <a:txBody>
                    <a:bodyPr/>
                    <a:lstStyle/>
                    <a:p>
                      <a:pPr algn="ctr"/>
                      <a:endParaRPr lang="en-US" dirty="0"/>
                    </a:p>
                  </a:txBody>
                  <a:tcPr anchor="ctr"/>
                </a:tc>
              </a:tr>
              <a:tr h="370840">
                <a:tc>
                  <a:txBody>
                    <a:bodyPr/>
                    <a:lstStyle/>
                    <a:p>
                      <a:r>
                        <a:rPr lang="en-US" dirty="0" smtClean="0"/>
                        <a:t>Pedagogical content courses</a:t>
                      </a:r>
                      <a:endParaRPr lang="en-US" dirty="0"/>
                    </a:p>
                  </a:txBody>
                  <a:tcPr/>
                </a:tc>
                <a:tc>
                  <a:txBody>
                    <a:bodyPr/>
                    <a:lstStyle/>
                    <a:p>
                      <a:pPr algn="ctr"/>
                      <a:r>
                        <a:rPr lang="en-US" dirty="0" smtClean="0"/>
                        <a:t>+</a:t>
                      </a:r>
                      <a:r>
                        <a:rPr lang="en-US" dirty="0" err="1" smtClean="0"/>
                        <a:t>ve</a:t>
                      </a:r>
                      <a:endParaRPr lang="en-US" dirty="0"/>
                    </a:p>
                  </a:txBody>
                  <a:tcPr anchor="ctr"/>
                </a:tc>
                <a:tc>
                  <a:txBody>
                    <a:bodyPr/>
                    <a:lstStyle/>
                    <a:p>
                      <a:pPr algn="ctr"/>
                      <a:r>
                        <a:rPr lang="en-US" dirty="0" smtClean="0"/>
                        <a:t>+</a:t>
                      </a:r>
                      <a:r>
                        <a:rPr lang="en-US" dirty="0" err="1" smtClean="0"/>
                        <a:t>ve</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r>
              <a:tr h="370840">
                <a:tc>
                  <a:txBody>
                    <a:bodyPr/>
                    <a:lstStyle/>
                    <a:p>
                      <a:r>
                        <a:rPr lang="en-US" dirty="0" smtClean="0"/>
                        <a:t>Advanced university courses</a:t>
                      </a:r>
                      <a:endParaRPr lang="en-US" dirty="0"/>
                    </a:p>
                  </a:txBody>
                  <a:tcPr/>
                </a:tc>
                <a:tc>
                  <a:txBody>
                    <a:bodyPr/>
                    <a:lstStyle/>
                    <a:p>
                      <a:pPr algn="ctr"/>
                      <a:endParaRPr lang="en-US"/>
                    </a:p>
                  </a:txBody>
                  <a:tcPr anchor="ctr"/>
                </a:tc>
                <a:tc>
                  <a:txBody>
                    <a:bodyPr/>
                    <a:lstStyle/>
                    <a:p>
                      <a:pPr algn="ctr"/>
                      <a:endParaRPr lang="en-US"/>
                    </a:p>
                  </a:txBody>
                  <a:tcPr anchor="ctr"/>
                </a:tc>
                <a:tc>
                  <a:txBody>
                    <a:bodyPr/>
                    <a:lstStyle/>
                    <a:p>
                      <a:pPr algn="ctr"/>
                      <a:r>
                        <a:rPr lang="en-US" dirty="0" smtClean="0"/>
                        <a:t>–</a:t>
                      </a:r>
                      <a:r>
                        <a:rPr lang="en-US" dirty="0" err="1" smtClean="0"/>
                        <a:t>ve</a:t>
                      </a: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r>
                        <a:rPr lang="en-US" dirty="0" smtClean="0"/>
                        <a:t>+</a:t>
                      </a:r>
                      <a:r>
                        <a:rPr lang="en-US" dirty="0" err="1" smtClean="0"/>
                        <a:t>ve</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Aptitude test scores</a:t>
                      </a:r>
                    </a:p>
                  </a:txBody>
                  <a:tcPr/>
                </a:tc>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ve</a:t>
                      </a:r>
                      <a:endParaRPr lang="en-US" dirty="0" smtClean="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sp>
        <p:nvSpPr>
          <p:cNvPr id="6" name="TextBox 5"/>
          <p:cNvSpPr txBox="1"/>
          <p:nvPr/>
        </p:nvSpPr>
        <p:spPr>
          <a:xfrm>
            <a:off x="612648" y="6242290"/>
            <a:ext cx="3445329" cy="369332"/>
          </a:xfrm>
          <a:prstGeom prst="rect">
            <a:avLst/>
          </a:prstGeom>
          <a:noFill/>
        </p:spPr>
        <p:txBody>
          <a:bodyPr wrap="square" rtlCol="0">
            <a:spAutoFit/>
          </a:bodyPr>
          <a:lstStyle/>
          <a:p>
            <a:r>
              <a:rPr lang="en-US" sz="1800" dirty="0" smtClean="0">
                <a:solidFill>
                  <a:schemeClr val="accent1"/>
                </a:solidFill>
                <a:latin typeface="+mj-lt"/>
              </a:rPr>
              <a:t>Harris and Sass (2007)</a:t>
            </a:r>
            <a:endParaRPr lang="en-US" sz="1800" dirty="0">
              <a:solidFill>
                <a:schemeClr val="accent1"/>
              </a:solidFill>
              <a:latin typeface="+mj-lt"/>
            </a:endParaRPr>
          </a:p>
        </p:txBody>
      </p:sp>
    </p:spTree>
    <p:extLst>
      <p:ext uri="{BB962C8B-B14F-4D97-AF65-F5344CB8AC3E}">
        <p14:creationId xmlns:p14="http://schemas.microsoft.com/office/powerpoint/2010/main" val="4027273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teacher quality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17</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0642323"/>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20700" y="6327948"/>
            <a:ext cx="7794752" cy="353943"/>
          </a:xfrm>
          <a:prstGeom prst="rect">
            <a:avLst/>
          </a:prstGeom>
          <a:noFill/>
        </p:spPr>
        <p:txBody>
          <a:bodyPr wrap="square" rtlCol="0">
            <a:spAutoFit/>
          </a:bodyPr>
          <a:lstStyle/>
          <a:p>
            <a:r>
              <a:rPr lang="en-US" sz="1700" dirty="0" err="1">
                <a:solidFill>
                  <a:srgbClr val="525A93"/>
                </a:solidFill>
                <a:latin typeface="+mj-lt"/>
              </a:rPr>
              <a:t>Sartain</a:t>
            </a:r>
            <a:r>
              <a:rPr lang="en-US" sz="1700" dirty="0">
                <a:solidFill>
                  <a:srgbClr val="525A93"/>
                </a:solidFill>
                <a:latin typeface="+mj-lt"/>
              </a:rPr>
              <a:t>, </a:t>
            </a:r>
            <a:r>
              <a:rPr lang="en-US" sz="1700" dirty="0" err="1" smtClean="0">
                <a:solidFill>
                  <a:srgbClr val="525A93"/>
                </a:solidFill>
                <a:latin typeface="+mj-lt"/>
              </a:rPr>
              <a:t>Stoelinga</a:t>
            </a:r>
            <a:r>
              <a:rPr lang="en-US" sz="1700" dirty="0">
                <a:solidFill>
                  <a:srgbClr val="525A93"/>
                </a:solidFill>
                <a:latin typeface="+mj-lt"/>
              </a:rPr>
              <a:t>, </a:t>
            </a:r>
            <a:r>
              <a:rPr lang="en-US" sz="1700" dirty="0" smtClean="0">
                <a:solidFill>
                  <a:srgbClr val="525A93"/>
                </a:solidFill>
                <a:latin typeface="+mj-lt"/>
              </a:rPr>
              <a:t>Brown,</a:t>
            </a:r>
            <a:r>
              <a:rPr lang="en-US" sz="1700" dirty="0">
                <a:solidFill>
                  <a:srgbClr val="525A93"/>
                </a:solidFill>
                <a:latin typeface="+mj-lt"/>
              </a:rPr>
              <a:t> </a:t>
            </a:r>
            <a:r>
              <a:rPr lang="en-US" sz="1700" dirty="0" err="1" smtClean="0">
                <a:solidFill>
                  <a:srgbClr val="525A93"/>
                </a:solidFill>
                <a:latin typeface="+mj-lt"/>
              </a:rPr>
              <a:t>Luppescu</a:t>
            </a:r>
            <a:r>
              <a:rPr lang="en-US" sz="1700" dirty="0">
                <a:solidFill>
                  <a:srgbClr val="525A93"/>
                </a:solidFill>
                <a:latin typeface="+mj-lt"/>
              </a:rPr>
              <a:t>, </a:t>
            </a:r>
            <a:r>
              <a:rPr lang="en-US" sz="1700" dirty="0" err="1" smtClean="0">
                <a:solidFill>
                  <a:srgbClr val="525A93"/>
                </a:solidFill>
                <a:latin typeface="+mj-lt"/>
              </a:rPr>
              <a:t>Matsko</a:t>
            </a:r>
            <a:r>
              <a:rPr lang="en-US" sz="1700" dirty="0">
                <a:solidFill>
                  <a:srgbClr val="525A93"/>
                </a:solidFill>
                <a:latin typeface="+mj-lt"/>
              </a:rPr>
              <a:t>, </a:t>
            </a:r>
            <a:r>
              <a:rPr lang="en-US" sz="1700" dirty="0" smtClean="0">
                <a:solidFill>
                  <a:srgbClr val="525A93"/>
                </a:solidFill>
                <a:latin typeface="+mj-lt"/>
              </a:rPr>
              <a:t>Miller</a:t>
            </a:r>
            <a:r>
              <a:rPr lang="en-US" sz="1700" dirty="0">
                <a:solidFill>
                  <a:srgbClr val="525A93"/>
                </a:solidFill>
                <a:latin typeface="+mj-lt"/>
              </a:rPr>
              <a:t>, </a:t>
            </a:r>
            <a:r>
              <a:rPr lang="en-US" sz="1700" dirty="0" err="1" smtClean="0">
                <a:solidFill>
                  <a:srgbClr val="525A93"/>
                </a:solidFill>
                <a:latin typeface="+mj-lt"/>
              </a:rPr>
              <a:t>Durwood</a:t>
            </a:r>
            <a:r>
              <a:rPr lang="en-US" sz="1700" dirty="0">
                <a:solidFill>
                  <a:srgbClr val="525A93"/>
                </a:solidFill>
                <a:latin typeface="+mj-lt"/>
              </a:rPr>
              <a:t>, </a:t>
            </a:r>
            <a:r>
              <a:rPr lang="en-US" sz="1700" dirty="0" smtClean="0">
                <a:solidFill>
                  <a:srgbClr val="525A93"/>
                </a:solidFill>
                <a:latin typeface="+mj-lt"/>
              </a:rPr>
              <a:t>Jiang</a:t>
            </a:r>
            <a:r>
              <a:rPr lang="en-US" sz="1700" dirty="0">
                <a:solidFill>
                  <a:srgbClr val="525A93"/>
                </a:solidFill>
                <a:latin typeface="+mj-lt"/>
              </a:rPr>
              <a:t>, </a:t>
            </a:r>
            <a:r>
              <a:rPr lang="en-US" sz="1700" dirty="0" smtClean="0">
                <a:solidFill>
                  <a:srgbClr val="525A93"/>
                </a:solidFill>
                <a:latin typeface="+mj-lt"/>
              </a:rPr>
              <a:t>and Glazer (2011)</a:t>
            </a:r>
            <a:endParaRPr lang="en-US" sz="1700" dirty="0">
              <a:solidFill>
                <a:srgbClr val="525A93"/>
              </a:solidFill>
              <a:latin typeface="+mj-lt"/>
            </a:endParaRPr>
          </a:p>
        </p:txBody>
      </p:sp>
      <p:sp>
        <p:nvSpPr>
          <p:cNvPr id="7" name="TextBox 6"/>
          <p:cNvSpPr txBox="1"/>
          <p:nvPr/>
        </p:nvSpPr>
        <p:spPr>
          <a:xfrm>
            <a:off x="1828800" y="2108200"/>
            <a:ext cx="5067300" cy="830997"/>
          </a:xfrm>
          <a:prstGeom prst="rect">
            <a:avLst/>
          </a:prstGeom>
          <a:solidFill>
            <a:srgbClr val="525A93"/>
          </a:solidFill>
        </p:spPr>
        <p:txBody>
          <a:bodyPr wrap="square" rtlCol="0">
            <a:spAutoFit/>
          </a:bodyPr>
          <a:lstStyle/>
          <a:p>
            <a:r>
              <a:rPr lang="en-US" dirty="0" smtClean="0">
                <a:solidFill>
                  <a:schemeClr val="bg1"/>
                </a:solidFill>
                <a:latin typeface="+mj-lt"/>
              </a:rPr>
              <a:t>So, the highest rated teachers are 30% more productive than the lowest rated</a:t>
            </a:r>
            <a:endParaRPr lang="en-US" dirty="0">
              <a:solidFill>
                <a:schemeClr val="bg1"/>
              </a:solidFill>
              <a:latin typeface="+mj-lt"/>
            </a:endParaRPr>
          </a:p>
        </p:txBody>
      </p:sp>
      <p:sp>
        <p:nvSpPr>
          <p:cNvPr id="8" name="TextBox 7"/>
          <p:cNvSpPr txBox="1"/>
          <p:nvPr/>
        </p:nvSpPr>
        <p:spPr>
          <a:xfrm>
            <a:off x="3975100" y="4622800"/>
            <a:ext cx="5067300" cy="830997"/>
          </a:xfrm>
          <a:prstGeom prst="rect">
            <a:avLst/>
          </a:prstGeom>
          <a:solidFill>
            <a:srgbClr val="525A93"/>
          </a:solidFill>
        </p:spPr>
        <p:txBody>
          <a:bodyPr wrap="square" rtlCol="0">
            <a:spAutoFit/>
          </a:bodyPr>
          <a:lstStyle/>
          <a:p>
            <a:r>
              <a:rPr lang="en-US" dirty="0" smtClean="0">
                <a:solidFill>
                  <a:schemeClr val="bg1"/>
                </a:solidFill>
                <a:latin typeface="+mj-lt"/>
              </a:rPr>
              <a:t>But the best teachers are 400% more productive than the least effective</a:t>
            </a:r>
            <a:endParaRPr lang="en-US" dirty="0">
              <a:solidFill>
                <a:schemeClr val="bg1"/>
              </a:solidFill>
              <a:latin typeface="+mj-lt"/>
            </a:endParaRPr>
          </a:p>
        </p:txBody>
      </p:sp>
    </p:spTree>
    <p:extLst>
      <p:ext uri="{BB962C8B-B14F-4D97-AF65-F5344CB8AC3E}">
        <p14:creationId xmlns:p14="http://schemas.microsoft.com/office/powerpoint/2010/main" val="1676826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20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what’s to be done?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7507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Expertise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5C50C641-66DE-184E-B016-D253D8CA36FC}" type="slidenum">
              <a:rPr lang="en-GB" smtClean="0"/>
              <a:pPr>
                <a:defRPr/>
              </a:pPr>
              <a:t>19</a:t>
            </a:fld>
            <a:endParaRPr lang="en-GB"/>
          </a:p>
        </p:txBody>
      </p:sp>
      <p:sp>
        <p:nvSpPr>
          <p:cNvPr id="7" name="Content Placeholder 6"/>
          <p:cNvSpPr>
            <a:spLocks noGrp="1"/>
          </p:cNvSpPr>
          <p:nvPr>
            <p:ph sz="quarter" idx="1"/>
          </p:nvPr>
        </p:nvSpPr>
        <p:spPr/>
        <p:txBody>
          <a:bodyPr/>
          <a:lstStyle/>
          <a:p>
            <a:r>
              <a:rPr lang="en-US" dirty="0" smtClean="0"/>
              <a:t>Grandmaster chess players don’t have higher IQs than average chess players</a:t>
            </a:r>
          </a:p>
          <a:p>
            <a:r>
              <a:rPr lang="en-US" dirty="0" smtClean="0"/>
              <a:t>Top surgeons don’t have higher IQs, medical school grades, or higher manual dexterity than average surgeons</a:t>
            </a:r>
          </a:p>
          <a:p>
            <a:r>
              <a:rPr lang="en-US" dirty="0" smtClean="0"/>
              <a:t>In general, measures of general ability account for 4% of the variability in performance</a:t>
            </a:r>
          </a:p>
          <a:p>
            <a:endParaRPr lang="en-US" dirty="0"/>
          </a:p>
        </p:txBody>
      </p:sp>
    </p:spTree>
    <p:extLst>
      <p:ext uri="{BB962C8B-B14F-4D97-AF65-F5344CB8AC3E}">
        <p14:creationId xmlns:p14="http://schemas.microsoft.com/office/powerpoint/2010/main" val="3057201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 of education?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2</a:t>
            </a:fld>
            <a:endParaRPr lang="en-GB" dirty="0"/>
          </a:p>
        </p:txBody>
      </p:sp>
      <p:sp>
        <p:nvSpPr>
          <p:cNvPr id="4" name="Content Placeholder 3"/>
          <p:cNvSpPr>
            <a:spLocks noGrp="1"/>
          </p:cNvSpPr>
          <p:nvPr>
            <p:ph sz="quarter" idx="1"/>
          </p:nvPr>
        </p:nvSpPr>
        <p:spPr/>
        <p:txBody>
          <a:bodyPr/>
          <a:lstStyle/>
          <a:p>
            <a:r>
              <a:rPr lang="en-US" dirty="0" smtClean="0"/>
              <a:t>Four main philosophies of education</a:t>
            </a:r>
          </a:p>
          <a:p>
            <a:pPr marL="777240" lvl="1" indent="-457200"/>
            <a:r>
              <a:rPr lang="en-US" dirty="0" smtClean="0"/>
              <a:t>Personal empowerment</a:t>
            </a:r>
          </a:p>
          <a:p>
            <a:pPr marL="777240" lvl="1" indent="-457200"/>
            <a:r>
              <a:rPr lang="en-US" dirty="0" smtClean="0"/>
              <a:t>Cultural transmission</a:t>
            </a:r>
          </a:p>
          <a:p>
            <a:pPr marL="777240" lvl="1" indent="-457200"/>
            <a:r>
              <a:rPr lang="en-US" dirty="0" smtClean="0"/>
              <a:t>Preparation for citizenship</a:t>
            </a:r>
          </a:p>
          <a:p>
            <a:pPr marL="777240" lvl="1" indent="-457200"/>
            <a:r>
              <a:rPr lang="en-US" dirty="0" smtClean="0"/>
              <a:t>Preparation for work</a:t>
            </a:r>
          </a:p>
          <a:p>
            <a:pPr marL="457200" indent="-457200"/>
            <a:r>
              <a:rPr lang="en-US" dirty="0" smtClean="0"/>
              <a:t>All are important</a:t>
            </a:r>
          </a:p>
          <a:p>
            <a:pPr marL="457200" indent="-457200"/>
            <a:r>
              <a:rPr lang="en-US" dirty="0"/>
              <a:t>A</a:t>
            </a:r>
            <a:r>
              <a:rPr lang="en-US" dirty="0" smtClean="0"/>
              <a:t>ny education system is a (sometimes uneasy) compromise between these four forces</a:t>
            </a:r>
            <a:endParaRPr lang="en-US" dirty="0"/>
          </a:p>
        </p:txBody>
      </p:sp>
    </p:spTree>
    <p:extLst>
      <p:ext uri="{BB962C8B-B14F-4D97-AF65-F5344CB8AC3E}">
        <p14:creationId xmlns:p14="http://schemas.microsoft.com/office/powerpoint/2010/main" val="3781083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deliberate practice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20</a:t>
            </a:fld>
            <a:endParaRPr lang="en-GB" dirty="0"/>
          </a:p>
        </p:txBody>
      </p:sp>
      <p:sp>
        <p:nvSpPr>
          <p:cNvPr id="4" name="Content Placeholder 3"/>
          <p:cNvSpPr>
            <a:spLocks noGrp="1"/>
          </p:cNvSpPr>
          <p:nvPr>
            <p:ph sz="quarter" idx="1"/>
          </p:nvPr>
        </p:nvSpPr>
        <p:spPr>
          <a:xfrm>
            <a:off x="612648" y="1600202"/>
            <a:ext cx="8531352" cy="4948553"/>
          </a:xfrm>
        </p:spPr>
        <p:txBody>
          <a:bodyPr>
            <a:normAutofit fontScale="92500"/>
          </a:bodyPr>
          <a:lstStyle/>
          <a:p>
            <a:r>
              <a:rPr lang="en-US" sz="2600" dirty="0" smtClean="0"/>
              <a:t>Music professors at the </a:t>
            </a:r>
            <a:r>
              <a:rPr lang="en-US" sz="2600" dirty="0" err="1" smtClean="0"/>
              <a:t>Hochschule</a:t>
            </a:r>
            <a:r>
              <a:rPr lang="en-US" sz="2600" dirty="0" smtClean="0"/>
              <a:t> der </a:t>
            </a:r>
            <a:r>
              <a:rPr lang="en-US" sz="2600" dirty="0" err="1" smtClean="0"/>
              <a:t>Kuenst</a:t>
            </a:r>
            <a:r>
              <a:rPr lang="en-US" sz="2600" dirty="0" smtClean="0"/>
              <a:t> (Academy of Music) Berlin identified 10 violin students who had the potential for careers as international soloists (“best” students)</a:t>
            </a:r>
          </a:p>
          <a:p>
            <a:r>
              <a:rPr lang="en-US" sz="2600" dirty="0" smtClean="0"/>
              <a:t>The professors also identified a sample of 10 good, but not outstanding students (“good” students)</a:t>
            </a:r>
          </a:p>
          <a:p>
            <a:r>
              <a:rPr lang="en-US" sz="2600" dirty="0" smtClean="0"/>
              <a:t>Researchers recruited another 10 students training  to be music teachers who </a:t>
            </a:r>
            <a:r>
              <a:rPr lang="en-US" sz="2600" dirty="0" err="1" smtClean="0"/>
              <a:t>specialised</a:t>
            </a:r>
            <a:r>
              <a:rPr lang="en-US" sz="2600" dirty="0" smtClean="0"/>
              <a:t> in the violin (“Music Ed” students)</a:t>
            </a:r>
          </a:p>
          <a:p>
            <a:r>
              <a:rPr lang="en-US" sz="2600" dirty="0" smtClean="0"/>
              <a:t>An additional 10 middle-aged professional violinists from two local orchestras were recruited to the study</a:t>
            </a:r>
          </a:p>
          <a:p>
            <a:r>
              <a:rPr lang="en-US" sz="2600" dirty="0" smtClean="0"/>
              <a:t>Groups were matched in sex (</a:t>
            </a:r>
            <a:r>
              <a:rPr lang="en-US" sz="2600" dirty="0"/>
              <a:t>7f, 3m) </a:t>
            </a:r>
            <a:r>
              <a:rPr lang="en-US" sz="2600" dirty="0" smtClean="0"/>
              <a:t>and for the first three groups, age</a:t>
            </a:r>
          </a:p>
          <a:p>
            <a:endParaRPr lang="en-US" dirty="0" smtClean="0"/>
          </a:p>
          <a:p>
            <a:endParaRPr lang="en-US" dirty="0"/>
          </a:p>
        </p:txBody>
      </p:sp>
    </p:spTree>
    <p:extLst>
      <p:ext uri="{BB962C8B-B14F-4D97-AF65-F5344CB8AC3E}">
        <p14:creationId xmlns:p14="http://schemas.microsoft.com/office/powerpoint/2010/main" val="20158872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much do violinists practice?</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76734270"/>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3694" y="6096000"/>
            <a:ext cx="5516163" cy="369332"/>
          </a:xfrm>
          <a:prstGeom prst="rect">
            <a:avLst/>
          </a:prstGeom>
          <a:noFill/>
        </p:spPr>
        <p:txBody>
          <a:bodyPr wrap="square" rtlCol="0">
            <a:spAutoFit/>
          </a:bodyPr>
          <a:lstStyle/>
          <a:p>
            <a:r>
              <a:rPr lang="en-US" sz="1800" dirty="0" smtClean="0">
                <a:solidFill>
                  <a:schemeClr val="accent1"/>
                </a:solidFill>
                <a:latin typeface="+mj-lt"/>
              </a:rPr>
              <a:t>Ericsson, </a:t>
            </a:r>
            <a:r>
              <a:rPr lang="en-US" sz="1800" dirty="0" err="1" smtClean="0">
                <a:solidFill>
                  <a:schemeClr val="accent1"/>
                </a:solidFill>
                <a:latin typeface="+mj-lt"/>
              </a:rPr>
              <a:t>Krampe</a:t>
            </a:r>
            <a:r>
              <a:rPr lang="en-US" sz="1800" dirty="0" smtClean="0">
                <a:solidFill>
                  <a:schemeClr val="accent1"/>
                </a:solidFill>
                <a:latin typeface="+mj-lt"/>
              </a:rPr>
              <a:t>, and </a:t>
            </a:r>
            <a:r>
              <a:rPr lang="en-US" sz="1800" dirty="0" err="1" smtClean="0">
                <a:solidFill>
                  <a:schemeClr val="accent1"/>
                </a:solidFill>
                <a:latin typeface="+mj-lt"/>
              </a:rPr>
              <a:t>Tesch-Römer</a:t>
            </a:r>
            <a:r>
              <a:rPr lang="en-US" sz="1800" dirty="0">
                <a:solidFill>
                  <a:schemeClr val="accent1"/>
                </a:solidFill>
                <a:latin typeface="+mj-lt"/>
              </a:rPr>
              <a:t> </a:t>
            </a:r>
            <a:r>
              <a:rPr lang="en-US" sz="1800" dirty="0" smtClean="0">
                <a:solidFill>
                  <a:schemeClr val="accent1"/>
                </a:solidFill>
                <a:latin typeface="+mj-lt"/>
              </a:rPr>
              <a:t>(1993)</a:t>
            </a:r>
            <a:endParaRPr lang="en-US" sz="1800" dirty="0">
              <a:solidFill>
                <a:schemeClr val="accent1"/>
              </a:solidFill>
              <a:latin typeface="+mj-lt"/>
            </a:endParaRPr>
          </a:p>
        </p:txBody>
      </p:sp>
    </p:spTree>
    <p:extLst>
      <p:ext uri="{BB962C8B-B14F-4D97-AF65-F5344CB8AC3E}">
        <p14:creationId xmlns:p14="http://schemas.microsoft.com/office/powerpoint/2010/main" val="1883194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2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2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1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2" dur="5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Violinists’ hours of practice (cumulative)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22</a:t>
            </a:fld>
            <a:endParaRPr lang="en-GB"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71033537"/>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5440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50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2" dur="3000"/>
                                        <p:tgtEl>
                                          <p:spTgt spid="7">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7" dur="2000"/>
                                        <p:tgtEl>
                                          <p:spTgt spid="7">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2" dur="1000"/>
                                        <p:tgtEl>
                                          <p:spTgt spid="7">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differences are substantial…</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62287746"/>
              </p:ext>
            </p:extLst>
          </p:nvPr>
        </p:nvGraphicFramePr>
        <p:xfrm>
          <a:off x="609598" y="1589088"/>
          <a:ext cx="7962282" cy="2435234"/>
        </p:xfrm>
        <a:graphic>
          <a:graphicData uri="http://schemas.openxmlformats.org/drawingml/2006/table">
            <a:tbl>
              <a:tblPr firstRow="1" bandRow="1">
                <a:tableStyleId>{5C22544A-7EE6-4342-B048-85BDC9FD1C3A}</a:tableStyleId>
              </a:tblPr>
              <a:tblGrid>
                <a:gridCol w="3981141"/>
                <a:gridCol w="3981141"/>
              </a:tblGrid>
              <a:tr h="531817">
                <a:tc>
                  <a:txBody>
                    <a:bodyPr/>
                    <a:lstStyle/>
                    <a:p>
                      <a:pPr>
                        <a:lnSpc>
                          <a:spcPct val="100000"/>
                        </a:lnSpc>
                      </a:pPr>
                      <a:endParaRPr lang="en-US" dirty="0"/>
                    </a:p>
                  </a:txBody>
                  <a:tcPr marL="43584" marR="43584"/>
                </a:tc>
                <a:tc>
                  <a:txBody>
                    <a:bodyPr/>
                    <a:lstStyle/>
                    <a:p>
                      <a:pPr algn="ctr">
                        <a:lnSpc>
                          <a:spcPct val="100000"/>
                        </a:lnSpc>
                      </a:pPr>
                      <a:r>
                        <a:rPr lang="en-US" sz="2400" dirty="0" smtClean="0"/>
                        <a:t>Hours of practice by age</a:t>
                      </a:r>
                      <a:r>
                        <a:rPr lang="en-US" sz="2400" baseline="0" dirty="0" smtClean="0"/>
                        <a:t> 18</a:t>
                      </a:r>
                      <a:endParaRPr lang="en-US" sz="2400" dirty="0"/>
                    </a:p>
                  </a:txBody>
                  <a:tcPr marL="43584" marR="43584"/>
                </a:tc>
              </a:tr>
              <a:tr h="531817">
                <a:tc>
                  <a:txBody>
                    <a:bodyPr/>
                    <a:lstStyle/>
                    <a:p>
                      <a:pPr>
                        <a:lnSpc>
                          <a:spcPct val="100000"/>
                        </a:lnSpc>
                      </a:pPr>
                      <a:r>
                        <a:rPr lang="en-US" sz="2400" dirty="0" smtClean="0"/>
                        <a:t>Music</a:t>
                      </a:r>
                      <a:r>
                        <a:rPr lang="en-US" sz="2400" baseline="0" dirty="0" smtClean="0"/>
                        <a:t> Education students</a:t>
                      </a:r>
                      <a:endParaRPr lang="en-US" sz="2400" dirty="0"/>
                    </a:p>
                  </a:txBody>
                  <a:tcPr marL="43584" marR="43584"/>
                </a:tc>
                <a:tc>
                  <a:txBody>
                    <a:bodyPr/>
                    <a:lstStyle/>
                    <a:p>
                      <a:pPr algn="ctr">
                        <a:lnSpc>
                          <a:spcPct val="100000"/>
                        </a:lnSpc>
                      </a:pPr>
                      <a:r>
                        <a:rPr lang="en-US" sz="2400" dirty="0" smtClean="0"/>
                        <a:t>3420</a:t>
                      </a:r>
                      <a:endParaRPr lang="en-US" sz="2400" dirty="0"/>
                    </a:p>
                  </a:txBody>
                  <a:tcPr marL="43584" marR="43584"/>
                </a:tc>
              </a:tr>
              <a:tr h="368181">
                <a:tc>
                  <a:txBody>
                    <a:bodyPr/>
                    <a:lstStyle/>
                    <a:p>
                      <a:pPr>
                        <a:lnSpc>
                          <a:spcPct val="100000"/>
                        </a:lnSpc>
                      </a:pPr>
                      <a:r>
                        <a:rPr lang="en-US" sz="2400" dirty="0" smtClean="0"/>
                        <a:t>Good violin students</a:t>
                      </a:r>
                      <a:endParaRPr lang="en-US" sz="2400" dirty="0"/>
                    </a:p>
                  </a:txBody>
                  <a:tcPr marL="43584" marR="43584"/>
                </a:tc>
                <a:tc>
                  <a:txBody>
                    <a:bodyPr/>
                    <a:lstStyle/>
                    <a:p>
                      <a:pPr algn="ctr">
                        <a:lnSpc>
                          <a:spcPct val="100000"/>
                        </a:lnSpc>
                      </a:pPr>
                      <a:r>
                        <a:rPr lang="en-US" sz="2400" dirty="0" smtClean="0"/>
                        <a:t>5301</a:t>
                      </a:r>
                      <a:endParaRPr lang="en-US" sz="2400" dirty="0"/>
                    </a:p>
                  </a:txBody>
                  <a:tcPr marL="43584" marR="43584"/>
                </a:tc>
              </a:tr>
              <a:tr h="368181">
                <a:tc>
                  <a:txBody>
                    <a:bodyPr/>
                    <a:lstStyle/>
                    <a:p>
                      <a:pPr>
                        <a:lnSpc>
                          <a:spcPct val="100000"/>
                        </a:lnSpc>
                      </a:pPr>
                      <a:r>
                        <a:rPr lang="en-US" sz="2400" dirty="0" smtClean="0"/>
                        <a:t>Best violin students</a:t>
                      </a:r>
                      <a:endParaRPr lang="en-US" sz="2400" dirty="0"/>
                    </a:p>
                  </a:txBody>
                  <a:tcPr marL="43584" marR="43584"/>
                </a:tc>
                <a:tc>
                  <a:txBody>
                    <a:bodyPr/>
                    <a:lstStyle/>
                    <a:p>
                      <a:pPr algn="ctr">
                        <a:lnSpc>
                          <a:spcPct val="100000"/>
                        </a:lnSpc>
                      </a:pPr>
                      <a:r>
                        <a:rPr lang="en-US" sz="2400" dirty="0" smtClean="0"/>
                        <a:t>7410</a:t>
                      </a:r>
                      <a:endParaRPr lang="en-US" sz="2400" dirty="0"/>
                    </a:p>
                  </a:txBody>
                  <a:tcPr marL="43584" marR="43584"/>
                </a:tc>
              </a:tr>
              <a:tr h="368181">
                <a:tc>
                  <a:txBody>
                    <a:bodyPr/>
                    <a:lstStyle/>
                    <a:p>
                      <a:pPr>
                        <a:lnSpc>
                          <a:spcPct val="100000"/>
                        </a:lnSpc>
                      </a:pPr>
                      <a:r>
                        <a:rPr lang="en-US" sz="2400" dirty="0" smtClean="0"/>
                        <a:t>Professional musicians</a:t>
                      </a:r>
                      <a:endParaRPr lang="en-US" sz="2400" dirty="0"/>
                    </a:p>
                  </a:txBody>
                  <a:tcPr marL="43584" marR="43584"/>
                </a:tc>
                <a:tc>
                  <a:txBody>
                    <a:bodyPr/>
                    <a:lstStyle/>
                    <a:p>
                      <a:pPr algn="ctr">
                        <a:lnSpc>
                          <a:spcPct val="100000"/>
                        </a:lnSpc>
                      </a:pPr>
                      <a:r>
                        <a:rPr lang="en-US" sz="2400" dirty="0" smtClean="0"/>
                        <a:t>7336</a:t>
                      </a:r>
                      <a:endParaRPr lang="en-US" sz="2400" dirty="0"/>
                    </a:p>
                  </a:txBody>
                  <a:tcPr marL="43584" marR="43584"/>
                </a:tc>
              </a:tr>
            </a:tbl>
          </a:graphicData>
        </a:graphic>
      </p:graphicFrame>
      <p:sp>
        <p:nvSpPr>
          <p:cNvPr id="7" name="Content Placeholder 6"/>
          <p:cNvSpPr>
            <a:spLocks noGrp="1"/>
          </p:cNvSpPr>
          <p:nvPr>
            <p:ph sz="quarter" idx="2"/>
          </p:nvPr>
        </p:nvSpPr>
        <p:spPr>
          <a:xfrm>
            <a:off x="609601" y="4288448"/>
            <a:ext cx="7856454" cy="2569553"/>
          </a:xfrm>
        </p:spPr>
        <p:txBody>
          <a:bodyPr>
            <a:normAutofit/>
          </a:bodyPr>
          <a:lstStyle/>
          <a:p>
            <a:r>
              <a:rPr lang="en-US" sz="2400" dirty="0"/>
              <a:t>By the age of 18, the best </a:t>
            </a:r>
            <a:r>
              <a:rPr lang="en-US" sz="2400" dirty="0" smtClean="0"/>
              <a:t>violinists have accumulated 40% more practice than good violinists</a:t>
            </a:r>
            <a:endParaRPr lang="en-US" dirty="0" smtClean="0"/>
          </a:p>
          <a:p>
            <a:r>
              <a:rPr lang="en-US" sz="2400" dirty="0" smtClean="0"/>
              <a:t>Since the amount of deliberate practice being undertaken by the best students once they are adults is close to the maximum possible, it is, essentially, impossible for the good students to catch up to the best.</a:t>
            </a:r>
            <a:endParaRPr lang="en-US" sz="2400" dirty="0"/>
          </a:p>
        </p:txBody>
      </p:sp>
      <p:sp>
        <p:nvSpPr>
          <p:cNvPr id="3" name="Slide Number Placeholder 2"/>
          <p:cNvSpPr>
            <a:spLocks noGrp="1"/>
          </p:cNvSpPr>
          <p:nvPr>
            <p:ph type="sldNum" sz="quarter" idx="16"/>
          </p:nvPr>
        </p:nvSpPr>
        <p:spPr/>
        <p:txBody>
          <a:bodyPr>
            <a:normAutofit fontScale="85000" lnSpcReduction="20000"/>
          </a:bodyPr>
          <a:lstStyle/>
          <a:p>
            <a:pPr>
              <a:defRPr/>
            </a:pPr>
            <a:fld id="{2D6238C2-C284-AD4D-8FB8-9663937FCA09}" type="slidenum">
              <a:rPr lang="en-GB" smtClean="0"/>
              <a:pPr>
                <a:defRPr/>
              </a:pPr>
              <a:t>23</a:t>
            </a:fld>
            <a:endParaRPr lang="en-GB" dirty="0"/>
          </a:p>
        </p:txBody>
      </p:sp>
    </p:spTree>
    <p:extLst>
      <p:ext uri="{BB962C8B-B14F-4D97-AF65-F5344CB8AC3E}">
        <p14:creationId xmlns:p14="http://schemas.microsoft.com/office/powerpoint/2010/main" val="692460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is over-rated…</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24</a:t>
            </a:fld>
            <a:endParaRPr lang="en-GB" dirty="0"/>
          </a:p>
        </p:txBody>
      </p:sp>
      <p:pic>
        <p:nvPicPr>
          <p:cNvPr id="5" name="Picture 4" descr="Bou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916" y="2041023"/>
            <a:ext cx="2312648" cy="3477667"/>
          </a:xfrm>
          <a:prstGeom prst="rect">
            <a:avLst/>
          </a:prstGeom>
        </p:spPr>
      </p:pic>
      <p:pic>
        <p:nvPicPr>
          <p:cNvPr id="4" name="Picture 3" descr="talent-is-overrated-225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732" y="2041023"/>
            <a:ext cx="2600452" cy="3467269"/>
          </a:xfrm>
          <a:prstGeom prst="rect">
            <a:avLst/>
          </a:prstGeom>
        </p:spPr>
      </p:pic>
      <p:pic>
        <p:nvPicPr>
          <p:cNvPr id="10" name="Picture 9" descr="97801410362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 y="2041023"/>
            <a:ext cx="2324100" cy="3477667"/>
          </a:xfrm>
          <a:prstGeom prst="rect">
            <a:avLst/>
          </a:prstGeom>
        </p:spPr>
      </p:pic>
    </p:spTree>
    <p:extLst>
      <p:ext uri="{BB962C8B-B14F-4D97-AF65-F5344CB8AC3E}">
        <p14:creationId xmlns:p14="http://schemas.microsoft.com/office/powerpoint/2010/main" val="4049778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 about expertise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25</a:t>
            </a:fld>
            <a:endParaRPr lang="en-GB" dirty="0"/>
          </a:p>
        </p:txBody>
      </p:sp>
      <p:sp>
        <p:nvSpPr>
          <p:cNvPr id="4" name="Content Placeholder 3"/>
          <p:cNvSpPr>
            <a:spLocks noGrp="1"/>
          </p:cNvSpPr>
          <p:nvPr>
            <p:ph sz="quarter" idx="1"/>
          </p:nvPr>
        </p:nvSpPr>
        <p:spPr/>
        <p:txBody>
          <a:bodyPr>
            <a:normAutofit fontScale="92500"/>
          </a:bodyPr>
          <a:lstStyle/>
          <a:p>
            <a:r>
              <a:rPr lang="en-US" dirty="0" smtClean="0"/>
              <a:t>Elite performance is the result of at least a decade of maximal efforts to improve performance through an optimal distribution of deliberate practice</a:t>
            </a:r>
          </a:p>
          <a:p>
            <a:r>
              <a:rPr lang="en-US" dirty="0" smtClean="0"/>
              <a:t>What distinguishes experts from others is the commitment to deliberate practice</a:t>
            </a:r>
          </a:p>
          <a:p>
            <a:r>
              <a:rPr lang="en-US" dirty="0" smtClean="0"/>
              <a:t>Deliberate practice is</a:t>
            </a:r>
          </a:p>
          <a:p>
            <a:pPr lvl="1"/>
            <a:r>
              <a:rPr lang="en-US" dirty="0" smtClean="0"/>
              <a:t>an effortful activity that can be sustained only for a limited time </a:t>
            </a:r>
            <a:r>
              <a:rPr lang="en-US" smtClean="0"/>
              <a:t>each day</a:t>
            </a:r>
          </a:p>
          <a:p>
            <a:pPr lvl="1"/>
            <a:r>
              <a:rPr lang="en-US" dirty="0" smtClean="0"/>
              <a:t>neither motivating nor enjoyable—it is instrumental in achieving further improvement in performance</a:t>
            </a:r>
          </a:p>
          <a:p>
            <a:endParaRPr lang="en-US" dirty="0"/>
          </a:p>
        </p:txBody>
      </p:sp>
    </p:spTree>
    <p:extLst>
      <p:ext uri="{BB962C8B-B14F-4D97-AF65-F5344CB8AC3E}">
        <p14:creationId xmlns:p14="http://schemas.microsoft.com/office/powerpoint/2010/main" val="23351126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Effects of experience in teaching</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729520954"/>
              </p:ext>
            </p:extLst>
          </p:nvPr>
        </p:nvGraphicFramePr>
        <p:xfrm>
          <a:off x="294281" y="1589088"/>
          <a:ext cx="4212861"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6"/>
          </p:nvPr>
        </p:nvSpPr>
        <p:spPr/>
        <p:txBody>
          <a:bodyPr>
            <a:normAutofit fontScale="85000" lnSpcReduction="20000"/>
          </a:bodyPr>
          <a:lstStyle/>
          <a:p>
            <a:pPr>
              <a:defRPr/>
            </a:pPr>
            <a:fld id="{27179BD9-65CB-694A-A2D4-7B548DC60A53}" type="slidenum">
              <a:rPr lang="en-GB" smtClean="0"/>
              <a:pPr>
                <a:defRPr/>
              </a:pPr>
              <a:t>26</a:t>
            </a:fld>
            <a:endParaRPr lang="en-GB"/>
          </a:p>
        </p:txBody>
      </p:sp>
      <p:graphicFrame>
        <p:nvGraphicFramePr>
          <p:cNvPr id="11" name="Content Placeholder 10"/>
          <p:cNvGraphicFramePr>
            <a:graphicFrameLocks noGrp="1"/>
          </p:cNvGraphicFramePr>
          <p:nvPr>
            <p:ph sz="quarter" idx="2"/>
            <p:extLst>
              <p:ext uri="{D42A27DB-BD31-4B8C-83A1-F6EECF244321}">
                <p14:modId xmlns:p14="http://schemas.microsoft.com/office/powerpoint/2010/main" val="4196127445"/>
              </p:ext>
            </p:extLst>
          </p:nvPr>
        </p:nvGraphicFramePr>
        <p:xfrm>
          <a:off x="4507142" y="1589088"/>
          <a:ext cx="422410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208100" y="1782809"/>
            <a:ext cx="3175134" cy="461665"/>
          </a:xfrm>
          <a:prstGeom prst="rect">
            <a:avLst/>
          </a:prstGeom>
          <a:noFill/>
        </p:spPr>
        <p:txBody>
          <a:bodyPr wrap="square" rtlCol="0">
            <a:spAutoFit/>
          </a:bodyPr>
          <a:lstStyle/>
          <a:p>
            <a:pPr algn="ctr"/>
            <a:r>
              <a:rPr lang="en-US" dirty="0" smtClean="0">
                <a:latin typeface="+mj-lt"/>
              </a:rPr>
              <a:t>Mathematics</a:t>
            </a:r>
            <a:endParaRPr lang="en-US" dirty="0">
              <a:latin typeface="+mj-lt"/>
            </a:endParaRPr>
          </a:p>
        </p:txBody>
      </p:sp>
      <p:sp>
        <p:nvSpPr>
          <p:cNvPr id="13" name="TextBox 12"/>
          <p:cNvSpPr txBox="1"/>
          <p:nvPr/>
        </p:nvSpPr>
        <p:spPr>
          <a:xfrm>
            <a:off x="5000288" y="1782809"/>
            <a:ext cx="3175134" cy="461665"/>
          </a:xfrm>
          <a:prstGeom prst="rect">
            <a:avLst/>
          </a:prstGeom>
          <a:noFill/>
        </p:spPr>
        <p:txBody>
          <a:bodyPr wrap="square" rtlCol="0">
            <a:spAutoFit/>
          </a:bodyPr>
          <a:lstStyle/>
          <a:p>
            <a:pPr algn="ctr"/>
            <a:r>
              <a:rPr lang="en-US" dirty="0">
                <a:latin typeface="+mj-lt"/>
              </a:rPr>
              <a:t>R</a:t>
            </a:r>
            <a:r>
              <a:rPr lang="en-US" dirty="0" smtClean="0">
                <a:latin typeface="+mj-lt"/>
              </a:rPr>
              <a:t>eading</a:t>
            </a:r>
            <a:endParaRPr lang="en-US" dirty="0">
              <a:latin typeface="+mj-lt"/>
            </a:endParaRPr>
          </a:p>
        </p:txBody>
      </p:sp>
      <p:sp>
        <p:nvSpPr>
          <p:cNvPr id="14" name="TextBox 13"/>
          <p:cNvSpPr txBox="1"/>
          <p:nvPr/>
        </p:nvSpPr>
        <p:spPr>
          <a:xfrm>
            <a:off x="609600" y="6273269"/>
            <a:ext cx="3324469" cy="369332"/>
          </a:xfrm>
          <a:prstGeom prst="rect">
            <a:avLst/>
          </a:prstGeom>
          <a:noFill/>
        </p:spPr>
        <p:txBody>
          <a:bodyPr wrap="square" rtlCol="0">
            <a:spAutoFit/>
          </a:bodyPr>
          <a:lstStyle/>
          <a:p>
            <a:r>
              <a:rPr lang="en-US" sz="1800" dirty="0" err="1" smtClean="0">
                <a:solidFill>
                  <a:schemeClr val="accent1"/>
                </a:solidFill>
                <a:latin typeface="+mj-lt"/>
              </a:rPr>
              <a:t>Rivkin</a:t>
            </a:r>
            <a:r>
              <a:rPr lang="en-US" sz="1800" dirty="0" smtClean="0">
                <a:solidFill>
                  <a:schemeClr val="accent1"/>
                </a:solidFill>
                <a:latin typeface="+mj-lt"/>
              </a:rPr>
              <a:t>, </a:t>
            </a:r>
            <a:r>
              <a:rPr lang="en-US" sz="1800" dirty="0" err="1" smtClean="0">
                <a:solidFill>
                  <a:schemeClr val="accent1"/>
                </a:solidFill>
                <a:latin typeface="+mj-lt"/>
              </a:rPr>
              <a:t>Hanushek</a:t>
            </a:r>
            <a:r>
              <a:rPr lang="en-US" sz="1800" dirty="0" smtClean="0">
                <a:solidFill>
                  <a:schemeClr val="accent1"/>
                </a:solidFill>
                <a:latin typeface="+mj-lt"/>
              </a:rPr>
              <a:t> and </a:t>
            </a:r>
            <a:r>
              <a:rPr lang="en-US" sz="1800" dirty="0" err="1" smtClean="0">
                <a:solidFill>
                  <a:schemeClr val="accent1"/>
                </a:solidFill>
                <a:latin typeface="+mj-lt"/>
              </a:rPr>
              <a:t>Kain</a:t>
            </a:r>
            <a:r>
              <a:rPr lang="en-US" sz="1800" dirty="0" smtClean="0">
                <a:solidFill>
                  <a:schemeClr val="accent1"/>
                </a:solidFill>
                <a:latin typeface="+mj-lt"/>
              </a:rPr>
              <a:t> (2005)</a:t>
            </a:r>
            <a:endParaRPr lang="en-US" sz="1800" dirty="0">
              <a:solidFill>
                <a:schemeClr val="accent1"/>
              </a:solidFill>
              <a:latin typeface="+mj-lt"/>
            </a:endParaRPr>
          </a:p>
        </p:txBody>
      </p:sp>
    </p:spTree>
    <p:extLst>
      <p:ext uri="{BB962C8B-B14F-4D97-AF65-F5344CB8AC3E}">
        <p14:creationId xmlns:p14="http://schemas.microsoft.com/office/powerpoint/2010/main" val="886499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0"/>
                                        <p:tgtEl>
                                          <p:spTgt spid="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2" dur="3000"/>
                                        <p:tgtEl>
                                          <p:spTgt spid="8">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17" dur="2000"/>
                                        <p:tgtEl>
                                          <p:spTgt spid="8">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22" dur="1000"/>
                                        <p:tgtEl>
                                          <p:spTgt spid="8">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Graphic spid="11" grpId="0">
        <p:bldAsOne/>
      </p:bldGraphic>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education systems</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lnSpcReduction="20000"/>
          </a:bodyPr>
          <a:lstStyle/>
          <a:p>
            <a:r>
              <a:rPr lang="en-US" dirty="0" smtClean="0"/>
              <a:t>Pursuing a strategy of getting the “best and brightest” into teaching is unlikely to succeed</a:t>
            </a:r>
          </a:p>
          <a:p>
            <a:r>
              <a:rPr lang="en-US" smtClean="0"/>
              <a:t>Currently all </a:t>
            </a:r>
            <a:r>
              <a:rPr lang="en-US" dirty="0" smtClean="0"/>
              <a:t>teachers slow, and most actually stop, improving after two or three years in the classroom</a:t>
            </a:r>
          </a:p>
          <a:p>
            <a:r>
              <a:rPr lang="en-US" dirty="0" smtClean="0"/>
              <a:t>Expertise research therefore suggests that they are only beginning to scratch the surface of what they are capable of</a:t>
            </a:r>
          </a:p>
          <a:p>
            <a:r>
              <a:rPr lang="en-US" dirty="0" smtClean="0"/>
              <a:t>What we need is to persuade those with a real passion for working with young people to become teachers, and to continue to improve as long as they stay in the job.</a:t>
            </a:r>
          </a:p>
          <a:p>
            <a:r>
              <a:rPr lang="en-US" dirty="0" smtClean="0"/>
              <a:t>There is no limit to what we can achieve if we support our teachers in the right way</a:t>
            </a:r>
          </a:p>
          <a:p>
            <a:endParaRPr lang="en-US" dirty="0" smtClean="0"/>
          </a:p>
        </p:txBody>
      </p:sp>
    </p:spTree>
    <p:extLst>
      <p:ext uri="{BB962C8B-B14F-4D97-AF65-F5344CB8AC3E}">
        <p14:creationId xmlns:p14="http://schemas.microsoft.com/office/powerpoint/2010/main" val="1440732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5584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coming war for jobs (Clifton, 2011)</a:t>
            </a:r>
            <a:endParaRPr lang="en-US" dirty="0"/>
          </a:p>
        </p:txBody>
      </p:sp>
      <p:sp>
        <p:nvSpPr>
          <p:cNvPr id="3" name="Content Placeholder 2"/>
          <p:cNvSpPr>
            <a:spLocks noGrp="1"/>
          </p:cNvSpPr>
          <p:nvPr>
            <p:ph sz="quarter" idx="1"/>
          </p:nvPr>
        </p:nvSpPr>
        <p:spPr>
          <a:xfrm>
            <a:off x="612648" y="1600200"/>
            <a:ext cx="8153400" cy="5108388"/>
          </a:xfrm>
        </p:spPr>
        <p:txBody>
          <a:bodyPr>
            <a:normAutofit lnSpcReduction="10000"/>
          </a:bodyPr>
          <a:lstStyle/>
          <a:p>
            <a:r>
              <a:rPr lang="en-US" dirty="0" smtClean="0"/>
              <a:t>Right now</a:t>
            </a:r>
          </a:p>
          <a:p>
            <a:pPr lvl="1"/>
            <a:r>
              <a:rPr lang="en-US" dirty="0" smtClean="0"/>
              <a:t>7 billion people on earth</a:t>
            </a:r>
          </a:p>
          <a:p>
            <a:pPr lvl="1"/>
            <a:r>
              <a:rPr lang="en-US" dirty="0" smtClean="0"/>
              <a:t>5 billion adults</a:t>
            </a:r>
          </a:p>
          <a:p>
            <a:pPr lvl="1"/>
            <a:r>
              <a:rPr lang="en-US" dirty="0" smtClean="0"/>
              <a:t>3 billion people who want to work</a:t>
            </a:r>
          </a:p>
          <a:p>
            <a:pPr lvl="1"/>
            <a:r>
              <a:rPr lang="en-US" dirty="0" smtClean="0"/>
              <a:t>90% of these want to work full time</a:t>
            </a:r>
          </a:p>
          <a:p>
            <a:r>
              <a:rPr lang="en-US" dirty="0" smtClean="0"/>
              <a:t>As a consequence</a:t>
            </a:r>
          </a:p>
          <a:p>
            <a:pPr lvl="1"/>
            <a:r>
              <a:rPr lang="en-US" dirty="0" smtClean="0"/>
              <a:t>2.7 billion full-time formal jobs are wanted</a:t>
            </a:r>
          </a:p>
          <a:p>
            <a:pPr lvl="1"/>
            <a:r>
              <a:rPr lang="en-US" dirty="0" smtClean="0"/>
              <a:t>with only 1.2 billion full-time formal jobs available</a:t>
            </a:r>
          </a:p>
          <a:p>
            <a:r>
              <a:rPr lang="en-US" dirty="0" smtClean="0"/>
              <a:t>A shortfall of 1.5 billion jobs</a:t>
            </a:r>
          </a:p>
          <a:p>
            <a:r>
              <a:rPr lang="en-US" dirty="0" smtClean="0"/>
              <a:t>So, for every UK worker, there are 50 people who would like their job…</a:t>
            </a:r>
          </a:p>
          <a:p>
            <a:endParaRPr lang="en-US" dirty="0" smtClean="0"/>
          </a:p>
          <a:p>
            <a:endParaRPr lang="en-US" dirty="0"/>
          </a:p>
        </p:txBody>
      </p:sp>
    </p:spTree>
    <p:extLst>
      <p:ext uri="{BB962C8B-B14F-4D97-AF65-F5344CB8AC3E}">
        <p14:creationId xmlns:p14="http://schemas.microsoft.com/office/powerpoint/2010/main" val="3049862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Meet </a:t>
            </a:r>
            <a:r>
              <a:rPr lang="en-US" dirty="0" err="1" smtClean="0"/>
              <a:t>Maddie</a:t>
            </a:r>
            <a:r>
              <a:rPr lang="en-US" dirty="0" smtClean="0"/>
              <a:t> Parlier…</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D52799CE-711A-FA44-BA4E-E463DA170A36}" type="slidenum">
              <a:rPr lang="en-US" smtClean="0"/>
              <a:pPr>
                <a:defRPr/>
              </a:pPr>
              <a:t>4</a:t>
            </a:fld>
            <a:endParaRPr lang="en-US"/>
          </a:p>
        </p:txBody>
      </p:sp>
      <p:pic>
        <p:nvPicPr>
          <p:cNvPr id="8" name="Content Placeholder 7" descr="davidson-wide.jpg"/>
          <p:cNvPicPr>
            <a:picLocks noGrp="1" noChangeAspect="1"/>
          </p:cNvPicPr>
          <p:nvPr>
            <p:ph sz="quarter" idx="1"/>
          </p:nvPr>
        </p:nvPicPr>
        <p:blipFill>
          <a:blip r:embed="rId3">
            <a:extLst>
              <a:ext uri="{28A0092B-C50C-407E-A947-70E740481C1C}">
                <a14:useLocalDpi xmlns:a14="http://schemas.microsoft.com/office/drawing/2010/main" val="0"/>
              </a:ext>
            </a:extLst>
          </a:blip>
          <a:srcRect l="4145" r="4145"/>
          <a:stretch>
            <a:fillRect/>
          </a:stretch>
        </p:blipFill>
        <p:spPr>
          <a:xfrm>
            <a:off x="612648" y="1600202"/>
            <a:ext cx="8153400" cy="4406153"/>
          </a:xfrm>
        </p:spPr>
      </p:pic>
      <p:sp>
        <p:nvSpPr>
          <p:cNvPr id="9" name="TextBox 8"/>
          <p:cNvSpPr txBox="1"/>
          <p:nvPr/>
        </p:nvSpPr>
        <p:spPr>
          <a:xfrm>
            <a:off x="612589" y="6290236"/>
            <a:ext cx="3077883" cy="369332"/>
          </a:xfrm>
          <a:prstGeom prst="rect">
            <a:avLst/>
          </a:prstGeom>
          <a:noFill/>
        </p:spPr>
        <p:txBody>
          <a:bodyPr wrap="square" rtlCol="0">
            <a:spAutoFit/>
          </a:bodyPr>
          <a:lstStyle/>
          <a:p>
            <a:r>
              <a:rPr lang="en-US" sz="1800" dirty="0" smtClean="0">
                <a:solidFill>
                  <a:schemeClr val="accent1"/>
                </a:solidFill>
                <a:latin typeface="+mj-lt"/>
              </a:rPr>
              <a:t>Davidson (2012)</a:t>
            </a:r>
            <a:endParaRPr lang="en-US" sz="1800" dirty="0">
              <a:solidFill>
                <a:schemeClr val="accent1"/>
              </a:solidFill>
              <a:latin typeface="+mj-lt"/>
            </a:endParaRPr>
          </a:p>
        </p:txBody>
      </p:sp>
    </p:spTree>
    <p:extLst>
      <p:ext uri="{BB962C8B-B14F-4D97-AF65-F5344CB8AC3E}">
        <p14:creationId xmlns:p14="http://schemas.microsoft.com/office/powerpoint/2010/main" val="37945534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flat is the world?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a:t>
            </a:fld>
            <a:endParaRPr lang="en-GB" dirty="0"/>
          </a:p>
        </p:txBody>
      </p:sp>
      <p:graphicFrame>
        <p:nvGraphicFramePr>
          <p:cNvPr id="5" name="Content Placeholder 2"/>
          <p:cNvGraphicFramePr>
            <a:graphicFrameLocks noGrp="1"/>
          </p:cNvGraphicFramePr>
          <p:nvPr>
            <p:ph sz="quarter" idx="1"/>
            <p:extLst>
              <p:ext uri="{D42A27DB-BD31-4B8C-83A1-F6EECF244321}">
                <p14:modId xmlns:p14="http://schemas.microsoft.com/office/powerpoint/2010/main" val="825706715"/>
              </p:ext>
            </p:extLst>
          </p:nvPr>
        </p:nvGraphicFramePr>
        <p:xfrm>
          <a:off x="600075" y="1701800"/>
          <a:ext cx="8153400" cy="4209144"/>
        </p:xfrm>
        <a:graphic>
          <a:graphicData uri="http://schemas.openxmlformats.org/drawingml/2006/table">
            <a:tbl>
              <a:tblPr firstRow="1" bandRow="1">
                <a:tableStyleId>{5C22544A-7EE6-4342-B048-85BDC9FD1C3A}</a:tableStyleId>
              </a:tblPr>
              <a:tblGrid>
                <a:gridCol w="4076700"/>
                <a:gridCol w="4076700"/>
              </a:tblGrid>
              <a:tr h="526143">
                <a:tc gridSpan="2">
                  <a:txBody>
                    <a:bodyPr/>
                    <a:lstStyle/>
                    <a:p>
                      <a:pPr marL="0" indent="0">
                        <a:buNone/>
                      </a:pPr>
                      <a:r>
                        <a:rPr lang="en-US" sz="2400" dirty="0" smtClean="0"/>
                        <a:t>Percentage crossing national boundaries</a:t>
                      </a:r>
                    </a:p>
                  </a:txBody>
                  <a:tcPr marL="68580" marR="68580" marT="0" marB="0"/>
                </a:tc>
                <a:tc hMerge="1">
                  <a:txBody>
                    <a:bodyPr/>
                    <a:lstStyle/>
                    <a:p>
                      <a:pPr>
                        <a:spcAft>
                          <a:spcPts val="0"/>
                        </a:spcAft>
                      </a:pPr>
                      <a:endParaRPr lang="en-GB" sz="2400" dirty="0">
                        <a:effectLst/>
                        <a:latin typeface="+mn-lt"/>
                        <a:ea typeface="ＭＳ 明朝"/>
                        <a:cs typeface="Times New Roman"/>
                      </a:endParaRPr>
                    </a:p>
                  </a:txBody>
                  <a:tcPr marL="68580" marR="68580" marT="0" marB="0"/>
                </a:tc>
              </a:tr>
              <a:tr h="526143">
                <a:tc>
                  <a:txBody>
                    <a:bodyPr/>
                    <a:lstStyle/>
                    <a:p>
                      <a:pPr>
                        <a:spcAft>
                          <a:spcPts val="0"/>
                        </a:spcAft>
                      </a:pPr>
                      <a:r>
                        <a:rPr lang="en-US" sz="2400" dirty="0">
                          <a:effectLst/>
                          <a:latin typeface="+mn-lt"/>
                          <a:ea typeface="ＭＳ 明朝"/>
                          <a:cs typeface="Times New Roman"/>
                        </a:rPr>
                        <a:t>Physical mail:</a:t>
                      </a:r>
                      <a:endParaRPr lang="en-GB" sz="2400" dirty="0">
                        <a:effectLst/>
                        <a:latin typeface="+mn-lt"/>
                        <a:ea typeface="ＭＳ 明朝"/>
                        <a:cs typeface="Times New Roman"/>
                      </a:endParaRPr>
                    </a:p>
                  </a:txBody>
                  <a:tcPr marL="68580" marR="68580" marT="0" marB="0"/>
                </a:tc>
                <a:tc>
                  <a:txBody>
                    <a:bodyPr/>
                    <a:lstStyle/>
                    <a:p>
                      <a:pPr algn="r">
                        <a:spcAft>
                          <a:spcPts val="0"/>
                        </a:spcAft>
                      </a:pP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dirty="0">
                          <a:effectLst/>
                          <a:latin typeface="+mn-lt"/>
                          <a:ea typeface="ＭＳ 明朝"/>
                          <a:cs typeface="Times New Roman"/>
                        </a:rPr>
                        <a:t>Telephone minutes:</a:t>
                      </a:r>
                      <a:endParaRPr lang="en-GB" sz="2400" dirty="0">
                        <a:effectLst/>
                        <a:latin typeface="+mn-lt"/>
                        <a:ea typeface="ＭＳ 明朝"/>
                        <a:cs typeface="Times New Roman"/>
                      </a:endParaRPr>
                    </a:p>
                  </a:txBody>
                  <a:tcPr marL="68580" marR="68580" marT="0" marB="0"/>
                </a:tc>
                <a:tc>
                  <a:txBody>
                    <a:bodyPr/>
                    <a:lstStyle/>
                    <a:p>
                      <a:pPr algn="r">
                        <a:spcAft>
                          <a:spcPts val="0"/>
                        </a:spcAft>
                      </a:pP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dirty="0">
                          <a:effectLst/>
                          <a:latin typeface="+mn-lt"/>
                          <a:ea typeface="ＭＳ 明朝"/>
                          <a:cs typeface="Times New Roman"/>
                        </a:rPr>
                        <a:t>Internet traffic:</a:t>
                      </a:r>
                      <a:endParaRPr lang="en-GB" sz="2400" dirty="0">
                        <a:effectLst/>
                        <a:latin typeface="+mn-lt"/>
                        <a:ea typeface="ＭＳ 明朝"/>
                        <a:cs typeface="Times New Roman"/>
                      </a:endParaRPr>
                    </a:p>
                  </a:txBody>
                  <a:tcPr marL="68580" marR="68580" marT="0" marB="0"/>
                </a:tc>
                <a:tc>
                  <a:txBody>
                    <a:bodyPr/>
                    <a:lstStyle/>
                    <a:p>
                      <a:pPr algn="r">
                        <a:spcAft>
                          <a:spcPts val="0"/>
                        </a:spcAft>
                      </a:pP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dirty="0">
                          <a:effectLst/>
                          <a:latin typeface="+mn-lt"/>
                          <a:ea typeface="ＭＳ 明朝"/>
                          <a:cs typeface="Times New Roman"/>
                        </a:rPr>
                        <a:t>First generation immigrants:</a:t>
                      </a:r>
                      <a:endParaRPr lang="en-GB" sz="2400" dirty="0">
                        <a:effectLst/>
                        <a:latin typeface="+mn-lt"/>
                        <a:ea typeface="ＭＳ 明朝"/>
                        <a:cs typeface="Times New Roman"/>
                      </a:endParaRPr>
                    </a:p>
                  </a:txBody>
                  <a:tcPr marL="68580" marR="68580" marT="0" marB="0"/>
                </a:tc>
                <a:tc>
                  <a:txBody>
                    <a:bodyPr/>
                    <a:lstStyle/>
                    <a:p>
                      <a:pPr algn="r">
                        <a:spcAft>
                          <a:spcPts val="0"/>
                        </a:spcAft>
                      </a:pP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a:effectLst/>
                          <a:latin typeface="+mn-lt"/>
                          <a:ea typeface="ＭＳ 明朝"/>
                          <a:cs typeface="Times New Roman"/>
                        </a:rPr>
                        <a:t>University students:</a:t>
                      </a:r>
                      <a:endParaRPr lang="en-GB" sz="2400">
                        <a:effectLst/>
                        <a:latin typeface="+mn-lt"/>
                        <a:ea typeface="ＭＳ 明朝"/>
                        <a:cs typeface="Times New Roman"/>
                      </a:endParaRPr>
                    </a:p>
                  </a:txBody>
                  <a:tcPr marL="68580" marR="68580" marT="0" marB="0"/>
                </a:tc>
                <a:tc>
                  <a:txBody>
                    <a:bodyPr/>
                    <a:lstStyle/>
                    <a:p>
                      <a:pPr algn="r">
                        <a:spcAft>
                          <a:spcPts val="0"/>
                        </a:spcAft>
                      </a:pP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dirty="0">
                          <a:effectLst/>
                          <a:latin typeface="+mn-lt"/>
                          <a:ea typeface="ＭＳ 明朝"/>
                          <a:cs typeface="Times New Roman"/>
                        </a:rPr>
                        <a:t>People, ever in their lives:</a:t>
                      </a:r>
                      <a:endParaRPr lang="en-GB" sz="2400" dirty="0">
                        <a:effectLst/>
                        <a:latin typeface="+mn-lt"/>
                        <a:ea typeface="ＭＳ 明朝"/>
                        <a:cs typeface="Times New Roman"/>
                      </a:endParaRPr>
                    </a:p>
                  </a:txBody>
                  <a:tcPr marL="68580" marR="68580" marT="0" marB="0"/>
                </a:tc>
                <a:tc>
                  <a:txBody>
                    <a:bodyPr/>
                    <a:lstStyle/>
                    <a:p>
                      <a:pPr algn="r">
                        <a:spcAft>
                          <a:spcPts val="0"/>
                        </a:spcAft>
                      </a:pP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dirty="0">
                          <a:effectLst/>
                          <a:latin typeface="+mn-lt"/>
                          <a:ea typeface="ＭＳ 明朝"/>
                          <a:cs typeface="Times New Roman"/>
                        </a:rPr>
                        <a:t>Goods and services:</a:t>
                      </a:r>
                      <a:endParaRPr lang="en-GB" sz="2400" dirty="0">
                        <a:effectLst/>
                        <a:latin typeface="+mn-lt"/>
                        <a:ea typeface="ＭＳ 明朝"/>
                        <a:cs typeface="Times New Roman"/>
                      </a:endParaRPr>
                    </a:p>
                  </a:txBody>
                  <a:tcPr marL="68580" marR="68580" marT="0" marB="0"/>
                </a:tc>
                <a:tc>
                  <a:txBody>
                    <a:bodyPr/>
                    <a:lstStyle/>
                    <a:p>
                      <a:pPr algn="r">
                        <a:spcAft>
                          <a:spcPts val="0"/>
                        </a:spcAft>
                      </a:pPr>
                      <a:endParaRPr lang="en-GB" sz="2400" dirty="0">
                        <a:effectLst/>
                        <a:latin typeface="+mn-lt"/>
                        <a:ea typeface="ＭＳ 明朝"/>
                        <a:cs typeface="Times New Roman"/>
                      </a:endParaRPr>
                    </a:p>
                  </a:txBody>
                  <a:tcPr marL="68580" marR="1800000" marT="0" marB="0"/>
                </a:tc>
              </a:tr>
            </a:tbl>
          </a:graphicData>
        </a:graphic>
      </p:graphicFrame>
      <p:sp>
        <p:nvSpPr>
          <p:cNvPr id="6" name="TextBox 5"/>
          <p:cNvSpPr txBox="1"/>
          <p:nvPr/>
        </p:nvSpPr>
        <p:spPr>
          <a:xfrm>
            <a:off x="609600" y="6235700"/>
            <a:ext cx="4749800" cy="369332"/>
          </a:xfrm>
          <a:prstGeom prst="rect">
            <a:avLst/>
          </a:prstGeom>
          <a:noFill/>
        </p:spPr>
        <p:txBody>
          <a:bodyPr wrap="square" rtlCol="0">
            <a:spAutoFit/>
          </a:bodyPr>
          <a:lstStyle/>
          <a:p>
            <a:r>
              <a:rPr lang="en-US" sz="1800" dirty="0" err="1" smtClean="0">
                <a:solidFill>
                  <a:schemeClr val="accent1"/>
                </a:solidFill>
                <a:latin typeface="+mn-lt"/>
              </a:rPr>
              <a:t>Ghemawat</a:t>
            </a:r>
            <a:r>
              <a:rPr lang="en-US" sz="1800" dirty="0" smtClean="0">
                <a:solidFill>
                  <a:schemeClr val="accent1"/>
                </a:solidFill>
                <a:latin typeface="+mn-lt"/>
              </a:rPr>
              <a:t> (2011)</a:t>
            </a:r>
            <a:endParaRPr lang="en-US" sz="1800" dirty="0">
              <a:solidFill>
                <a:schemeClr val="accent1"/>
              </a:solidFill>
              <a:latin typeface="+mn-lt"/>
            </a:endParaRPr>
          </a:p>
        </p:txBody>
      </p:sp>
      <p:sp>
        <p:nvSpPr>
          <p:cNvPr id="4" name="TextBox 3"/>
          <p:cNvSpPr txBox="1"/>
          <p:nvPr/>
        </p:nvSpPr>
        <p:spPr>
          <a:xfrm>
            <a:off x="5842000" y="2614706"/>
            <a:ext cx="2106705" cy="2862322"/>
          </a:xfrm>
          <a:prstGeom prst="rect">
            <a:avLst/>
          </a:prstGeom>
          <a:solidFill>
            <a:schemeClr val="accent1"/>
          </a:solidFill>
        </p:spPr>
        <p:txBody>
          <a:bodyPr wrap="square" rtlCol="0">
            <a:spAutoFit/>
          </a:bodyPr>
          <a:lstStyle/>
          <a:p>
            <a:pPr>
              <a:tabLst>
                <a:tab pos="1612900" algn="r"/>
              </a:tabLst>
            </a:pPr>
            <a:r>
              <a:rPr lang="en-US" sz="3600" dirty="0" smtClean="0">
                <a:solidFill>
                  <a:schemeClr val="bg1"/>
                </a:solidFill>
                <a:latin typeface="+mn-lt"/>
              </a:rPr>
              <a:t>1.	2%</a:t>
            </a:r>
          </a:p>
          <a:p>
            <a:pPr>
              <a:tabLst>
                <a:tab pos="1612900" algn="r"/>
              </a:tabLst>
            </a:pPr>
            <a:r>
              <a:rPr lang="en-US" sz="3600" dirty="0" smtClean="0">
                <a:solidFill>
                  <a:schemeClr val="bg1"/>
                </a:solidFill>
                <a:latin typeface="+mn-lt"/>
              </a:rPr>
              <a:t>2.	5%</a:t>
            </a:r>
          </a:p>
          <a:p>
            <a:pPr>
              <a:tabLst>
                <a:tab pos="1612900" algn="r"/>
              </a:tabLst>
            </a:pPr>
            <a:r>
              <a:rPr lang="en-US" sz="3600" dirty="0" smtClean="0">
                <a:solidFill>
                  <a:schemeClr val="bg1"/>
                </a:solidFill>
                <a:latin typeface="+mn-lt"/>
              </a:rPr>
              <a:t>3.	10%</a:t>
            </a:r>
          </a:p>
          <a:p>
            <a:pPr>
              <a:tabLst>
                <a:tab pos="1612900" algn="r"/>
              </a:tabLst>
            </a:pPr>
            <a:r>
              <a:rPr lang="en-US" sz="3600" dirty="0" smtClean="0">
                <a:solidFill>
                  <a:schemeClr val="bg1"/>
                </a:solidFill>
                <a:latin typeface="+mn-lt"/>
              </a:rPr>
              <a:t>4.	20%</a:t>
            </a:r>
          </a:p>
          <a:p>
            <a:pPr>
              <a:tabLst>
                <a:tab pos="1612900" algn="r"/>
              </a:tabLst>
            </a:pPr>
            <a:r>
              <a:rPr lang="en-US" sz="3600" dirty="0" smtClean="0">
                <a:solidFill>
                  <a:schemeClr val="bg1"/>
                </a:solidFill>
                <a:latin typeface="+mn-lt"/>
              </a:rPr>
              <a:t>5.	50%</a:t>
            </a:r>
            <a:endParaRPr lang="en-US" sz="3600" dirty="0">
              <a:solidFill>
                <a:schemeClr val="bg1"/>
              </a:solidFill>
              <a:latin typeface="+mn-lt"/>
            </a:endParaRPr>
          </a:p>
        </p:txBody>
      </p:sp>
    </p:spTree>
    <p:extLst>
      <p:ext uri="{BB962C8B-B14F-4D97-AF65-F5344CB8AC3E}">
        <p14:creationId xmlns:p14="http://schemas.microsoft.com/office/powerpoint/2010/main" val="3923707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Mostly round; some flat bits</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a:t>
            </a:fld>
            <a:endParaRPr lang="en-GB" dirty="0"/>
          </a:p>
        </p:txBody>
      </p:sp>
      <p:graphicFrame>
        <p:nvGraphicFramePr>
          <p:cNvPr id="5" name="Content Placeholder 2"/>
          <p:cNvGraphicFramePr>
            <a:graphicFrameLocks noGrp="1"/>
          </p:cNvGraphicFramePr>
          <p:nvPr>
            <p:ph sz="quarter" idx="1"/>
            <p:extLst>
              <p:ext uri="{D42A27DB-BD31-4B8C-83A1-F6EECF244321}">
                <p14:modId xmlns:p14="http://schemas.microsoft.com/office/powerpoint/2010/main" val="2325625943"/>
              </p:ext>
            </p:extLst>
          </p:nvPr>
        </p:nvGraphicFramePr>
        <p:xfrm>
          <a:off x="600075" y="1701800"/>
          <a:ext cx="8153400" cy="4209144"/>
        </p:xfrm>
        <a:graphic>
          <a:graphicData uri="http://schemas.openxmlformats.org/drawingml/2006/table">
            <a:tbl>
              <a:tblPr firstRow="1" bandRow="1">
                <a:tableStyleId>{5C22544A-7EE6-4342-B048-85BDC9FD1C3A}</a:tableStyleId>
              </a:tblPr>
              <a:tblGrid>
                <a:gridCol w="4076700"/>
                <a:gridCol w="4076700"/>
              </a:tblGrid>
              <a:tr h="526143">
                <a:tc gridSpan="2">
                  <a:txBody>
                    <a:bodyPr/>
                    <a:lstStyle/>
                    <a:p>
                      <a:pPr marL="0" indent="0">
                        <a:buNone/>
                      </a:pPr>
                      <a:r>
                        <a:rPr lang="en-US" sz="2400" dirty="0" smtClean="0"/>
                        <a:t>Percentage crossing national boundaries</a:t>
                      </a:r>
                    </a:p>
                  </a:txBody>
                  <a:tcPr marL="68580" marR="68580" marT="0" marB="0"/>
                </a:tc>
                <a:tc hMerge="1">
                  <a:txBody>
                    <a:bodyPr/>
                    <a:lstStyle/>
                    <a:p>
                      <a:pPr>
                        <a:spcAft>
                          <a:spcPts val="0"/>
                        </a:spcAft>
                      </a:pPr>
                      <a:endParaRPr lang="en-GB" sz="2400" dirty="0">
                        <a:effectLst/>
                        <a:latin typeface="+mn-lt"/>
                        <a:ea typeface="ＭＳ 明朝"/>
                        <a:cs typeface="Times New Roman"/>
                      </a:endParaRPr>
                    </a:p>
                  </a:txBody>
                  <a:tcPr marL="68580" marR="68580" marT="0" marB="0"/>
                </a:tc>
              </a:tr>
              <a:tr h="526143">
                <a:tc>
                  <a:txBody>
                    <a:bodyPr/>
                    <a:lstStyle/>
                    <a:p>
                      <a:pPr>
                        <a:spcAft>
                          <a:spcPts val="0"/>
                        </a:spcAft>
                      </a:pPr>
                      <a:r>
                        <a:rPr lang="en-US" sz="2400" dirty="0">
                          <a:effectLst/>
                          <a:latin typeface="+mn-lt"/>
                          <a:ea typeface="ＭＳ 明朝"/>
                          <a:cs typeface="Times New Roman"/>
                        </a:rPr>
                        <a:t>Physical mail:</a:t>
                      </a:r>
                      <a:endParaRPr lang="en-GB" sz="2400" dirty="0">
                        <a:effectLst/>
                        <a:latin typeface="+mn-lt"/>
                        <a:ea typeface="ＭＳ 明朝"/>
                        <a:cs typeface="Times New Roman"/>
                      </a:endParaRPr>
                    </a:p>
                  </a:txBody>
                  <a:tcPr marL="68580" marR="68580" marT="0" marB="0"/>
                </a:tc>
                <a:tc>
                  <a:txBody>
                    <a:bodyPr/>
                    <a:lstStyle/>
                    <a:p>
                      <a:pPr algn="r">
                        <a:spcAft>
                          <a:spcPts val="0"/>
                        </a:spcAft>
                      </a:pPr>
                      <a:r>
                        <a:rPr lang="en-US" sz="2400" dirty="0">
                          <a:effectLst/>
                          <a:latin typeface="+mn-lt"/>
                          <a:ea typeface="ＭＳ 明朝"/>
                          <a:cs typeface="Times New Roman"/>
                        </a:rPr>
                        <a:t>1</a:t>
                      </a: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dirty="0">
                          <a:effectLst/>
                          <a:latin typeface="+mn-lt"/>
                          <a:ea typeface="ＭＳ 明朝"/>
                          <a:cs typeface="Times New Roman"/>
                        </a:rPr>
                        <a:t>Telephone minutes:</a:t>
                      </a:r>
                      <a:endParaRPr lang="en-GB" sz="2400" dirty="0">
                        <a:effectLst/>
                        <a:latin typeface="+mn-lt"/>
                        <a:ea typeface="ＭＳ 明朝"/>
                        <a:cs typeface="Times New Roman"/>
                      </a:endParaRPr>
                    </a:p>
                  </a:txBody>
                  <a:tcPr marL="68580" marR="68580" marT="0" marB="0"/>
                </a:tc>
                <a:tc>
                  <a:txBody>
                    <a:bodyPr/>
                    <a:lstStyle/>
                    <a:p>
                      <a:pPr algn="r">
                        <a:spcAft>
                          <a:spcPts val="0"/>
                        </a:spcAft>
                      </a:pPr>
                      <a:r>
                        <a:rPr lang="en-US" sz="2400" dirty="0">
                          <a:effectLst/>
                          <a:latin typeface="+mn-lt"/>
                          <a:ea typeface="ＭＳ 明朝"/>
                          <a:cs typeface="Times New Roman"/>
                        </a:rPr>
                        <a:t>2</a:t>
                      </a: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dirty="0">
                          <a:effectLst/>
                          <a:latin typeface="+mn-lt"/>
                          <a:ea typeface="ＭＳ 明朝"/>
                          <a:cs typeface="Times New Roman"/>
                        </a:rPr>
                        <a:t>Internet traffic:</a:t>
                      </a:r>
                      <a:endParaRPr lang="en-GB" sz="2400" dirty="0">
                        <a:effectLst/>
                        <a:latin typeface="+mn-lt"/>
                        <a:ea typeface="ＭＳ 明朝"/>
                        <a:cs typeface="Times New Roman"/>
                      </a:endParaRPr>
                    </a:p>
                  </a:txBody>
                  <a:tcPr marL="68580" marR="68580" marT="0" marB="0"/>
                </a:tc>
                <a:tc>
                  <a:txBody>
                    <a:bodyPr/>
                    <a:lstStyle/>
                    <a:p>
                      <a:pPr algn="r">
                        <a:spcAft>
                          <a:spcPts val="0"/>
                        </a:spcAft>
                      </a:pPr>
                      <a:r>
                        <a:rPr lang="en-US" sz="2400" dirty="0">
                          <a:effectLst/>
                          <a:latin typeface="+mn-lt"/>
                          <a:ea typeface="ＭＳ 明朝"/>
                          <a:cs typeface="Times New Roman"/>
                        </a:rPr>
                        <a:t>17</a:t>
                      </a: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dirty="0">
                          <a:effectLst/>
                          <a:latin typeface="+mn-lt"/>
                          <a:ea typeface="ＭＳ 明朝"/>
                          <a:cs typeface="Times New Roman"/>
                        </a:rPr>
                        <a:t>First generation immigrants:</a:t>
                      </a:r>
                      <a:endParaRPr lang="en-GB" sz="2400" dirty="0">
                        <a:effectLst/>
                        <a:latin typeface="+mn-lt"/>
                        <a:ea typeface="ＭＳ 明朝"/>
                        <a:cs typeface="Times New Roman"/>
                      </a:endParaRPr>
                    </a:p>
                  </a:txBody>
                  <a:tcPr marL="68580" marR="68580" marT="0" marB="0"/>
                </a:tc>
                <a:tc>
                  <a:txBody>
                    <a:bodyPr/>
                    <a:lstStyle/>
                    <a:p>
                      <a:pPr algn="r">
                        <a:spcAft>
                          <a:spcPts val="0"/>
                        </a:spcAft>
                      </a:pPr>
                      <a:r>
                        <a:rPr lang="en-US" sz="2400" dirty="0">
                          <a:effectLst/>
                          <a:latin typeface="+mn-lt"/>
                          <a:ea typeface="ＭＳ 明朝"/>
                          <a:cs typeface="Times New Roman"/>
                        </a:rPr>
                        <a:t>3</a:t>
                      </a: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a:effectLst/>
                          <a:latin typeface="+mn-lt"/>
                          <a:ea typeface="ＭＳ 明朝"/>
                          <a:cs typeface="Times New Roman"/>
                        </a:rPr>
                        <a:t>University students:</a:t>
                      </a:r>
                      <a:endParaRPr lang="en-GB" sz="2400">
                        <a:effectLst/>
                        <a:latin typeface="+mn-lt"/>
                        <a:ea typeface="ＭＳ 明朝"/>
                        <a:cs typeface="Times New Roman"/>
                      </a:endParaRPr>
                    </a:p>
                  </a:txBody>
                  <a:tcPr marL="68580" marR="68580" marT="0" marB="0"/>
                </a:tc>
                <a:tc>
                  <a:txBody>
                    <a:bodyPr/>
                    <a:lstStyle/>
                    <a:p>
                      <a:pPr algn="r">
                        <a:spcAft>
                          <a:spcPts val="0"/>
                        </a:spcAft>
                      </a:pPr>
                      <a:r>
                        <a:rPr lang="en-US" sz="2400" dirty="0">
                          <a:effectLst/>
                          <a:latin typeface="+mn-lt"/>
                          <a:ea typeface="ＭＳ 明朝"/>
                          <a:cs typeface="Times New Roman"/>
                        </a:rPr>
                        <a:t>2</a:t>
                      </a: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dirty="0">
                          <a:effectLst/>
                          <a:latin typeface="+mn-lt"/>
                          <a:ea typeface="ＭＳ 明朝"/>
                          <a:cs typeface="Times New Roman"/>
                        </a:rPr>
                        <a:t>People, ever in their lives:</a:t>
                      </a:r>
                      <a:endParaRPr lang="en-GB" sz="2400" dirty="0">
                        <a:effectLst/>
                        <a:latin typeface="+mn-lt"/>
                        <a:ea typeface="ＭＳ 明朝"/>
                        <a:cs typeface="Times New Roman"/>
                      </a:endParaRPr>
                    </a:p>
                  </a:txBody>
                  <a:tcPr marL="68580" marR="68580" marT="0" marB="0"/>
                </a:tc>
                <a:tc>
                  <a:txBody>
                    <a:bodyPr/>
                    <a:lstStyle/>
                    <a:p>
                      <a:pPr algn="r">
                        <a:spcAft>
                          <a:spcPts val="0"/>
                        </a:spcAft>
                      </a:pPr>
                      <a:r>
                        <a:rPr lang="en-US" sz="2400" dirty="0">
                          <a:effectLst/>
                          <a:latin typeface="+mn-lt"/>
                          <a:ea typeface="ＭＳ 明朝"/>
                          <a:cs typeface="Times New Roman"/>
                        </a:rPr>
                        <a:t>10</a:t>
                      </a:r>
                      <a:endParaRPr lang="en-GB" sz="2400" dirty="0">
                        <a:effectLst/>
                        <a:latin typeface="+mn-lt"/>
                        <a:ea typeface="ＭＳ 明朝"/>
                        <a:cs typeface="Times New Roman"/>
                      </a:endParaRPr>
                    </a:p>
                  </a:txBody>
                  <a:tcPr marL="68580" marR="1800000" marT="0" marB="0"/>
                </a:tc>
              </a:tr>
              <a:tr h="526143">
                <a:tc>
                  <a:txBody>
                    <a:bodyPr/>
                    <a:lstStyle/>
                    <a:p>
                      <a:pPr>
                        <a:spcAft>
                          <a:spcPts val="0"/>
                        </a:spcAft>
                      </a:pPr>
                      <a:r>
                        <a:rPr lang="en-US" sz="2400" dirty="0">
                          <a:effectLst/>
                          <a:latin typeface="+mn-lt"/>
                          <a:ea typeface="ＭＳ 明朝"/>
                          <a:cs typeface="Times New Roman"/>
                        </a:rPr>
                        <a:t>Goods and services:</a:t>
                      </a:r>
                      <a:endParaRPr lang="en-GB" sz="2400" dirty="0">
                        <a:effectLst/>
                        <a:latin typeface="+mn-lt"/>
                        <a:ea typeface="ＭＳ 明朝"/>
                        <a:cs typeface="Times New Roman"/>
                      </a:endParaRPr>
                    </a:p>
                  </a:txBody>
                  <a:tcPr marL="68580" marR="68580" marT="0" marB="0"/>
                </a:tc>
                <a:tc>
                  <a:txBody>
                    <a:bodyPr/>
                    <a:lstStyle/>
                    <a:p>
                      <a:pPr algn="r">
                        <a:spcAft>
                          <a:spcPts val="0"/>
                        </a:spcAft>
                      </a:pPr>
                      <a:r>
                        <a:rPr lang="en-US" sz="2400" dirty="0">
                          <a:effectLst/>
                          <a:latin typeface="+mn-lt"/>
                          <a:ea typeface="ＭＳ 明朝"/>
                          <a:cs typeface="Times New Roman"/>
                        </a:rPr>
                        <a:t>10</a:t>
                      </a:r>
                      <a:endParaRPr lang="en-GB" sz="2400" dirty="0">
                        <a:effectLst/>
                        <a:latin typeface="+mn-lt"/>
                        <a:ea typeface="ＭＳ 明朝"/>
                        <a:cs typeface="Times New Roman"/>
                      </a:endParaRPr>
                    </a:p>
                  </a:txBody>
                  <a:tcPr marL="68580" marR="1800000" marT="0" marB="0"/>
                </a:tc>
              </a:tr>
            </a:tbl>
          </a:graphicData>
        </a:graphic>
      </p:graphicFrame>
      <p:sp>
        <p:nvSpPr>
          <p:cNvPr id="6" name="TextBox 5"/>
          <p:cNvSpPr txBox="1"/>
          <p:nvPr/>
        </p:nvSpPr>
        <p:spPr>
          <a:xfrm>
            <a:off x="609600" y="6235700"/>
            <a:ext cx="4749800" cy="369332"/>
          </a:xfrm>
          <a:prstGeom prst="rect">
            <a:avLst/>
          </a:prstGeom>
          <a:noFill/>
        </p:spPr>
        <p:txBody>
          <a:bodyPr wrap="square" rtlCol="0">
            <a:spAutoFit/>
          </a:bodyPr>
          <a:lstStyle/>
          <a:p>
            <a:r>
              <a:rPr lang="en-US" sz="1800" dirty="0" err="1" smtClean="0">
                <a:solidFill>
                  <a:schemeClr val="accent1"/>
                </a:solidFill>
                <a:latin typeface="+mn-lt"/>
              </a:rPr>
              <a:t>Ghemawat</a:t>
            </a:r>
            <a:r>
              <a:rPr lang="en-US" sz="1800" dirty="0" smtClean="0">
                <a:solidFill>
                  <a:schemeClr val="accent1"/>
                </a:solidFill>
                <a:latin typeface="+mn-lt"/>
              </a:rPr>
              <a:t> (2011)</a:t>
            </a:r>
            <a:endParaRPr lang="en-US" sz="1800" dirty="0">
              <a:solidFill>
                <a:schemeClr val="accent1"/>
              </a:solidFill>
              <a:latin typeface="+mn-lt"/>
            </a:endParaRPr>
          </a:p>
        </p:txBody>
      </p:sp>
    </p:spTree>
    <p:extLst>
      <p:ext uri="{BB962C8B-B14F-4D97-AF65-F5344CB8AC3E}">
        <p14:creationId xmlns:p14="http://schemas.microsoft.com/office/powerpoint/2010/main" val="22545566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597647" y="1507066"/>
            <a:ext cx="7860553" cy="5181600"/>
          </a:xfrm>
          <a:noFill/>
        </p:spPr>
        <p:txBody>
          <a:bodyPr>
            <a:normAutofit fontScale="85000" lnSpcReduction="20000"/>
          </a:bodyPr>
          <a:lstStyle/>
          <a:p>
            <a:pPr marL="0" indent="0">
              <a:lnSpc>
                <a:spcPct val="120000"/>
              </a:lnSpc>
              <a:buNone/>
            </a:pPr>
            <a:r>
              <a:rPr lang="en-US" b="0" dirty="0">
                <a:ea typeface="ＭＳ Ｐゴシック" charset="0"/>
              </a:rPr>
              <a:t>So the model that says learn while you</a:t>
            </a:r>
            <a:r>
              <a:rPr lang="ja-JP" altLang="en-GB" b="0" dirty="0">
                <a:ea typeface="ヒラギノ角ゴ ProN W3" charset="0"/>
              </a:rPr>
              <a:t>’</a:t>
            </a:r>
            <a:r>
              <a:rPr lang="en-GB" b="0" dirty="0">
                <a:ea typeface="ＭＳ Ｐゴシック" charset="0"/>
              </a:rPr>
              <a:t>r</a:t>
            </a:r>
            <a:r>
              <a:rPr lang="en-US" b="0" dirty="0">
                <a:ea typeface="ＭＳ Ｐゴシック" charset="0"/>
              </a:rPr>
              <a:t>e at school, while you</a:t>
            </a:r>
            <a:r>
              <a:rPr lang="ja-JP" altLang="en-GB" b="0" dirty="0">
                <a:ea typeface="ヒラギノ角ゴ ProN W3" charset="0"/>
              </a:rPr>
              <a:t>’</a:t>
            </a:r>
            <a:r>
              <a:rPr lang="en-GB" b="0" dirty="0">
                <a:ea typeface="ＭＳ Ｐゴシック" charset="0"/>
              </a:rPr>
              <a:t>r</a:t>
            </a:r>
            <a:r>
              <a:rPr lang="en-US" b="0" dirty="0">
                <a:ea typeface="ＭＳ Ｐゴシック" charset="0"/>
              </a:rPr>
              <a:t>e young, the skills that you will apply during your lifetime is no longer tenable. The skills that you can learn when you</a:t>
            </a:r>
            <a:r>
              <a:rPr lang="ja-JP" altLang="en-GB" b="0" dirty="0">
                <a:ea typeface="ヒラギノ角ゴ ProN W3" charset="0"/>
              </a:rPr>
              <a:t>’</a:t>
            </a:r>
            <a:r>
              <a:rPr lang="en-GB" b="0" dirty="0">
                <a:ea typeface="ＭＳ Ｐゴシック" charset="0"/>
              </a:rPr>
              <a:t>r</a:t>
            </a:r>
            <a:r>
              <a:rPr lang="en-US" b="0" dirty="0">
                <a:ea typeface="ＭＳ Ｐゴシック" charset="0"/>
              </a:rPr>
              <a:t>e at school will not be applicable. They will be obsolete by the time you get into the workplace and need them, except for one skill. The one really competitive skill is the skill of being able to learn. It is the skill of being able not to give the right answer to questions about what you were taught in school, but to make the right response to situations that are outside the scope of what you were taught in school. We need to produce people who know how to act when they</a:t>
            </a:r>
            <a:r>
              <a:rPr lang="ja-JP" altLang="en-GB" b="0" dirty="0">
                <a:ea typeface="ヒラギノ角ゴ ProN W3" charset="0"/>
              </a:rPr>
              <a:t>’</a:t>
            </a:r>
            <a:r>
              <a:rPr lang="en-GB" b="0" dirty="0">
                <a:ea typeface="ＭＳ Ｐゴシック" charset="0"/>
              </a:rPr>
              <a:t>r</a:t>
            </a:r>
            <a:r>
              <a:rPr lang="en-US" b="0" dirty="0">
                <a:ea typeface="ＭＳ Ｐゴシック" charset="0"/>
              </a:rPr>
              <a:t>e faced with situations for which they were not specifically prepared.</a:t>
            </a:r>
            <a:r>
              <a:rPr lang="en-GB" b="0" dirty="0">
                <a:ea typeface="ヒラギノ角ゴ ProN W3" charset="0"/>
              </a:rPr>
              <a:t> (</a:t>
            </a:r>
            <a:r>
              <a:rPr lang="en-GB" b="0" dirty="0" err="1">
                <a:ea typeface="ヒラギノ角ゴ ProN W3" charset="0"/>
              </a:rPr>
              <a:t>Papert</a:t>
            </a:r>
            <a:r>
              <a:rPr lang="en-GB" b="0" dirty="0">
                <a:ea typeface="ヒラギノ角ゴ ProN W3" charset="0"/>
              </a:rPr>
              <a:t>, 1998)</a:t>
            </a:r>
            <a:endParaRPr lang="en-US" b="0" dirty="0">
              <a:ea typeface="ＭＳ Ｐゴシック" charset="0"/>
            </a:endParaRPr>
          </a:p>
        </p:txBody>
      </p:sp>
      <p:sp>
        <p:nvSpPr>
          <p:cNvPr id="25602" name="Rectangle 2"/>
          <p:cNvSpPr>
            <a:spLocks noGrp="1" noChangeArrowheads="1"/>
          </p:cNvSpPr>
          <p:nvPr>
            <p:ph type="title"/>
          </p:nvPr>
        </p:nvSpPr>
        <p:spPr/>
        <p:txBody>
          <a:bodyPr>
            <a:normAutofit/>
          </a:bodyPr>
          <a:lstStyle/>
          <a:p>
            <a:r>
              <a:rPr lang="en-US">
                <a:latin typeface="Arial" charset="0"/>
                <a:ea typeface="ＭＳ Ｐゴシック" charset="0"/>
                <a:cs typeface="ＭＳ Ｐゴシック" charset="0"/>
              </a:rPr>
              <a:t>There is only one 21st century skill</a:t>
            </a: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a:t>
            </a:fld>
            <a:endParaRPr lang="en-GB" dirty="0"/>
          </a:p>
        </p:txBody>
      </p:sp>
      <p:sp>
        <p:nvSpPr>
          <p:cNvPr id="3" name="Freeform 2"/>
          <p:cNvSpPr/>
          <p:nvPr/>
        </p:nvSpPr>
        <p:spPr>
          <a:xfrm>
            <a:off x="627529" y="5393765"/>
            <a:ext cx="7321177" cy="1105647"/>
          </a:xfrm>
          <a:custGeom>
            <a:avLst/>
            <a:gdLst>
              <a:gd name="connsiteX0" fmla="*/ 2196353 w 7321177"/>
              <a:gd name="connsiteY0" fmla="*/ 14941 h 1105647"/>
              <a:gd name="connsiteX1" fmla="*/ 7321177 w 7321177"/>
              <a:gd name="connsiteY1" fmla="*/ 0 h 1105647"/>
              <a:gd name="connsiteX2" fmla="*/ 7306236 w 7321177"/>
              <a:gd name="connsiteY2" fmla="*/ 1090706 h 1105647"/>
              <a:gd name="connsiteX3" fmla="*/ 0 w 7321177"/>
              <a:gd name="connsiteY3" fmla="*/ 1105647 h 1105647"/>
              <a:gd name="connsiteX4" fmla="*/ 14942 w 7321177"/>
              <a:gd name="connsiteY4" fmla="*/ 358588 h 1105647"/>
              <a:gd name="connsiteX5" fmla="*/ 2211295 w 7321177"/>
              <a:gd name="connsiteY5" fmla="*/ 358588 h 1105647"/>
              <a:gd name="connsiteX6" fmla="*/ 2196353 w 7321177"/>
              <a:gd name="connsiteY6" fmla="*/ 14941 h 110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1177" h="1105647">
                <a:moveTo>
                  <a:pt x="2196353" y="14941"/>
                </a:moveTo>
                <a:lnTo>
                  <a:pt x="7321177" y="0"/>
                </a:lnTo>
                <a:lnTo>
                  <a:pt x="7306236" y="1090706"/>
                </a:lnTo>
                <a:lnTo>
                  <a:pt x="0" y="1105647"/>
                </a:lnTo>
                <a:lnTo>
                  <a:pt x="14942" y="358588"/>
                </a:lnTo>
                <a:lnTo>
                  <a:pt x="2211295" y="358588"/>
                </a:lnTo>
                <a:lnTo>
                  <a:pt x="2196353" y="14941"/>
                </a:lnTo>
                <a:close/>
              </a:path>
            </a:pathLst>
          </a:custGeom>
          <a:solidFill>
            <a:srgbClr val="FFFF00">
              <a:alpha val="2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457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latin typeface="Arial" charset="0"/>
                <a:ea typeface="ＭＳ Ｐゴシック" charset="0"/>
                <a:cs typeface="ＭＳ Ｐゴシック" charset="0"/>
              </a:rPr>
              <a:t>Successful education?</a:t>
            </a:r>
            <a:endParaRPr lang="en-US"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612588" y="1600200"/>
            <a:ext cx="8153460" cy="4495800"/>
          </a:xfrm>
        </p:spPr>
        <p:txBody>
          <a:bodyPr/>
          <a:lstStyle/>
          <a:p>
            <a:pPr marL="0" indent="0" defTabSz="762000">
              <a:buNone/>
            </a:pPr>
            <a:r>
              <a:rPr lang="en-GB" sz="2400" dirty="0">
                <a:ea typeface="ＭＳ Ｐゴシック" charset="0"/>
              </a:rPr>
              <a:t>T</a:t>
            </a:r>
            <a:r>
              <a:rPr lang="en-US" sz="2400" dirty="0">
                <a:ea typeface="ＭＳ Ｐゴシック" charset="0"/>
              </a:rPr>
              <a:t>he test of successful education is not the amount of knowledge that a pupil takes away from school, but his appetite to know and his capacity to learn. If the school sends out children with the desire for knowledge and some idea how to acquire it, it will have done its work. Too many leave school with the appetite killed and the mind loaded with undigested lumps of information. The good schoolmaster is known by the number of valuable subjects which he declines to teach.</a:t>
            </a:r>
          </a:p>
          <a:p>
            <a:pPr marL="0" indent="0" algn="r" defTabSz="762000">
              <a:buNone/>
            </a:pPr>
            <a:r>
              <a:rPr lang="en-US" sz="2400" i="1" dirty="0">
                <a:ea typeface="ＭＳ Ｐゴシック" charset="0"/>
              </a:rPr>
              <a:t>The Future of Education</a:t>
            </a:r>
            <a:r>
              <a:rPr lang="en-US" sz="2400" dirty="0">
                <a:ea typeface="ＭＳ Ｐゴシック" charset="0"/>
              </a:rPr>
              <a:t> (Livingstone, 1941 p. 28)</a:t>
            </a:r>
          </a:p>
          <a:p>
            <a:pPr marL="4763" indent="-4763" defTabSz="762000"/>
            <a:endParaRPr lang="en-US"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8</a:t>
            </a:fld>
            <a:endParaRPr lang="en-GB" dirty="0"/>
          </a:p>
        </p:txBody>
      </p:sp>
    </p:spTree>
    <p:extLst>
      <p:ext uri="{BB962C8B-B14F-4D97-AF65-F5344CB8AC3E}">
        <p14:creationId xmlns:p14="http://schemas.microsoft.com/office/powerpoint/2010/main" val="9768006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smtClean="0"/>
              <a:t>Getting smart(</a:t>
            </a:r>
            <a:r>
              <a:rPr lang="en-US" dirty="0" err="1" smtClean="0"/>
              <a:t>er</a:t>
            </a:r>
            <a:r>
              <a:rPr lang="en-US" dirty="0" smtClean="0"/>
              <a:t>) about school improvement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9</a:t>
            </a:fld>
            <a:endParaRPr lang="en-GB" dirty="0"/>
          </a:p>
        </p:txBody>
      </p:sp>
      <p:sp>
        <p:nvSpPr>
          <p:cNvPr id="4" name="Content Placeholder 3"/>
          <p:cNvSpPr>
            <a:spLocks noGrp="1"/>
          </p:cNvSpPr>
          <p:nvPr>
            <p:ph sz="quarter" idx="1"/>
          </p:nvPr>
        </p:nvSpPr>
        <p:spPr/>
        <p:txBody>
          <a:bodyPr/>
          <a:lstStyle/>
          <a:p>
            <a:r>
              <a:rPr lang="en-US" dirty="0" smtClean="0"/>
              <a:t>Key failures</a:t>
            </a:r>
          </a:p>
          <a:p>
            <a:pPr lvl="1"/>
            <a:r>
              <a:rPr lang="en-US" dirty="0" smtClean="0"/>
              <a:t>Failure to take into account relevant variables</a:t>
            </a:r>
          </a:p>
          <a:p>
            <a:pPr lvl="1"/>
            <a:r>
              <a:rPr lang="en-US" dirty="0" smtClean="0"/>
              <a:t>Policy tourism (</a:t>
            </a:r>
            <a:r>
              <a:rPr lang="en-US" dirty="0"/>
              <a:t>“Post hoc ergo propter hoc</a:t>
            </a:r>
            <a:r>
              <a:rPr lang="en-US" dirty="0" smtClean="0"/>
              <a:t>”)</a:t>
            </a:r>
          </a:p>
          <a:p>
            <a:pPr lvl="1"/>
            <a:r>
              <a:rPr lang="en-US" dirty="0" smtClean="0"/>
              <a:t>Failing to consider the role of chance</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48564652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efault Theme">
  <a:themeElements>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3172</TotalTime>
  <Words>1546</Words>
  <Application>Microsoft Macintosh PowerPoint</Application>
  <PresentationFormat>On-screen Show (4:3)</PresentationFormat>
  <Paragraphs>230</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Theme</vt:lpstr>
      <vt:lpstr>How do we prepare our students for a world we cannot possibly imagine?</vt:lpstr>
      <vt:lpstr>What is the purpose of education?</vt:lpstr>
      <vt:lpstr>The coming war for jobs (Clifton, 2011)</vt:lpstr>
      <vt:lpstr>Meet Maddie Parlier…</vt:lpstr>
      <vt:lpstr>How flat is the world?</vt:lpstr>
      <vt:lpstr>Mostly round; some flat bits</vt:lpstr>
      <vt:lpstr>There is only one 21st century skill</vt:lpstr>
      <vt:lpstr>Successful education?</vt:lpstr>
      <vt:lpstr>Getting smart(er) about school improvement</vt:lpstr>
      <vt:lpstr>Between-school effects are small…</vt:lpstr>
      <vt:lpstr>…because they are dwarfed by other factors</vt:lpstr>
      <vt:lpstr>Learning from other countries</vt:lpstr>
      <vt:lpstr>Understanding the role of chance…</vt:lpstr>
      <vt:lpstr>“Fooled by randomness” (Taleb, 2001)</vt:lpstr>
      <vt:lpstr>Here’s what we know about teaching</vt:lpstr>
      <vt:lpstr>The ‘dark matter’ of teacher quality</vt:lpstr>
      <vt:lpstr>Observations and teacher quality</vt:lpstr>
      <vt:lpstr>So what’s to be done?</vt:lpstr>
      <vt:lpstr>Expertise</vt:lpstr>
      <vt:lpstr>The role of deliberate practice</vt:lpstr>
      <vt:lpstr>How much do violinists practice?</vt:lpstr>
      <vt:lpstr>Violinists’ hours of practice (cumulative)</vt:lpstr>
      <vt:lpstr>These differences are substantial…</vt:lpstr>
      <vt:lpstr>Talent is over-rated…</vt:lpstr>
      <vt:lpstr>General conclusions about expertise</vt:lpstr>
      <vt:lpstr>Effects of experience in teaching</vt:lpstr>
      <vt:lpstr>Implications for education systems</vt:lpstr>
      <vt:lpstr>Thank you</vt:lpstr>
    </vt:vector>
  </TitlesOfParts>
  <Company>Institute of Education, University of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Wiliam</dc:creator>
  <cp:lastModifiedBy>Dylan Wiliam</cp:lastModifiedBy>
  <cp:revision>61</cp:revision>
  <dcterms:created xsi:type="dcterms:W3CDTF">2012-11-27T07:28:00Z</dcterms:created>
  <dcterms:modified xsi:type="dcterms:W3CDTF">2012-12-04T09:24:59Z</dcterms:modified>
</cp:coreProperties>
</file>