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3" r:id="rId1"/>
  </p:sldMasterIdLst>
  <p:notesMasterIdLst>
    <p:notesMasterId r:id="rId30"/>
  </p:notesMasterIdLst>
  <p:handoutMasterIdLst>
    <p:handoutMasterId r:id="rId31"/>
  </p:handoutMasterIdLst>
  <p:sldIdLst>
    <p:sldId id="717" r:id="rId2"/>
    <p:sldId id="846" r:id="rId3"/>
    <p:sldId id="847" r:id="rId4"/>
    <p:sldId id="837" r:id="rId5"/>
    <p:sldId id="841" r:id="rId6"/>
    <p:sldId id="829" r:id="rId7"/>
    <p:sldId id="842" r:id="rId8"/>
    <p:sldId id="843" r:id="rId9"/>
    <p:sldId id="839" r:id="rId10"/>
    <p:sldId id="844" r:id="rId11"/>
    <p:sldId id="845" r:id="rId12"/>
    <p:sldId id="832" r:id="rId13"/>
    <p:sldId id="833" r:id="rId14"/>
    <p:sldId id="834" r:id="rId15"/>
    <p:sldId id="835" r:id="rId16"/>
    <p:sldId id="836" r:id="rId17"/>
    <p:sldId id="830" r:id="rId18"/>
    <p:sldId id="831" r:id="rId19"/>
    <p:sldId id="815" r:id="rId20"/>
    <p:sldId id="819" r:id="rId21"/>
    <p:sldId id="820" r:id="rId22"/>
    <p:sldId id="821" r:id="rId23"/>
    <p:sldId id="822" r:id="rId24"/>
    <p:sldId id="824" r:id="rId25"/>
    <p:sldId id="801" r:id="rId26"/>
    <p:sldId id="802" r:id="rId27"/>
    <p:sldId id="803" r:id="rId28"/>
    <p:sldId id="848" r:id="rId29"/>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544" y="-264"/>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29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12800" y="6343650"/>
            <a:ext cx="7518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1060450" y="377825"/>
            <a:ext cx="8037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4656138" y="6581775"/>
            <a:ext cx="708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0"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2968625" y="598488"/>
            <a:ext cx="3206750"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p:cNvSpPr>
          <p:nvPr>
            <p:ph type="sldImg"/>
          </p:nvPr>
        </p:nvSpPr>
        <p:spPr>
          <a:ln cap="flat"/>
        </p:spPr>
      </p:sp>
      <p:sp>
        <p:nvSpPr>
          <p:cNvPr id="1116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160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solidFill>
            <a:srgbClr val="FFFFFF"/>
          </a:solidFill>
          <a:ln/>
        </p:spPr>
      </p:sp>
      <p:sp>
        <p:nvSpPr>
          <p:cNvPr id="195587"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solidFill>
            <a:srgbClr val="FFFFFF"/>
          </a:solidFill>
          <a:ln/>
        </p:spPr>
      </p:sp>
      <p:sp>
        <p:nvSpPr>
          <p:cNvPr id="197635"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xfrm>
            <a:off x="2968625" y="598488"/>
            <a:ext cx="3206750" cy="2405062"/>
          </a:xfrm>
          <a:solidFill>
            <a:srgbClr val="FFFFFF"/>
          </a:solidFill>
          <a:ln/>
        </p:spPr>
      </p:sp>
      <p:sp>
        <p:nvSpPr>
          <p:cNvPr id="5529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p:cNvSpPr>
          <p:nvPr>
            <p:ph type="sldImg"/>
          </p:nvPr>
        </p:nvSpPr>
        <p:spPr>
          <a:xfrm>
            <a:off x="2859088" y="514350"/>
            <a:ext cx="3429000" cy="2571750"/>
          </a:xfrm>
          <a:solidFill>
            <a:srgbClr val="FFFFFF"/>
          </a:solidFill>
          <a:ln/>
        </p:spPr>
      </p:sp>
      <p:sp>
        <p:nvSpPr>
          <p:cNvPr id="58370"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lIns="93031" tIns="46516" rIns="93031" bIns="46516"/>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64514"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6553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xfrm>
            <a:off x="2968625" y="598488"/>
            <a:ext cx="3206750" cy="2405062"/>
          </a:xfrm>
          <a:ln/>
        </p:spPr>
      </p:sp>
      <p:sp>
        <p:nvSpPr>
          <p:cNvPr id="5939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Direct the rider</a:t>
            </a:r>
          </a:p>
          <a:p>
            <a:pPr lvl="1"/>
            <a:r>
              <a:rPr lang="en-US">
                <a:latin typeface="Times New Roman" charset="0"/>
                <a:ea typeface="ＭＳ Ｐゴシック" charset="0"/>
              </a:rPr>
              <a:t>Follow the bright spots (malnutrition in Vietnam)</a:t>
            </a:r>
          </a:p>
          <a:p>
            <a:pPr lvl="1"/>
            <a:r>
              <a:rPr lang="en-US">
                <a:latin typeface="Times New Roman" charset="0"/>
                <a:ea typeface="ＭＳ Ｐゴシック" charset="0"/>
              </a:rPr>
              <a:t>Script the critical moves (1% milk; 25 points)</a:t>
            </a:r>
          </a:p>
          <a:p>
            <a:pPr lvl="1"/>
            <a:r>
              <a:rPr lang="en-US">
                <a:latin typeface="Times New Roman" charset="0"/>
                <a:ea typeface="ＭＳ Ｐゴシック" charset="0"/>
              </a:rPr>
              <a:t>Point to the destination (No dry holes)</a:t>
            </a:r>
          </a:p>
          <a:p>
            <a:r>
              <a:rPr lang="en-US">
                <a:latin typeface="Times New Roman" charset="0"/>
                <a:ea typeface="ＭＳ Ｐゴシック" charset="0"/>
                <a:cs typeface="ＭＳ Ｐゴシック" charset="0"/>
              </a:rPr>
              <a:t>Motivate the elephant</a:t>
            </a:r>
          </a:p>
          <a:p>
            <a:pPr lvl="1"/>
            <a:r>
              <a:rPr lang="en-US">
                <a:latin typeface="Times New Roman" charset="0"/>
                <a:ea typeface="ＭＳ Ｐゴシック" charset="0"/>
              </a:rPr>
              <a:t>Find the feeling (Gloves on the table)</a:t>
            </a:r>
          </a:p>
          <a:p>
            <a:pPr lvl="1"/>
            <a:r>
              <a:rPr lang="en-US">
                <a:latin typeface="Times New Roman" charset="0"/>
                <a:ea typeface="ＭＳ Ｐゴシック" charset="0"/>
              </a:rPr>
              <a:t>Shrink the change (5-minute room makeover)</a:t>
            </a:r>
          </a:p>
          <a:p>
            <a:pPr lvl="1"/>
            <a:r>
              <a:rPr lang="en-US">
                <a:latin typeface="Times New Roman" charset="0"/>
                <a:ea typeface="ＭＳ Ｐゴシック" charset="0"/>
              </a:rPr>
              <a:t>Grow your people (Dweck’s mindset)</a:t>
            </a:r>
          </a:p>
          <a:p>
            <a:r>
              <a:rPr lang="en-US">
                <a:latin typeface="Times New Roman" charset="0"/>
                <a:ea typeface="ＭＳ Ｐゴシック" charset="0"/>
                <a:cs typeface="ＭＳ Ｐゴシック" charset="0"/>
              </a:rPr>
              <a:t>Shape the path</a:t>
            </a:r>
          </a:p>
          <a:p>
            <a:pPr lvl="1"/>
            <a:r>
              <a:rPr lang="en-US">
                <a:latin typeface="Times New Roman" charset="0"/>
                <a:ea typeface="ＭＳ Ｐゴシック" charset="0"/>
              </a:rPr>
              <a:t>Tweak the environment (popcorn study, one-click ordering)</a:t>
            </a:r>
          </a:p>
          <a:p>
            <a:pPr lvl="1"/>
            <a:r>
              <a:rPr lang="en-US">
                <a:latin typeface="Times New Roman" charset="0"/>
                <a:ea typeface="ＭＳ Ｐゴシック" charset="0"/>
              </a:rPr>
              <a:t>Build habits (action triggers: don’t tax the rider; checklists)</a:t>
            </a:r>
          </a:p>
          <a:p>
            <a:pPr lvl="1"/>
            <a:r>
              <a:rPr lang="en-US">
                <a:latin typeface="Times New Roman" charset="0"/>
                <a:ea typeface="ＭＳ Ｐゴシック" charset="0"/>
              </a:rPr>
              <a:t>Rally the herd (free spaces in hospitals)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solidFill>
            <a:srgbClr val="FFFFFF"/>
          </a:solidFill>
          <a:ln/>
        </p:spPr>
      </p:sp>
      <p:sp>
        <p:nvSpPr>
          <p:cNvPr id="193539"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fld id="{641E6D05-5DBE-0948-8F82-292321DFEB09}" type="datetimeFigureOut">
              <a:rPr lang="en-US" smtClean="0"/>
              <a:pPr>
                <a:defRPr/>
              </a:pPr>
              <a:t>24/11/2011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76057A4C-C36C-6E44-9942-057820AEF892}" type="slidenum">
              <a:rPr lang="en-US"/>
              <a:pPr>
                <a:defRPr/>
              </a:pPr>
              <a:t>‹#›</a:t>
            </a:fld>
            <a:endParaRPr lang="en-US"/>
          </a:p>
        </p:txBody>
      </p:sp>
    </p:spTree>
    <p:extLst>
      <p:ext uri="{BB962C8B-B14F-4D97-AF65-F5344CB8AC3E}">
        <p14:creationId xmlns:p14="http://schemas.microsoft.com/office/powerpoint/2010/main" val="889166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Lst>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g"/><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5.png"/><Relationship Id="rId1" Type="http://schemas.microsoft.com/office/2007/relationships/media" Target="file://localhost/Not%20me%20work/I/Izzard/Cake%20or%20death.m4v" TargetMode="External"/><Relationship Id="rId2" Type="http://schemas.openxmlformats.org/officeDocument/2006/relationships/video" Target="file://localhost/Not%20me%20work/I/Izzard/Cake%20or%20death.m4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a:xfrm>
            <a:off x="383618" y="595342"/>
            <a:ext cx="8426370" cy="3214658"/>
          </a:xfrm>
        </p:spPr>
        <p:txBody>
          <a:bodyPr/>
          <a:lstStyle/>
          <a:p>
            <a:r>
              <a:rPr lang="en-US" dirty="0" smtClean="0">
                <a:latin typeface="Arial" charset="0"/>
              </a:rPr>
              <a:t>Getting better together:</a:t>
            </a:r>
            <a:br>
              <a:rPr lang="en-US" dirty="0" smtClean="0">
                <a:latin typeface="Arial" charset="0"/>
              </a:rPr>
            </a:br>
            <a:r>
              <a:rPr lang="en-US" dirty="0" smtClean="0">
                <a:latin typeface="Arial" charset="0"/>
              </a:rPr>
              <a:t>the role of professional learning communities</a:t>
            </a:r>
            <a:endParaRPr lang="en-GB" dirty="0">
              <a:latin typeface="Arial" charset="0"/>
            </a:endParaRPr>
          </a:p>
        </p:txBody>
      </p:sp>
      <p:sp>
        <p:nvSpPr>
          <p:cNvPr id="122883" name="Rectangle 4"/>
          <p:cNvSpPr>
            <a:spLocks noGrp="1" noChangeArrowheads="1"/>
          </p:cNvSpPr>
          <p:nvPr>
            <p:ph type="subTitle" idx="1"/>
          </p:nvPr>
        </p:nvSpPr>
        <p:spPr>
          <a:xfrm>
            <a:off x="474133" y="3894667"/>
            <a:ext cx="7162800" cy="1879600"/>
          </a:xfrm>
        </p:spPr>
        <p:txBody>
          <a:bodyPr rtlCol="0">
            <a:normAutofit/>
          </a:bodyPr>
          <a:lstStyle/>
          <a:p>
            <a:pPr>
              <a:defRPr/>
            </a:pPr>
            <a:r>
              <a:rPr lang="en-US" sz="2400" dirty="0">
                <a:latin typeface="Arial" charset="0"/>
              </a:rPr>
              <a:t>Annual Conference of The Schools </a:t>
            </a:r>
            <a:r>
              <a:rPr lang="en-US" sz="2400" dirty="0" smtClean="0">
                <a:latin typeface="Arial" charset="0"/>
              </a:rPr>
              <a:t>Network 2011</a:t>
            </a:r>
          </a:p>
          <a:p>
            <a:pPr fontAlgn="auto">
              <a:spcAft>
                <a:spcPts val="0"/>
              </a:spcAft>
              <a:buFont typeface="Arial"/>
              <a:buNone/>
              <a:defRPr/>
            </a:pPr>
            <a:endParaRPr lang="en-US" sz="2400" dirty="0">
              <a:latin typeface="Arial" charset="0"/>
            </a:endParaRPr>
          </a:p>
          <a:p>
            <a:pPr fontAlgn="auto">
              <a:spcAft>
                <a:spcPts val="0"/>
              </a:spcAft>
              <a:buFont typeface="Arial"/>
              <a:buNone/>
              <a:defRPr/>
            </a:pPr>
            <a:r>
              <a:rPr lang="en-US" sz="2400" dirty="0" smtClean="0">
                <a:latin typeface="Arial" charset="0"/>
              </a:rPr>
              <a:t>Dylan Wiliam</a:t>
            </a:r>
          </a:p>
          <a:p>
            <a:pPr fontAlgn="auto">
              <a:spcAft>
                <a:spcPts val="0"/>
              </a:spcAft>
              <a:buFont typeface="Arial"/>
              <a:buNone/>
              <a:defRPr/>
            </a:pPr>
            <a:endParaRPr lang="en-US" sz="2400" dirty="0">
              <a:latin typeface="Arial" charset="0"/>
            </a:endParaRPr>
          </a:p>
        </p:txBody>
      </p:sp>
      <p:sp>
        <p:nvSpPr>
          <p:cNvPr id="2" name="TextBox 1"/>
          <p:cNvSpPr txBox="1"/>
          <p:nvPr/>
        </p:nvSpPr>
        <p:spPr>
          <a:xfrm>
            <a:off x="2353734" y="6197600"/>
            <a:ext cx="6790266" cy="830997"/>
          </a:xfrm>
          <a:prstGeom prst="rect">
            <a:avLst/>
          </a:prstGeom>
          <a:noFill/>
        </p:spPr>
        <p:txBody>
          <a:bodyPr wrap="square" rtlCol="0">
            <a:spAutoFit/>
          </a:bodyPr>
          <a:lstStyle/>
          <a:p>
            <a:pPr algn="ctr"/>
            <a:r>
              <a:rPr lang="en-US" dirty="0">
                <a:latin typeface="Arial" charset="0"/>
              </a:rPr>
              <a:t>www.dylanwiliam.net</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atin typeface="Calibri" charset="0"/>
                <a:ea typeface="ＭＳ Ｐゴシック" charset="0"/>
                <a:cs typeface="ＭＳ Ｐゴシック" charset="0"/>
              </a:rPr>
              <a:t>Professional learning communities</a:t>
            </a:r>
          </a:p>
        </p:txBody>
      </p:sp>
      <p:sp>
        <p:nvSpPr>
          <p:cNvPr id="17410" name="Content Placeholder 2"/>
          <p:cNvSpPr>
            <a:spLocks noGrp="1"/>
          </p:cNvSpPr>
          <p:nvPr>
            <p:ph sz="quarter" idx="1"/>
          </p:nvPr>
        </p:nvSpPr>
        <p:spPr/>
        <p:txBody>
          <a:bodyPr/>
          <a:lstStyle/>
          <a:p>
            <a:r>
              <a:rPr lang="en-US">
                <a:latin typeface="Calibri" charset="0"/>
                <a:ea typeface="ＭＳ Ｐゴシック" charset="0"/>
                <a:cs typeface="ＭＳ Ｐゴシック" charset="0"/>
              </a:rPr>
              <a:t>Professional</a:t>
            </a:r>
          </a:p>
          <a:p>
            <a:pPr lvl="1"/>
            <a:r>
              <a:rPr lang="en-US">
                <a:latin typeface="Calibri" charset="0"/>
                <a:ea typeface="ＭＳ Ｐゴシック" charset="0"/>
              </a:rPr>
              <a:t>Decision-making under uncertainty</a:t>
            </a:r>
          </a:p>
          <a:p>
            <a:pPr lvl="1"/>
            <a:r>
              <a:rPr lang="en-US">
                <a:latin typeface="Calibri" charset="0"/>
                <a:ea typeface="ＭＳ Ｐゴシック" charset="0"/>
              </a:rPr>
              <a:t>Accountable to a community of peers</a:t>
            </a:r>
          </a:p>
          <a:p>
            <a:r>
              <a:rPr lang="en-US">
                <a:latin typeface="Calibri" charset="0"/>
                <a:ea typeface="ＭＳ Ｐゴシック" charset="0"/>
                <a:cs typeface="ＭＳ Ｐゴシック" charset="0"/>
              </a:rPr>
              <a:t>Learning</a:t>
            </a:r>
          </a:p>
          <a:p>
            <a:pPr lvl="1"/>
            <a:r>
              <a:rPr lang="en-US">
                <a:latin typeface="Calibri" charset="0"/>
                <a:ea typeface="ＭＳ Ｐゴシック" charset="0"/>
              </a:rPr>
              <a:t>Focused on improvement in student outcomes</a:t>
            </a:r>
          </a:p>
          <a:p>
            <a:r>
              <a:rPr lang="en-US">
                <a:latin typeface="Calibri" charset="0"/>
                <a:ea typeface="ＭＳ Ｐゴシック" charset="0"/>
                <a:cs typeface="ＭＳ Ｐゴシック" charset="0"/>
              </a:rPr>
              <a:t>Communities</a:t>
            </a:r>
          </a:p>
          <a:p>
            <a:pPr lvl="1"/>
            <a:r>
              <a:rPr lang="en-US">
                <a:latin typeface="Calibri" charset="0"/>
                <a:ea typeface="ＭＳ Ｐゴシック" charset="0"/>
              </a:rPr>
              <a:t>Joint enterprise</a:t>
            </a:r>
          </a:p>
          <a:p>
            <a:pPr lvl="1"/>
            <a:r>
              <a:rPr lang="en-US">
                <a:latin typeface="Calibri" charset="0"/>
                <a:ea typeface="ＭＳ Ｐゴシック" charset="0"/>
              </a:rPr>
              <a:t>Mutual engagement</a:t>
            </a:r>
          </a:p>
          <a:p>
            <a:pPr lvl="1"/>
            <a:r>
              <a:rPr lang="en-US">
                <a:latin typeface="Calibri" charset="0"/>
                <a:ea typeface="ＭＳ Ｐゴシック" charset="0"/>
              </a:rPr>
              <a:t>Shared repertoire</a:t>
            </a:r>
          </a:p>
        </p:txBody>
      </p:sp>
    </p:spTree>
    <p:extLst>
      <p:ext uri="{BB962C8B-B14F-4D97-AF65-F5344CB8AC3E}">
        <p14:creationId xmlns:p14="http://schemas.microsoft.com/office/powerpoint/2010/main" val="10207852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Calibri" charset="0"/>
                <a:ea typeface="ＭＳ Ｐゴシック" charset="0"/>
                <a:cs typeface="ＭＳ Ｐゴシック" charset="0"/>
              </a:rPr>
              <a:t>Professions in comparative perspective</a:t>
            </a:r>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984861254"/>
              </p:ext>
            </p:extLst>
          </p:nvPr>
        </p:nvGraphicFramePr>
        <p:xfrm>
          <a:off x="618066" y="1837266"/>
          <a:ext cx="8153400" cy="4309533"/>
        </p:xfrm>
        <a:graphic>
          <a:graphicData uri="http://schemas.openxmlformats.org/drawingml/2006/table">
            <a:tbl>
              <a:tblPr firstRow="1" bandRow="1">
                <a:tableStyleId>{5C22544A-7EE6-4342-B048-85BDC9FD1C3A}</a:tableStyleId>
              </a:tblPr>
              <a:tblGrid>
                <a:gridCol w="4749801"/>
                <a:gridCol w="1744133"/>
                <a:gridCol w="1659466"/>
              </a:tblGrid>
              <a:tr h="988425">
                <a:tc>
                  <a:txBody>
                    <a:bodyPr/>
                    <a:lstStyle/>
                    <a:p>
                      <a:endParaRPr lang="en-US" sz="2200" dirty="0">
                        <a:latin typeface="Calibri"/>
                        <a:cs typeface="Calibri"/>
                      </a:endParaRPr>
                    </a:p>
                  </a:txBody>
                  <a:tcPr marL="90593" marR="90593"/>
                </a:tc>
                <a:tc>
                  <a:txBody>
                    <a:bodyPr/>
                    <a:lstStyle/>
                    <a:p>
                      <a:pPr algn="ctr"/>
                      <a:r>
                        <a:rPr lang="en-US" sz="2200" dirty="0" smtClean="0">
                          <a:latin typeface="Calibri"/>
                          <a:cs typeface="Calibri"/>
                        </a:rPr>
                        <a:t>Medical education</a:t>
                      </a:r>
                      <a:endParaRPr lang="en-US" sz="2200" dirty="0">
                        <a:latin typeface="Calibri"/>
                        <a:cs typeface="Calibri"/>
                      </a:endParaRPr>
                    </a:p>
                  </a:txBody>
                  <a:tcPr marL="90593" marR="90593"/>
                </a:tc>
                <a:tc>
                  <a:txBody>
                    <a:bodyPr/>
                    <a:lstStyle/>
                    <a:p>
                      <a:pPr algn="ctr"/>
                      <a:r>
                        <a:rPr lang="en-US" sz="2200" dirty="0" smtClean="0">
                          <a:latin typeface="Calibri"/>
                          <a:cs typeface="Calibri"/>
                        </a:rPr>
                        <a:t>Teacher education</a:t>
                      </a:r>
                      <a:endParaRPr lang="en-US" sz="2200" dirty="0">
                        <a:latin typeface="Calibri"/>
                        <a:cs typeface="Calibri"/>
                      </a:endParaRPr>
                    </a:p>
                  </a:txBody>
                  <a:tcPr marL="90593" marR="90593"/>
                </a:tc>
              </a:tr>
              <a:tr h="553518">
                <a:tc>
                  <a:txBody>
                    <a:bodyPr/>
                    <a:lstStyle/>
                    <a:p>
                      <a:r>
                        <a:rPr lang="en-US" sz="2200" dirty="0" smtClean="0">
                          <a:solidFill>
                            <a:schemeClr val="tx1"/>
                          </a:solidFill>
                          <a:latin typeface="Calibri"/>
                          <a:cs typeface="Calibri"/>
                        </a:rPr>
                        <a:t>People-</a:t>
                      </a:r>
                      <a:r>
                        <a:rPr lang="en-US" sz="2200" dirty="0" err="1" smtClean="0">
                          <a:solidFill>
                            <a:schemeClr val="tx1"/>
                          </a:solidFill>
                          <a:latin typeface="Calibri"/>
                          <a:cs typeface="Calibri"/>
                        </a:rPr>
                        <a:t>centred</a:t>
                      </a:r>
                      <a:r>
                        <a:rPr lang="en-US" sz="2200" dirty="0" smtClean="0">
                          <a:solidFill>
                            <a:schemeClr val="tx1"/>
                          </a:solidFill>
                          <a:latin typeface="Calibri"/>
                          <a:cs typeface="Calibri"/>
                        </a:rPr>
                        <a:t> profession?</a:t>
                      </a:r>
                      <a:endParaRPr lang="en-US" sz="2200" dirty="0">
                        <a:solidFill>
                          <a:schemeClr val="tx1"/>
                        </a:solidFill>
                        <a:latin typeface="Calibri"/>
                        <a:cs typeface="Calibri"/>
                      </a:endParaRP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r>
              <a:tr h="553518">
                <a:tc>
                  <a:txBody>
                    <a:bodyPr/>
                    <a:lstStyle/>
                    <a:p>
                      <a:r>
                        <a:rPr lang="en-US" sz="2200" dirty="0" smtClean="0">
                          <a:solidFill>
                            <a:schemeClr val="tx1"/>
                          </a:solidFill>
                          <a:latin typeface="Calibri"/>
                          <a:cs typeface="Calibri"/>
                        </a:rPr>
                        <a:t>Agreed body of knowledge?</a:t>
                      </a:r>
                      <a:endParaRPr lang="en-US" sz="2200" dirty="0">
                        <a:solidFill>
                          <a:schemeClr val="tx1"/>
                        </a:solidFill>
                        <a:latin typeface="Calibri"/>
                        <a:cs typeface="Calibri"/>
                      </a:endParaRPr>
                    </a:p>
                  </a:txBody>
                  <a:tcPr marL="90593" marR="90593"/>
                </a:tc>
                <a:tc>
                  <a:txBody>
                    <a:bodyPr/>
                    <a:lstStyle/>
                    <a:p>
                      <a:pPr algn="ctr"/>
                      <a:r>
                        <a:rPr lang="en-US" sz="2200" dirty="0" smtClean="0">
                          <a:solidFill>
                            <a:srgbClr val="008000"/>
                          </a:solidFill>
                          <a:latin typeface="Calibri"/>
                          <a:cs typeface="Calibri"/>
                        </a:rPr>
                        <a:t>✔</a:t>
                      </a:r>
                      <a:endParaRPr lang="en-US" sz="2200" dirty="0">
                        <a:solidFill>
                          <a:srgbClr val="008000"/>
                        </a:solidFill>
                        <a:latin typeface="Calibri"/>
                        <a:cs typeface="Calibri"/>
                      </a:endParaRPr>
                    </a:p>
                  </a:txBody>
                  <a:tcPr marL="90593" marR="90593"/>
                </a:tc>
                <a:tc>
                  <a:txBody>
                    <a:bodyPr/>
                    <a:lstStyle/>
                    <a:p>
                      <a:pPr algn="ctr"/>
                      <a:r>
                        <a:rPr lang="en-US" sz="2200" dirty="0" smtClean="0">
                          <a:solidFill>
                            <a:srgbClr val="FF0000"/>
                          </a:solidFill>
                          <a:latin typeface="Calibri"/>
                          <a:cs typeface="Calibri"/>
                        </a:rPr>
                        <a:t>✘</a:t>
                      </a:r>
                      <a:endParaRPr lang="en-US" sz="2200" dirty="0">
                        <a:solidFill>
                          <a:srgbClr val="FF0000"/>
                        </a:solidFill>
                        <a:latin typeface="Calibri"/>
                        <a:cs typeface="Calibri"/>
                      </a:endParaRPr>
                    </a:p>
                  </a:txBody>
                  <a:tcPr marL="90593" marR="90593"/>
                </a:tc>
              </a:tr>
              <a:tr h="553518">
                <a:tc>
                  <a:txBody>
                    <a:bodyPr/>
                    <a:lstStyle/>
                    <a:p>
                      <a:r>
                        <a:rPr lang="en-US" sz="2200" dirty="0" smtClean="0">
                          <a:solidFill>
                            <a:schemeClr val="tx1"/>
                          </a:solidFill>
                          <a:latin typeface="Calibri"/>
                          <a:cs typeface="Calibri"/>
                        </a:rPr>
                        <a:t>Shared language of description?</a:t>
                      </a:r>
                      <a:endParaRPr lang="en-US" sz="2200" dirty="0">
                        <a:solidFill>
                          <a:schemeClr val="tx1"/>
                        </a:solidFill>
                        <a:latin typeface="Calibri"/>
                        <a:cs typeface="Calibri"/>
                      </a:endParaRP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FF0000"/>
                          </a:solidFill>
                          <a:latin typeface="Calibri"/>
                          <a:cs typeface="Calibri"/>
                        </a:rPr>
                        <a:t>✘</a:t>
                      </a:r>
                    </a:p>
                  </a:txBody>
                  <a:tcPr marL="90593" marR="90593"/>
                </a:tc>
              </a:tr>
              <a:tr h="553518">
                <a:tc>
                  <a:txBody>
                    <a:bodyPr/>
                    <a:lstStyle/>
                    <a:p>
                      <a:r>
                        <a:rPr lang="en-US" sz="2200" dirty="0" smtClean="0">
                          <a:solidFill>
                            <a:schemeClr val="tx1"/>
                          </a:solidFill>
                          <a:latin typeface="Calibri"/>
                          <a:cs typeface="Calibri"/>
                        </a:rPr>
                        <a:t>Cumulating research?</a:t>
                      </a:r>
                      <a:endParaRPr lang="en-US" sz="2200" dirty="0">
                        <a:solidFill>
                          <a:schemeClr val="tx1"/>
                        </a:solidFill>
                        <a:latin typeface="Calibri"/>
                        <a:cs typeface="Calibri"/>
                      </a:endParaRP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FF0000"/>
                          </a:solidFill>
                          <a:latin typeface="Calibri"/>
                          <a:cs typeface="Calibri"/>
                        </a:rPr>
                        <a:t>✘</a:t>
                      </a:r>
                    </a:p>
                  </a:txBody>
                  <a:tcPr marL="90593" marR="90593"/>
                </a:tc>
              </a:tr>
              <a:tr h="553518">
                <a:tc>
                  <a:txBody>
                    <a:bodyPr/>
                    <a:lstStyle/>
                    <a:p>
                      <a:r>
                        <a:rPr lang="en-US" sz="2200" dirty="0" smtClean="0">
                          <a:solidFill>
                            <a:schemeClr val="tx1"/>
                          </a:solidFill>
                          <a:latin typeface="Calibri"/>
                          <a:cs typeface="Calibri"/>
                        </a:rPr>
                        <a:t>Practitioners involved in research</a:t>
                      </a:r>
                      <a:endParaRPr lang="en-US" sz="2200" dirty="0">
                        <a:solidFill>
                          <a:schemeClr val="tx1"/>
                        </a:solidFill>
                        <a:latin typeface="Calibri"/>
                        <a:cs typeface="Calibri"/>
                      </a:endParaRP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FF0000"/>
                          </a:solidFill>
                          <a:latin typeface="Calibri"/>
                          <a:cs typeface="Calibri"/>
                        </a:rPr>
                        <a:t>✘</a:t>
                      </a:r>
                    </a:p>
                  </a:txBody>
                  <a:tcPr marL="90593" marR="90593"/>
                </a:tc>
              </a:tr>
              <a:tr h="553518">
                <a:tc>
                  <a:txBody>
                    <a:bodyPr/>
                    <a:lstStyle/>
                    <a:p>
                      <a:r>
                        <a:rPr lang="en-US" sz="2200" dirty="0" smtClean="0">
                          <a:solidFill>
                            <a:schemeClr val="tx1"/>
                          </a:solidFill>
                          <a:latin typeface="Calibri"/>
                          <a:cs typeface="Calibri"/>
                        </a:rPr>
                        <a:t>Expected to ‘keep up with research’ ?</a:t>
                      </a:r>
                      <a:endParaRPr lang="en-US" sz="2200" dirty="0">
                        <a:solidFill>
                          <a:schemeClr val="tx1"/>
                        </a:solidFill>
                        <a:latin typeface="Calibri"/>
                        <a:cs typeface="Calibri"/>
                      </a:endParaRP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008000"/>
                          </a:solidFill>
                          <a:latin typeface="Calibri"/>
                          <a:cs typeface="Calibri"/>
                        </a:rPr>
                        <a:t>✔</a:t>
                      </a:r>
                    </a:p>
                  </a:txBody>
                  <a:tcPr marL="90593" marR="90593"/>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solidFill>
                            <a:srgbClr val="FF0000"/>
                          </a:solidFill>
                          <a:latin typeface="Calibri"/>
                          <a:cs typeface="Calibri"/>
                        </a:rPr>
                        <a:t>✘</a:t>
                      </a:r>
                    </a:p>
                  </a:txBody>
                  <a:tcPr marL="90593" marR="90593"/>
                </a:tc>
              </a:tr>
            </a:tbl>
          </a:graphicData>
        </a:graphic>
      </p:graphicFrame>
    </p:spTree>
    <p:extLst>
      <p:ext uri="{BB962C8B-B14F-4D97-AF65-F5344CB8AC3E}">
        <p14:creationId xmlns:p14="http://schemas.microsoft.com/office/powerpoint/2010/main" val="26189893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ctrTitle"/>
          </p:nvPr>
        </p:nvSpPr>
        <p:spPr>
          <a:xfrm>
            <a:off x="685800" y="2286000"/>
            <a:ext cx="7772400" cy="1143000"/>
          </a:xfrm>
        </p:spPr>
        <p:txBody>
          <a:bodyPr/>
          <a:lstStyle/>
          <a:p>
            <a:r>
              <a:rPr lang="en-US">
                <a:latin typeface="Calibri" charset="0"/>
                <a:ea typeface="ＭＳ Ｐゴシック" charset="0"/>
                <a:cs typeface="ＭＳ Ｐゴシック" charset="0"/>
              </a:rPr>
              <a:t>Context matters</a:t>
            </a:r>
          </a:p>
        </p:txBody>
      </p:sp>
      <p:sp>
        <p:nvSpPr>
          <p:cNvPr id="2051" name="Rectangle 3"/>
          <p:cNvSpPr>
            <a:spLocks noGrp="1" noChangeArrowheads="1"/>
          </p:cNvSpPr>
          <p:nvPr>
            <p:ph type="subTitle" idx="1"/>
          </p:nvPr>
        </p:nvSpPr>
        <p:spPr/>
        <p:txBody>
          <a:bodyPr/>
          <a:lstStyle/>
          <a:p>
            <a:pPr>
              <a:buFont typeface="Wingdings" charset="2"/>
              <a:buNone/>
              <a:defRPr/>
            </a:pPr>
            <a:endParaRPr lang="en-US"/>
          </a:p>
        </p:txBody>
      </p:sp>
    </p:spTree>
    <p:extLst>
      <p:ext uri="{BB962C8B-B14F-4D97-AF65-F5344CB8AC3E}">
        <p14:creationId xmlns:p14="http://schemas.microsoft.com/office/powerpoint/2010/main" val="2461962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5" descr="pic00041"/>
          <p:cNvPicPr>
            <a:picLocks noGrp="1" noChangeAspect="1" noChangeArrowheads="1"/>
          </p:cNvPicPr>
          <p:nvPr>
            <p:ph/>
          </p:nvPr>
        </p:nvPicPr>
        <p:blipFill>
          <a:blip r:embed="rId2">
            <a:extLst>
              <a:ext uri="{28A0092B-C50C-407E-A947-70E740481C1C}">
                <a14:useLocalDpi xmlns:a14="http://schemas.microsoft.com/office/drawing/2010/main" val="0"/>
              </a:ext>
            </a:extLst>
          </a:blip>
          <a:srcRect l="5780" r="5780"/>
          <a:stretch>
            <a:fillRect/>
          </a:stretch>
        </p:blipFill>
        <p:spPr/>
      </p:pic>
    </p:spTree>
    <p:extLst>
      <p:ext uri="{BB962C8B-B14F-4D97-AF65-F5344CB8AC3E}">
        <p14:creationId xmlns:p14="http://schemas.microsoft.com/office/powerpoint/2010/main" val="9073598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pic18467"/>
          <p:cNvPicPr>
            <a:picLocks noGrp="1" noChangeAspect="1" noChangeArrowheads="1"/>
          </p:cNvPicPr>
          <p:nvPr>
            <p:ph/>
          </p:nvPr>
        </p:nvPicPr>
        <p:blipFill>
          <a:blip r:embed="rId2">
            <a:extLst>
              <a:ext uri="{28A0092B-C50C-407E-A947-70E740481C1C}">
                <a14:useLocalDpi xmlns:a14="http://schemas.microsoft.com/office/drawing/2010/main" val="0"/>
              </a:ext>
            </a:extLst>
          </a:blip>
          <a:srcRect t="7912" b="7912"/>
          <a:stretch>
            <a:fillRect/>
          </a:stretch>
        </p:blipFill>
        <p:spPr/>
      </p:pic>
    </p:spTree>
    <p:extLst>
      <p:ext uri="{BB962C8B-B14F-4D97-AF65-F5344CB8AC3E}">
        <p14:creationId xmlns:p14="http://schemas.microsoft.com/office/powerpoint/2010/main" val="41428030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Tight, but loose</a:t>
            </a:r>
          </a:p>
        </p:txBody>
      </p:sp>
      <p:sp>
        <p:nvSpPr>
          <p:cNvPr id="15362" name="Rectangle 3"/>
          <p:cNvSpPr>
            <a:spLocks noGrp="1" noChangeArrowheads="1"/>
          </p:cNvSpPr>
          <p:nvPr>
            <p:ph sz="quarter" idx="1"/>
          </p:nvPr>
        </p:nvSpPr>
        <p:spPr>
          <a:xfrm>
            <a:off x="457200" y="1600200"/>
            <a:ext cx="8686800" cy="5257800"/>
          </a:xfrm>
        </p:spPr>
        <p:txBody>
          <a:bodyPr/>
          <a:lstStyle/>
          <a:p>
            <a:r>
              <a:rPr lang="en-US" sz="2400" dirty="0">
                <a:latin typeface="Calibri" charset="0"/>
                <a:ea typeface="ＭＳ Ｐゴシック" charset="0"/>
                <a:cs typeface="ＭＳ Ｐゴシック" charset="0"/>
              </a:rPr>
              <a:t>Two opposing factors in any school reform</a:t>
            </a:r>
          </a:p>
          <a:p>
            <a:pPr lvl="1"/>
            <a:r>
              <a:rPr lang="en-US" sz="2000" dirty="0">
                <a:latin typeface="Calibri" charset="0"/>
                <a:ea typeface="ＭＳ Ｐゴシック" charset="0"/>
              </a:rPr>
              <a:t>Need for flexibility to adapt to local constraints and affordances</a:t>
            </a:r>
          </a:p>
          <a:p>
            <a:pPr lvl="1"/>
            <a:r>
              <a:rPr lang="en-US" sz="2000" dirty="0" smtClean="0">
                <a:latin typeface="Calibri" charset="0"/>
                <a:ea typeface="ＭＳ Ｐゴシック" charset="0"/>
              </a:rPr>
              <a:t>Need </a:t>
            </a:r>
            <a:r>
              <a:rPr lang="en-US" sz="2000" dirty="0">
                <a:latin typeface="Calibri" charset="0"/>
                <a:ea typeface="ＭＳ Ｐゴシック" charset="0"/>
              </a:rPr>
              <a:t>to maintain fidelity to the theory of action of the reform, to </a:t>
            </a:r>
            <a:r>
              <a:rPr lang="en-US" sz="2000" dirty="0" err="1">
                <a:latin typeface="Calibri" charset="0"/>
                <a:ea typeface="ＭＳ Ｐゴシック" charset="0"/>
              </a:rPr>
              <a:t>minimise</a:t>
            </a:r>
            <a:r>
              <a:rPr lang="en-US" sz="2000" dirty="0">
                <a:latin typeface="Calibri" charset="0"/>
                <a:ea typeface="ＭＳ Ｐゴシック" charset="0"/>
              </a:rPr>
              <a:t> “lethal mutations”</a:t>
            </a:r>
          </a:p>
          <a:p>
            <a:r>
              <a:rPr lang="en-US" sz="2400" dirty="0" smtClean="0">
                <a:latin typeface="Calibri" charset="0"/>
                <a:ea typeface="ＭＳ Ｐゴシック" charset="0"/>
                <a:cs typeface="ＭＳ Ｐゴシック" charset="0"/>
              </a:rPr>
              <a:t>Different </a:t>
            </a:r>
            <a:r>
              <a:rPr lang="en-US" sz="2400" dirty="0">
                <a:latin typeface="Calibri" charset="0"/>
                <a:ea typeface="ＭＳ Ｐゴシック" charset="0"/>
                <a:cs typeface="ＭＳ Ｐゴシック" charset="0"/>
              </a:rPr>
              <a:t>innovations have different approaches to flexibility</a:t>
            </a:r>
          </a:p>
          <a:p>
            <a:pPr lvl="1"/>
            <a:r>
              <a:rPr lang="en-US" sz="2000" dirty="0">
                <a:latin typeface="Calibri" charset="0"/>
                <a:ea typeface="ＭＳ Ｐゴシック" charset="0"/>
              </a:rPr>
              <a:t>Some reforms are too loose (e.g., ‘Effective schools’ movement)</a:t>
            </a:r>
          </a:p>
          <a:p>
            <a:pPr lvl="1"/>
            <a:r>
              <a:rPr lang="en-US" sz="2000" dirty="0">
                <a:latin typeface="Calibri" charset="0"/>
                <a:ea typeface="ＭＳ Ｐゴシック" charset="0"/>
              </a:rPr>
              <a:t>Others are too tight (e.g., Montessori Schools)</a:t>
            </a:r>
          </a:p>
          <a:p>
            <a:r>
              <a:rPr lang="en-US" sz="2400" dirty="0">
                <a:latin typeface="Calibri" charset="0"/>
                <a:ea typeface="ＭＳ Ｐゴシック" charset="0"/>
                <a:cs typeface="ＭＳ Ｐゴシック" charset="0"/>
              </a:rPr>
              <a:t>The “tight but loose” formulation:</a:t>
            </a:r>
          </a:p>
          <a:p>
            <a:pPr lvl="1"/>
            <a:r>
              <a:rPr lang="en-US" sz="2000" dirty="0">
                <a:latin typeface="Calibri" charset="0"/>
                <a:ea typeface="ＭＳ Ｐゴシック" charset="0"/>
              </a:rPr>
              <a:t>… </a:t>
            </a:r>
            <a:r>
              <a:rPr lang="en-US" sz="2000" dirty="0" smtClean="0">
                <a:latin typeface="Calibri" charset="0"/>
                <a:ea typeface="ＭＳ Ｐゴシック" charset="0"/>
              </a:rPr>
              <a:t>an </a:t>
            </a:r>
            <a:r>
              <a:rPr lang="en-US" sz="2000" dirty="0">
                <a:latin typeface="Calibri" charset="0"/>
                <a:ea typeface="ＭＳ Ｐゴシック" charset="0"/>
              </a:rPr>
              <a:t>obsessive adherence to central design principles (the “tight” part) with accommodations to the needs, resources, constraints, and affordances that occur in any school or district (the “loose” part), but only where these do not conflict with the theory of action of the intervention.</a:t>
            </a:r>
            <a:endParaRPr lang="en-US" dirty="0">
              <a:latin typeface="Calibri" charset="0"/>
              <a:ea typeface="ＭＳ Ｐゴシック" charset="0"/>
            </a:endParaRPr>
          </a:p>
        </p:txBody>
      </p:sp>
    </p:spTree>
    <p:extLst>
      <p:ext uri="{BB962C8B-B14F-4D97-AF65-F5344CB8AC3E}">
        <p14:creationId xmlns:p14="http://schemas.microsoft.com/office/powerpoint/2010/main" val="16251236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kumimoji="1" lang="en-GB">
                <a:latin typeface="Helvetica" charset="0"/>
                <a:ea typeface="ＭＳ Ｐゴシック" charset="0"/>
                <a:cs typeface="ＭＳ Ｐゴシック" charset="0"/>
              </a:rPr>
              <a:t>Design and intervention</a:t>
            </a:r>
          </a:p>
        </p:txBody>
      </p:sp>
      <p:sp>
        <p:nvSpPr>
          <p:cNvPr id="16386" name="Text Box 3"/>
          <p:cNvSpPr txBox="1">
            <a:spLocks noChangeArrowheads="1"/>
          </p:cNvSpPr>
          <p:nvPr/>
        </p:nvSpPr>
        <p:spPr bwMode="auto">
          <a:xfrm>
            <a:off x="420690" y="1657350"/>
            <a:ext cx="28533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a:latin typeface="Helvetica" charset="0"/>
              </a:rPr>
              <a:t>Our design process</a:t>
            </a:r>
          </a:p>
        </p:txBody>
      </p:sp>
      <p:sp>
        <p:nvSpPr>
          <p:cNvPr id="16387" name="Text Box 4"/>
          <p:cNvSpPr txBox="1">
            <a:spLocks noChangeArrowheads="1"/>
          </p:cNvSpPr>
          <p:nvPr/>
        </p:nvSpPr>
        <p:spPr bwMode="auto">
          <a:xfrm>
            <a:off x="420689" y="4019553"/>
            <a:ext cx="48376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a:latin typeface="Helvetica" charset="0"/>
              </a:rPr>
              <a:t>Teachers’ implementation process</a:t>
            </a:r>
          </a:p>
        </p:txBody>
      </p:sp>
      <p:sp>
        <p:nvSpPr>
          <p:cNvPr id="16388" name="AutoShape 5"/>
          <p:cNvSpPr>
            <a:spLocks noChangeArrowheads="1"/>
          </p:cNvSpPr>
          <p:nvPr/>
        </p:nvSpPr>
        <p:spPr bwMode="auto">
          <a:xfrm>
            <a:off x="420690" y="2273300"/>
            <a:ext cx="2414587"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cognitive/affective</a:t>
            </a:r>
          </a:p>
          <a:p>
            <a:pPr algn="ctr" eaLnBrk="0" hangingPunct="0"/>
            <a:r>
              <a:rPr lang="en-GB" sz="2000">
                <a:latin typeface="Helvetica" charset="0"/>
              </a:rPr>
              <a:t>insights</a:t>
            </a:r>
          </a:p>
        </p:txBody>
      </p:sp>
      <p:sp>
        <p:nvSpPr>
          <p:cNvPr id="16389" name="AutoShape 6"/>
          <p:cNvSpPr>
            <a:spLocks noChangeArrowheads="1"/>
          </p:cNvSpPr>
          <p:nvPr/>
        </p:nvSpPr>
        <p:spPr bwMode="auto">
          <a:xfrm>
            <a:off x="3327402" y="2273300"/>
            <a:ext cx="2462213"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synergy/</a:t>
            </a:r>
          </a:p>
          <a:p>
            <a:pPr algn="ctr" eaLnBrk="0" hangingPunct="0"/>
            <a:r>
              <a:rPr lang="en-GB" sz="2000">
                <a:latin typeface="Helvetica" charset="0"/>
              </a:rPr>
              <a:t>comprehensiveness</a:t>
            </a:r>
          </a:p>
        </p:txBody>
      </p:sp>
      <p:sp>
        <p:nvSpPr>
          <p:cNvPr id="16390" name="AutoShape 7"/>
          <p:cNvSpPr>
            <a:spLocks noChangeArrowheads="1"/>
          </p:cNvSpPr>
          <p:nvPr/>
        </p:nvSpPr>
        <p:spPr bwMode="auto">
          <a:xfrm>
            <a:off x="6353177" y="2273300"/>
            <a:ext cx="2460625"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set of</a:t>
            </a:r>
            <a:br>
              <a:rPr lang="en-GB" sz="2000">
                <a:latin typeface="Helvetica" charset="0"/>
              </a:rPr>
            </a:br>
            <a:r>
              <a:rPr lang="en-GB" sz="2000">
                <a:latin typeface="Helvetica" charset="0"/>
              </a:rPr>
              <a:t>components</a:t>
            </a:r>
          </a:p>
        </p:txBody>
      </p:sp>
      <p:cxnSp>
        <p:nvCxnSpPr>
          <p:cNvPr id="16391" name="AutoShape 8"/>
          <p:cNvCxnSpPr>
            <a:cxnSpLocks noChangeShapeType="1"/>
            <a:stCxn id="16388" idx="3"/>
            <a:endCxn id="16389" idx="1"/>
          </p:cNvCxnSpPr>
          <p:nvPr/>
        </p:nvCxnSpPr>
        <p:spPr bwMode="auto">
          <a:xfrm>
            <a:off x="2835277" y="2806700"/>
            <a:ext cx="49212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392" name="AutoShape 9"/>
          <p:cNvCxnSpPr>
            <a:cxnSpLocks noChangeShapeType="1"/>
            <a:stCxn id="16389" idx="3"/>
            <a:endCxn id="16390" idx="1"/>
          </p:cNvCxnSpPr>
          <p:nvPr/>
        </p:nvCxnSpPr>
        <p:spPr bwMode="auto">
          <a:xfrm>
            <a:off x="5789613" y="2806700"/>
            <a:ext cx="56356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3" name="AutoShape 10"/>
          <p:cNvSpPr>
            <a:spLocks noChangeArrowheads="1"/>
          </p:cNvSpPr>
          <p:nvPr/>
        </p:nvSpPr>
        <p:spPr bwMode="auto">
          <a:xfrm>
            <a:off x="420690" y="4559300"/>
            <a:ext cx="2414587"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set of</a:t>
            </a:r>
          </a:p>
          <a:p>
            <a:pPr algn="ctr" eaLnBrk="0" hangingPunct="0"/>
            <a:r>
              <a:rPr lang="en-GB" sz="2000">
                <a:latin typeface="Helvetica" charset="0"/>
              </a:rPr>
              <a:t>components</a:t>
            </a:r>
          </a:p>
        </p:txBody>
      </p:sp>
      <p:sp>
        <p:nvSpPr>
          <p:cNvPr id="16394" name="AutoShape 11"/>
          <p:cNvSpPr>
            <a:spLocks noChangeArrowheads="1"/>
          </p:cNvSpPr>
          <p:nvPr/>
        </p:nvSpPr>
        <p:spPr bwMode="auto">
          <a:xfrm>
            <a:off x="3327402" y="4559300"/>
            <a:ext cx="2462213"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synergy/</a:t>
            </a:r>
          </a:p>
          <a:p>
            <a:pPr algn="ctr" eaLnBrk="0" hangingPunct="0"/>
            <a:r>
              <a:rPr lang="en-GB" sz="2000">
                <a:latin typeface="Helvetica" charset="0"/>
              </a:rPr>
              <a:t>comprehensiveness</a:t>
            </a:r>
          </a:p>
        </p:txBody>
      </p:sp>
      <p:sp>
        <p:nvSpPr>
          <p:cNvPr id="16395" name="AutoShape 12"/>
          <p:cNvSpPr>
            <a:spLocks noChangeArrowheads="1"/>
          </p:cNvSpPr>
          <p:nvPr/>
        </p:nvSpPr>
        <p:spPr bwMode="auto">
          <a:xfrm>
            <a:off x="6353177" y="4559300"/>
            <a:ext cx="2460625" cy="1066800"/>
          </a:xfrm>
          <a:prstGeom prst="roundRect">
            <a:avLst>
              <a:gd name="adj" fmla="val 16667"/>
            </a:avLst>
          </a:prstGeom>
          <a:solidFill>
            <a:srgbClr val="8EB4E3"/>
          </a:solidFill>
          <a:ln w="9525">
            <a:solidFill>
              <a:schemeClr val="tx1"/>
            </a:solidFill>
            <a:round/>
            <a:headEnd/>
            <a:tailEnd/>
          </a:ln>
        </p:spPr>
        <p:txBody>
          <a:bodyPr wrap="none" anchor="ctr"/>
          <a:lstStyle/>
          <a:p>
            <a:pPr algn="ctr" eaLnBrk="0" hangingPunct="0"/>
            <a:r>
              <a:rPr lang="en-GB" sz="2000">
                <a:latin typeface="Helvetica" charset="0"/>
              </a:rPr>
              <a:t>cognitive/affective</a:t>
            </a:r>
          </a:p>
          <a:p>
            <a:pPr algn="ctr" eaLnBrk="0" hangingPunct="0"/>
            <a:r>
              <a:rPr lang="en-GB" sz="2000">
                <a:latin typeface="Helvetica" charset="0"/>
              </a:rPr>
              <a:t>insights</a:t>
            </a:r>
          </a:p>
        </p:txBody>
      </p:sp>
      <p:cxnSp>
        <p:nvCxnSpPr>
          <p:cNvPr id="16396" name="AutoShape 13"/>
          <p:cNvCxnSpPr>
            <a:cxnSpLocks noChangeShapeType="1"/>
            <a:stCxn id="16393" idx="3"/>
            <a:endCxn id="16394" idx="1"/>
          </p:cNvCxnSpPr>
          <p:nvPr/>
        </p:nvCxnSpPr>
        <p:spPr bwMode="auto">
          <a:xfrm>
            <a:off x="2835277" y="5092700"/>
            <a:ext cx="49212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397" name="AutoShape 14"/>
          <p:cNvCxnSpPr>
            <a:cxnSpLocks noChangeShapeType="1"/>
            <a:stCxn id="16394" idx="3"/>
            <a:endCxn id="16395" idx="1"/>
          </p:cNvCxnSpPr>
          <p:nvPr/>
        </p:nvCxnSpPr>
        <p:spPr bwMode="auto">
          <a:xfrm>
            <a:off x="5789613" y="5092700"/>
            <a:ext cx="56356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73959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a:latin typeface="Calibri" charset="0"/>
                <a:ea typeface="ＭＳ Ｐゴシック" charset="0"/>
                <a:cs typeface="ＭＳ Ｐゴシック" charset="0"/>
              </a:rPr>
              <a:t>The happiness hypothesis (Haidt, 2005)</a:t>
            </a:r>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1121830018"/>
              </p:ext>
            </p:extLst>
          </p:nvPr>
        </p:nvGraphicFramePr>
        <p:xfrm>
          <a:off x="592667" y="1735667"/>
          <a:ext cx="7992534" cy="4885266"/>
        </p:xfrm>
        <a:graphic>
          <a:graphicData uri="http://schemas.openxmlformats.org/drawingml/2006/table">
            <a:tbl>
              <a:tblPr firstRow="1" bandRow="1">
                <a:tableStyleId>{5C22544A-7EE6-4342-B048-85BDC9FD1C3A}</a:tableStyleId>
              </a:tblPr>
              <a:tblGrid>
                <a:gridCol w="1676400"/>
                <a:gridCol w="2946400"/>
                <a:gridCol w="3369734"/>
              </a:tblGrid>
              <a:tr h="759930">
                <a:tc>
                  <a:txBody>
                    <a:bodyPr/>
                    <a:lstStyle/>
                    <a:p>
                      <a:endParaRPr lang="en-US" sz="1800" dirty="0">
                        <a:latin typeface="Calibri"/>
                        <a:cs typeface="Calibri"/>
                      </a:endParaRPr>
                    </a:p>
                  </a:txBody>
                  <a:tcPr marL="90593" marR="90593"/>
                </a:tc>
                <a:tc>
                  <a:txBody>
                    <a:bodyPr/>
                    <a:lstStyle/>
                    <a:p>
                      <a:pPr algn="ctr"/>
                      <a:r>
                        <a:rPr lang="en-US" sz="3600" dirty="0" smtClean="0">
                          <a:latin typeface="Calibri"/>
                          <a:cs typeface="Calibri"/>
                        </a:rPr>
                        <a:t>+</a:t>
                      </a:r>
                      <a:endParaRPr lang="en-US" sz="3600" dirty="0">
                        <a:latin typeface="Calibri"/>
                        <a:cs typeface="Calibri"/>
                      </a:endParaRPr>
                    </a:p>
                  </a:txBody>
                  <a:tcPr marL="90593" marR="90593"/>
                </a:tc>
                <a:tc>
                  <a:txBody>
                    <a:bodyPr/>
                    <a:lstStyle/>
                    <a:p>
                      <a:pPr algn="ctr"/>
                      <a:r>
                        <a:rPr lang="en-US" sz="3600" dirty="0" smtClean="0">
                          <a:latin typeface="Calibri"/>
                          <a:cs typeface="Calibri"/>
                        </a:rPr>
                        <a:t>–</a:t>
                      </a:r>
                      <a:endParaRPr lang="en-US" sz="3600" dirty="0">
                        <a:latin typeface="Calibri"/>
                        <a:cs typeface="Calibri"/>
                      </a:endParaRPr>
                    </a:p>
                  </a:txBody>
                  <a:tcPr marL="90593" marR="90593"/>
                </a:tc>
              </a:tr>
              <a:tr h="2062668">
                <a:tc>
                  <a:txBody>
                    <a:bodyPr/>
                    <a:lstStyle/>
                    <a:p>
                      <a:r>
                        <a:rPr lang="en-US" sz="2000" dirty="0" smtClean="0">
                          <a:latin typeface="Calibri"/>
                          <a:cs typeface="Calibri"/>
                        </a:rPr>
                        <a:t>The rider</a:t>
                      </a:r>
                      <a:endParaRPr lang="en-US" sz="2000" dirty="0">
                        <a:latin typeface="Calibri"/>
                        <a:cs typeface="Calibri"/>
                      </a:endParaRPr>
                    </a:p>
                  </a:txBody>
                  <a:tcPr marL="90593" marR="90593"/>
                </a:tc>
                <a:tc>
                  <a:txBody>
                    <a:bodyPr/>
                    <a:lstStyle/>
                    <a:p>
                      <a:r>
                        <a:rPr lang="en-US" sz="2000" dirty="0" smtClean="0">
                          <a:latin typeface="Calibri"/>
                          <a:cs typeface="Calibri"/>
                        </a:rPr>
                        <a:t>Rational</a:t>
                      </a:r>
                    </a:p>
                    <a:p>
                      <a:r>
                        <a:rPr lang="en-US" sz="2000" dirty="0" smtClean="0">
                          <a:latin typeface="Calibri"/>
                          <a:cs typeface="Calibri"/>
                        </a:rPr>
                        <a:t>Good at complex</a:t>
                      </a:r>
                      <a:r>
                        <a:rPr lang="en-US" sz="2000" baseline="0" dirty="0" smtClean="0">
                          <a:latin typeface="Calibri"/>
                          <a:cs typeface="Calibri"/>
                        </a:rPr>
                        <a:t> </a:t>
                      </a:r>
                      <a:r>
                        <a:rPr lang="en-US" sz="2000" dirty="0" smtClean="0">
                          <a:latin typeface="Calibri"/>
                          <a:cs typeface="Calibri"/>
                        </a:rPr>
                        <a:t>analysis</a:t>
                      </a:r>
                    </a:p>
                    <a:p>
                      <a:r>
                        <a:rPr lang="en-US" sz="2000" dirty="0" smtClean="0">
                          <a:latin typeface="Calibri"/>
                          <a:cs typeface="Calibri"/>
                        </a:rPr>
                        <a:t>Focused on the long-term</a:t>
                      </a:r>
                    </a:p>
                    <a:p>
                      <a:r>
                        <a:rPr lang="en-US" sz="2000" dirty="0" smtClean="0">
                          <a:latin typeface="Calibri"/>
                          <a:cs typeface="Calibri"/>
                        </a:rPr>
                        <a:t>Thinks</a:t>
                      </a:r>
                      <a:r>
                        <a:rPr lang="en-US" sz="2000" baseline="0" dirty="0" smtClean="0">
                          <a:latin typeface="Calibri"/>
                          <a:cs typeface="Calibri"/>
                        </a:rPr>
                        <a:t> about the future</a:t>
                      </a:r>
                      <a:endParaRPr lang="en-US" sz="2000" dirty="0" smtClean="0">
                        <a:latin typeface="Calibri"/>
                        <a:cs typeface="Calibri"/>
                      </a:endParaRPr>
                    </a:p>
                    <a:p>
                      <a:endParaRPr lang="en-US" sz="2000" dirty="0" smtClean="0">
                        <a:latin typeface="Calibri"/>
                        <a:cs typeface="Calibri"/>
                      </a:endParaRPr>
                    </a:p>
                    <a:p>
                      <a:endParaRPr lang="en-US" sz="2000" dirty="0" smtClean="0">
                        <a:latin typeface="Calibri"/>
                        <a:cs typeface="Calibri"/>
                      </a:endParaRPr>
                    </a:p>
                  </a:txBody>
                  <a:tcPr marL="90593" marR="90593"/>
                </a:tc>
                <a:tc>
                  <a:txBody>
                    <a:bodyPr/>
                    <a:lstStyle/>
                    <a:p>
                      <a:r>
                        <a:rPr lang="en-US" sz="2000" dirty="0" smtClean="0">
                          <a:latin typeface="Calibri"/>
                          <a:cs typeface="Calibri"/>
                        </a:rPr>
                        <a:t>Weak</a:t>
                      </a:r>
                    </a:p>
                    <a:p>
                      <a:r>
                        <a:rPr lang="en-US" sz="2000" dirty="0" smtClean="0">
                          <a:latin typeface="Calibri"/>
                          <a:cs typeface="Calibri"/>
                        </a:rPr>
                        <a:t>Easily distracted</a:t>
                      </a:r>
                    </a:p>
                    <a:p>
                      <a:r>
                        <a:rPr lang="en-US" sz="2000" dirty="0" smtClean="0">
                          <a:latin typeface="Calibri"/>
                          <a:cs typeface="Calibri"/>
                        </a:rPr>
                        <a:t>Gets</a:t>
                      </a:r>
                      <a:r>
                        <a:rPr lang="en-US" sz="2000" baseline="0" dirty="0" smtClean="0">
                          <a:latin typeface="Calibri"/>
                          <a:cs typeface="Calibri"/>
                        </a:rPr>
                        <a:t> bogged down in detail</a:t>
                      </a:r>
                      <a:endParaRPr lang="en-US" sz="2000" dirty="0" smtClean="0">
                        <a:latin typeface="Calibri"/>
                        <a:cs typeface="Calibri"/>
                      </a:endParaRPr>
                    </a:p>
                    <a:p>
                      <a:r>
                        <a:rPr lang="en-US" sz="2000" dirty="0" smtClean="0">
                          <a:latin typeface="Calibri"/>
                          <a:cs typeface="Calibri"/>
                        </a:rPr>
                        <a:t>Tires quickly</a:t>
                      </a:r>
                      <a:endParaRPr lang="en-US" sz="2000" dirty="0">
                        <a:latin typeface="Calibri"/>
                        <a:cs typeface="Calibri"/>
                      </a:endParaRPr>
                    </a:p>
                  </a:txBody>
                  <a:tcPr marL="90593" marR="90593"/>
                </a:tc>
              </a:tr>
              <a:tr h="2062668">
                <a:tc>
                  <a:txBody>
                    <a:bodyPr/>
                    <a:lstStyle/>
                    <a:p>
                      <a:r>
                        <a:rPr lang="en-US" sz="2000" dirty="0" smtClean="0">
                          <a:latin typeface="Calibri"/>
                          <a:cs typeface="Calibri"/>
                        </a:rPr>
                        <a:t>The elephant</a:t>
                      </a:r>
                      <a:endParaRPr lang="en-US" sz="2000" dirty="0">
                        <a:latin typeface="Calibri"/>
                        <a:cs typeface="Calibri"/>
                      </a:endParaRPr>
                    </a:p>
                  </a:txBody>
                  <a:tcPr marL="90593" marR="90593"/>
                </a:tc>
                <a:tc>
                  <a:txBody>
                    <a:bodyPr/>
                    <a:lstStyle/>
                    <a:p>
                      <a:r>
                        <a:rPr lang="en-US" sz="2000" dirty="0" smtClean="0">
                          <a:latin typeface="Calibri"/>
                          <a:cs typeface="Calibri"/>
                        </a:rPr>
                        <a:t>Instinctive</a:t>
                      </a:r>
                    </a:p>
                    <a:p>
                      <a:r>
                        <a:rPr lang="en-US" sz="2000" dirty="0" smtClean="0">
                          <a:latin typeface="Calibri"/>
                          <a:cs typeface="Calibri"/>
                        </a:rPr>
                        <a:t>Compassionate</a:t>
                      </a:r>
                    </a:p>
                    <a:p>
                      <a:r>
                        <a:rPr lang="en-US" sz="2000" dirty="0" smtClean="0">
                          <a:latin typeface="Calibri"/>
                          <a:cs typeface="Calibri"/>
                        </a:rPr>
                        <a:t>Sympathetic</a:t>
                      </a:r>
                    </a:p>
                    <a:p>
                      <a:r>
                        <a:rPr lang="en-US" sz="2000" dirty="0" smtClean="0">
                          <a:latin typeface="Calibri"/>
                          <a:cs typeface="Calibri"/>
                        </a:rPr>
                        <a:t>Loyal</a:t>
                      </a:r>
                    </a:p>
                    <a:p>
                      <a:r>
                        <a:rPr lang="en-US" sz="2000" dirty="0" smtClean="0">
                          <a:latin typeface="Calibri"/>
                          <a:cs typeface="Calibri"/>
                        </a:rPr>
                        <a:t>Protective</a:t>
                      </a:r>
                    </a:p>
                    <a:p>
                      <a:r>
                        <a:rPr lang="en-US" sz="2000" dirty="0" smtClean="0">
                          <a:latin typeface="Calibri"/>
                          <a:cs typeface="Calibri"/>
                        </a:rPr>
                        <a:t>Powerful</a:t>
                      </a:r>
                    </a:p>
                  </a:txBody>
                  <a:tcPr marL="90593" marR="90593"/>
                </a:tc>
                <a:tc>
                  <a:txBody>
                    <a:bodyPr/>
                    <a:lstStyle/>
                    <a:p>
                      <a:r>
                        <a:rPr lang="en-US" sz="2000" dirty="0" smtClean="0">
                          <a:latin typeface="Calibri"/>
                          <a:cs typeface="Calibri"/>
                        </a:rPr>
                        <a:t>Emotional</a:t>
                      </a:r>
                    </a:p>
                    <a:p>
                      <a:r>
                        <a:rPr lang="en-US" sz="2000" dirty="0" smtClean="0">
                          <a:latin typeface="Calibri"/>
                          <a:cs typeface="Calibri"/>
                        </a:rPr>
                        <a:t>Skittish</a:t>
                      </a:r>
                    </a:p>
                    <a:p>
                      <a:r>
                        <a:rPr lang="en-US" sz="2000" dirty="0" smtClean="0">
                          <a:latin typeface="Calibri"/>
                          <a:cs typeface="Calibri"/>
                        </a:rPr>
                        <a:t>Focused</a:t>
                      </a:r>
                      <a:r>
                        <a:rPr lang="en-US" sz="2000" baseline="0" dirty="0" smtClean="0">
                          <a:latin typeface="Calibri"/>
                          <a:cs typeface="Calibri"/>
                        </a:rPr>
                        <a:t> on the short-term</a:t>
                      </a:r>
                    </a:p>
                    <a:p>
                      <a:r>
                        <a:rPr lang="en-US" sz="2000" baseline="0" dirty="0" smtClean="0">
                          <a:latin typeface="Calibri"/>
                          <a:cs typeface="Calibri"/>
                        </a:rPr>
                        <a:t>Thinks about the present</a:t>
                      </a:r>
                      <a:endParaRPr lang="en-US" sz="2000" dirty="0">
                        <a:latin typeface="Calibri"/>
                        <a:cs typeface="Calibri"/>
                      </a:endParaRPr>
                    </a:p>
                  </a:txBody>
                  <a:tcPr marL="90593" marR="90593"/>
                </a:tc>
              </a:tr>
            </a:tbl>
          </a:graphicData>
        </a:graphic>
      </p:graphicFrame>
    </p:spTree>
    <p:extLst>
      <p:ext uri="{BB962C8B-B14F-4D97-AF65-F5344CB8AC3E}">
        <p14:creationId xmlns:p14="http://schemas.microsoft.com/office/powerpoint/2010/main" val="17112264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203200" y="274638"/>
            <a:ext cx="8686800" cy="1143000"/>
          </a:xfrm>
        </p:spPr>
        <p:txBody>
          <a:bodyPr/>
          <a:lstStyle/>
          <a:p>
            <a:r>
              <a:rPr lang="en-US">
                <a:latin typeface="Calibri" charset="0"/>
                <a:ea typeface="ＭＳ Ｐゴシック" charset="0"/>
                <a:cs typeface="ＭＳ Ｐゴシック" charset="0"/>
              </a:rPr>
              <a:t>Strategies for change (Heath &amp; Heath, 2010)</a:t>
            </a:r>
          </a:p>
        </p:txBody>
      </p:sp>
      <p:sp>
        <p:nvSpPr>
          <p:cNvPr id="7170" name="Content Placeholder 2"/>
          <p:cNvSpPr>
            <a:spLocks noGrp="1"/>
          </p:cNvSpPr>
          <p:nvPr>
            <p:ph sz="quarter" idx="1"/>
          </p:nvPr>
        </p:nvSpPr>
        <p:spPr>
          <a:xfrm>
            <a:off x="457200" y="1600200"/>
            <a:ext cx="8229600" cy="5257800"/>
          </a:xfrm>
        </p:spPr>
        <p:txBody>
          <a:bodyPr>
            <a:normAutofit lnSpcReduction="10000"/>
          </a:bodyPr>
          <a:lstStyle/>
          <a:p>
            <a:pPr>
              <a:spcBef>
                <a:spcPts val="400"/>
              </a:spcBef>
            </a:pPr>
            <a:r>
              <a:rPr lang="en-US">
                <a:latin typeface="Calibri" charset="0"/>
                <a:ea typeface="ＭＳ Ｐゴシック" charset="0"/>
                <a:cs typeface="ＭＳ Ｐゴシック" charset="0"/>
              </a:rPr>
              <a:t>Direct the rider</a:t>
            </a:r>
          </a:p>
          <a:p>
            <a:pPr lvl="1">
              <a:spcBef>
                <a:spcPts val="400"/>
              </a:spcBef>
            </a:pPr>
            <a:r>
              <a:rPr lang="en-US">
                <a:latin typeface="Calibri" charset="0"/>
                <a:ea typeface="ＭＳ Ｐゴシック" charset="0"/>
              </a:rPr>
              <a:t>Follow the bright spots</a:t>
            </a:r>
          </a:p>
          <a:p>
            <a:pPr lvl="1">
              <a:spcBef>
                <a:spcPts val="400"/>
              </a:spcBef>
            </a:pPr>
            <a:r>
              <a:rPr lang="en-US">
                <a:latin typeface="Calibri" charset="0"/>
                <a:ea typeface="ＭＳ Ｐゴシック" charset="0"/>
              </a:rPr>
              <a:t>Script the critical moves</a:t>
            </a:r>
          </a:p>
          <a:p>
            <a:pPr lvl="1">
              <a:spcBef>
                <a:spcPts val="400"/>
              </a:spcBef>
            </a:pPr>
            <a:r>
              <a:rPr lang="en-US">
                <a:latin typeface="Calibri" charset="0"/>
                <a:ea typeface="ＭＳ Ｐゴシック" charset="0"/>
              </a:rPr>
              <a:t>Point to the destination</a:t>
            </a:r>
          </a:p>
          <a:p>
            <a:pPr>
              <a:spcBef>
                <a:spcPts val="400"/>
              </a:spcBef>
            </a:pPr>
            <a:r>
              <a:rPr lang="en-US">
                <a:latin typeface="Calibri" charset="0"/>
                <a:ea typeface="ＭＳ Ｐゴシック" charset="0"/>
                <a:cs typeface="ＭＳ Ｐゴシック" charset="0"/>
              </a:rPr>
              <a:t>Motivate the elephant</a:t>
            </a:r>
          </a:p>
          <a:p>
            <a:pPr lvl="1">
              <a:spcBef>
                <a:spcPts val="400"/>
              </a:spcBef>
            </a:pPr>
            <a:r>
              <a:rPr lang="en-US">
                <a:latin typeface="Calibri" charset="0"/>
                <a:ea typeface="ＭＳ Ｐゴシック" charset="0"/>
              </a:rPr>
              <a:t>Find the feeling</a:t>
            </a:r>
          </a:p>
          <a:p>
            <a:pPr lvl="1">
              <a:spcBef>
                <a:spcPts val="400"/>
              </a:spcBef>
            </a:pPr>
            <a:r>
              <a:rPr lang="en-US">
                <a:latin typeface="Calibri" charset="0"/>
                <a:ea typeface="ＭＳ Ｐゴシック" charset="0"/>
              </a:rPr>
              <a:t>Shrink the change</a:t>
            </a:r>
          </a:p>
          <a:p>
            <a:pPr lvl="1">
              <a:spcBef>
                <a:spcPts val="400"/>
              </a:spcBef>
            </a:pPr>
            <a:r>
              <a:rPr lang="en-US">
                <a:latin typeface="Calibri" charset="0"/>
                <a:ea typeface="ＭＳ Ｐゴシック" charset="0"/>
              </a:rPr>
              <a:t>Grow your people</a:t>
            </a:r>
          </a:p>
          <a:p>
            <a:pPr>
              <a:spcBef>
                <a:spcPts val="400"/>
              </a:spcBef>
            </a:pPr>
            <a:r>
              <a:rPr lang="en-US">
                <a:latin typeface="Calibri" charset="0"/>
                <a:ea typeface="ＭＳ Ｐゴシック" charset="0"/>
                <a:cs typeface="ＭＳ Ｐゴシック" charset="0"/>
              </a:rPr>
              <a:t>Shape the path</a:t>
            </a:r>
          </a:p>
          <a:p>
            <a:pPr lvl="1">
              <a:spcBef>
                <a:spcPts val="400"/>
              </a:spcBef>
            </a:pPr>
            <a:r>
              <a:rPr lang="en-US">
                <a:latin typeface="Calibri" charset="0"/>
                <a:ea typeface="ＭＳ Ｐゴシック" charset="0"/>
              </a:rPr>
              <a:t>Tweak the environment</a:t>
            </a:r>
          </a:p>
          <a:p>
            <a:pPr lvl="1">
              <a:spcBef>
                <a:spcPts val="400"/>
              </a:spcBef>
            </a:pPr>
            <a:r>
              <a:rPr lang="en-US">
                <a:latin typeface="Calibri" charset="0"/>
                <a:ea typeface="ＭＳ Ｐゴシック" charset="0"/>
              </a:rPr>
              <a:t>Build habits</a:t>
            </a:r>
          </a:p>
          <a:p>
            <a:pPr lvl="1">
              <a:spcBef>
                <a:spcPts val="400"/>
              </a:spcBef>
            </a:pPr>
            <a:r>
              <a:rPr lang="en-US">
                <a:latin typeface="Calibri" charset="0"/>
                <a:ea typeface="ＭＳ Ｐゴシック" charset="0"/>
              </a:rPr>
              <a:t>Rally the herd</a:t>
            </a:r>
          </a:p>
        </p:txBody>
      </p:sp>
    </p:spTree>
    <p:extLst>
      <p:ext uri="{BB962C8B-B14F-4D97-AF65-F5344CB8AC3E}">
        <p14:creationId xmlns:p14="http://schemas.microsoft.com/office/powerpoint/2010/main" val="3321993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Teacher Quotes</a:t>
            </a:r>
          </a:p>
        </p:txBody>
      </p:sp>
      <p:sp>
        <p:nvSpPr>
          <p:cNvPr id="47107" name="Slide Number Placeholder 3"/>
          <p:cNvSpPr>
            <a:spLocks noGrp="1"/>
          </p:cNvSpPr>
          <p:nvPr>
            <p:ph type="sldNum" sz="quarter" idx="12"/>
          </p:nvPr>
        </p:nvSpPr>
        <p:spPr bwMode="auto">
          <a:xfrm>
            <a:off x="457200" y="6356354"/>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lgn="l" eaLnBrk="1" hangingPunct="1"/>
            <a:fld id="{8A6AA5BB-B2E5-6747-B3FF-EB8BF7CCB5E5}" type="slidenum">
              <a:rPr lang="en-US" sz="1200">
                <a:solidFill>
                  <a:srgbClr val="898989"/>
                </a:solidFill>
              </a:rPr>
              <a:pPr algn="l" eaLnBrk="1" hangingPunct="1"/>
              <a:t>19</a:t>
            </a:fld>
            <a:endParaRPr lang="en-US" sz="1200">
              <a:solidFill>
                <a:srgbClr val="898989"/>
              </a:solidFill>
            </a:endParaRPr>
          </a:p>
        </p:txBody>
      </p:sp>
      <p:sp>
        <p:nvSpPr>
          <p:cNvPr id="47106" name="Rectangle 3"/>
          <p:cNvSpPr>
            <a:spLocks noGrp="1" noChangeArrowheads="1"/>
          </p:cNvSpPr>
          <p:nvPr>
            <p:ph sz="quarter" idx="1"/>
          </p:nvPr>
        </p:nvSpPr>
        <p:spPr/>
        <p:txBody>
          <a:bodyPr>
            <a:normAutofit fontScale="92500"/>
          </a:bodyPr>
          <a:lstStyle/>
          <a:p>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I have been the most impressed with how much more involved my students have been in their own learning…their confidence in their efforts has been wonderful.</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 </a:t>
            </a:r>
          </a:p>
          <a:p>
            <a:r>
              <a:rPr lang="en-US" sz="2400">
                <a:latin typeface="Calibri" charset="0"/>
                <a:ea typeface="ＭＳ Ｐゴシック" charset="0"/>
                <a:cs typeface="ＭＳ Ｐゴシック" charset="0"/>
              </a:rPr>
              <a:t>Here [school based TLC] we had techniques sort of embedded in this group where, you know, we are talking about problems. And our group really actually talked about problems, and we were all GUYS, and older guys too. We actually talked and that doesn</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t happen. That doesn</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t happen, so I enjoyed the group a lot and thought it was very useful.</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 </a:t>
            </a:r>
          </a:p>
          <a:p>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This work, has really changed what I do – more than most things. When you stop grading papers with numbers, that</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s a big deal!</a:t>
            </a:r>
            <a:r>
              <a:rPr lang="ja-JP" altLang="en-US" sz="2400">
                <a:latin typeface="Calibri" charset="0"/>
                <a:ea typeface="ＭＳ Ｐゴシック" charset="0"/>
                <a:cs typeface="ＭＳ Ｐゴシック" charset="0"/>
              </a:rPr>
              <a:t>”</a:t>
            </a:r>
            <a:r>
              <a:rPr lang="en-US" altLang="ja-JP" sz="2400">
                <a:latin typeface="Calibri" charset="0"/>
                <a:ea typeface="ＭＳ Ｐゴシック" charset="0"/>
                <a:cs typeface="ＭＳ Ｐゴシック" charset="0"/>
              </a:rPr>
              <a:t> </a:t>
            </a:r>
            <a:endParaRPr lang="en-US" sz="2400">
              <a:latin typeface="Calibri" charset="0"/>
              <a:ea typeface="ＭＳ Ｐゴシック" charset="0"/>
              <a:cs typeface="ＭＳ Ｐゴシック" charset="0"/>
            </a:endParaRPr>
          </a:p>
        </p:txBody>
      </p:sp>
    </p:spTree>
    <p:extLst>
      <p:ext uri="{BB962C8B-B14F-4D97-AF65-F5344CB8AC3E}">
        <p14:creationId xmlns:p14="http://schemas.microsoft.com/office/powerpoint/2010/main" val="833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t>A case study in one district</a:t>
            </a:r>
            <a:endParaRPr lang="en-US"/>
          </a:p>
        </p:txBody>
      </p:sp>
      <p:sp>
        <p:nvSpPr>
          <p:cNvPr id="22530" name="Rectangle 10"/>
          <p:cNvSpPr>
            <a:spLocks noGrp="1" noChangeArrowheads="1"/>
          </p:cNvSpPr>
          <p:nvPr>
            <p:ph sz="quarter" idx="1"/>
          </p:nvPr>
        </p:nvSpPr>
        <p:spPr>
          <a:xfrm>
            <a:off x="612648" y="1600199"/>
            <a:ext cx="8153400" cy="4986867"/>
          </a:xfrm>
        </p:spPr>
        <p:txBody>
          <a:bodyPr>
            <a:normAutofit fontScale="85000" lnSpcReduction="20000"/>
          </a:bodyPr>
          <a:lstStyle/>
          <a:p>
            <a:pPr>
              <a:lnSpc>
                <a:spcPct val="120000"/>
              </a:lnSpc>
            </a:pPr>
            <a:r>
              <a:rPr lang="en-US" dirty="0" err="1" smtClean="0"/>
              <a:t>Cannington</a:t>
            </a:r>
            <a:endParaRPr lang="en-US" dirty="0" smtClean="0"/>
          </a:p>
          <a:p>
            <a:pPr lvl="1">
              <a:lnSpc>
                <a:spcPct val="120000"/>
              </a:lnSpc>
            </a:pPr>
            <a:r>
              <a:rPr lang="en-US" dirty="0" smtClean="0"/>
              <a:t>Urban school district serving ~20,000 students</a:t>
            </a:r>
          </a:p>
          <a:p>
            <a:pPr lvl="1">
              <a:lnSpc>
                <a:spcPct val="120000"/>
              </a:lnSpc>
            </a:pPr>
            <a:r>
              <a:rPr lang="en-US" dirty="0" smtClean="0"/>
              <a:t>Approximately 20% of the population non-white</a:t>
            </a:r>
          </a:p>
          <a:p>
            <a:pPr lvl="1">
              <a:lnSpc>
                <a:spcPct val="120000"/>
              </a:lnSpc>
            </a:pPr>
            <a:r>
              <a:rPr lang="en-US" dirty="0" smtClean="0"/>
              <a:t>No schools under threat of re-constitution, but all under pressure to improve test scores</a:t>
            </a:r>
          </a:p>
          <a:p>
            <a:pPr lvl="1">
              <a:lnSpc>
                <a:spcPct val="120000"/>
              </a:lnSpc>
            </a:pPr>
            <a:endParaRPr lang="en-US" dirty="0" smtClean="0"/>
          </a:p>
          <a:p>
            <a:pPr>
              <a:lnSpc>
                <a:spcPct val="120000"/>
              </a:lnSpc>
            </a:pPr>
            <a:r>
              <a:rPr lang="en-US" dirty="0" smtClean="0"/>
              <a:t>Funding for a project on “Better learning through smarter teaching”</a:t>
            </a:r>
          </a:p>
          <a:p>
            <a:pPr lvl="1">
              <a:lnSpc>
                <a:spcPct val="120000"/>
              </a:lnSpc>
            </a:pPr>
            <a:r>
              <a:rPr lang="en-US" dirty="0" smtClean="0"/>
              <a:t>Focus on mathematics, science and modern foreign languages (MFL)</a:t>
            </a:r>
          </a:p>
          <a:p>
            <a:pPr lvl="1">
              <a:lnSpc>
                <a:spcPct val="120000"/>
              </a:lnSpc>
            </a:pPr>
            <a:r>
              <a:rPr lang="en-US" dirty="0" smtClean="0"/>
              <a:t>Commitment from Principals in November 2007</a:t>
            </a:r>
          </a:p>
          <a:p>
            <a:pPr lvl="1">
              <a:lnSpc>
                <a:spcPct val="120000"/>
              </a:lnSpc>
            </a:pPr>
            <a:r>
              <a:rPr lang="en-US" dirty="0" smtClean="0"/>
              <a:t>Initial workshops in July 2008</a:t>
            </a:r>
            <a:endParaRPr lang="en-US" dirty="0"/>
          </a:p>
        </p:txBody>
      </p:sp>
      <p:sp>
        <p:nvSpPr>
          <p:cNvPr id="934923" name="Rectangle 11"/>
          <p:cNvSpPr>
            <a:spLocks noChangeArrowheads="1"/>
          </p:cNvSpPr>
          <p:nvPr/>
        </p:nvSpPr>
        <p:spPr bwMode="auto">
          <a:xfrm>
            <a:off x="5699125" y="3100388"/>
            <a:ext cx="201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762000">
              <a:defRPr/>
            </a:pPr>
            <a:endParaRPr lang="en-US">
              <a:ea typeface="ＭＳ Ｐゴシック" charset="-128"/>
              <a:cs typeface="ＭＳ Ｐゴシック" charset="-128"/>
            </a:endParaRPr>
          </a:p>
        </p:txBody>
      </p:sp>
    </p:spTree>
    <p:extLst>
      <p:ext uri="{BB962C8B-B14F-4D97-AF65-F5344CB8AC3E}">
        <p14:creationId xmlns:p14="http://schemas.microsoft.com/office/powerpoint/2010/main" val="19395560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Teacher Quotes</a:t>
            </a:r>
          </a:p>
        </p:txBody>
      </p:sp>
      <p:sp>
        <p:nvSpPr>
          <p:cNvPr id="51203" name="Slide Number Placeholder 3"/>
          <p:cNvSpPr>
            <a:spLocks noGrp="1"/>
          </p:cNvSpPr>
          <p:nvPr>
            <p:ph type="sldNum" sz="quarter" idx="12"/>
          </p:nvPr>
        </p:nvSpPr>
        <p:spPr bwMode="auto">
          <a:xfrm>
            <a:off x="457200" y="6356354"/>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lgn="l" eaLnBrk="1" hangingPunct="1"/>
            <a:fld id="{0378D67C-F41C-A548-97EC-E2B48BADF397}" type="slidenum">
              <a:rPr lang="en-US" sz="1200">
                <a:solidFill>
                  <a:srgbClr val="898989"/>
                </a:solidFill>
              </a:rPr>
              <a:pPr algn="l" eaLnBrk="1" hangingPunct="1"/>
              <a:t>20</a:t>
            </a:fld>
            <a:endParaRPr lang="en-US" sz="1200">
              <a:solidFill>
                <a:srgbClr val="898989"/>
              </a:solidFill>
            </a:endParaRPr>
          </a:p>
        </p:txBody>
      </p:sp>
      <p:sp>
        <p:nvSpPr>
          <p:cNvPr id="51202" name="Rectangle 3"/>
          <p:cNvSpPr>
            <a:spLocks noGrp="1" noChangeArrowheads="1"/>
          </p:cNvSpPr>
          <p:nvPr>
            <p:ph sz="quarter" idx="1"/>
          </p:nvPr>
        </p:nvSpPr>
        <p:spPr/>
        <p:txBody>
          <a:bodyPr/>
          <a:lstStyle/>
          <a:p>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We </a:t>
            </a:r>
            <a:r>
              <a:rPr lang="en-US" altLang="ja-JP" sz="2400" dirty="0" smtClean="0">
                <a:latin typeface="Calibri" charset="0"/>
                <a:ea typeface="ＭＳ Ｐゴシック" charset="0"/>
                <a:cs typeface="ＭＳ Ｐゴシック" charset="0"/>
              </a:rPr>
              <a:t>don’t </a:t>
            </a:r>
            <a:r>
              <a:rPr lang="en-US" altLang="ja-JP" sz="2400" dirty="0">
                <a:latin typeface="Calibri" charset="0"/>
                <a:ea typeface="ＭＳ Ｐゴシック" charset="0"/>
                <a:cs typeface="ＭＳ Ｐゴシック" charset="0"/>
              </a:rPr>
              <a:t>have to have </a:t>
            </a: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cookie </a:t>
            </a:r>
            <a:r>
              <a:rPr lang="en-US" altLang="ja-JP" sz="2400" dirty="0" smtClean="0">
                <a:latin typeface="Calibri" charset="0"/>
                <a:ea typeface="ＭＳ Ｐゴシック" charset="0"/>
                <a:cs typeface="ＭＳ Ｐゴシック" charset="0"/>
              </a:rPr>
              <a:t>cutter’ </a:t>
            </a:r>
            <a:r>
              <a:rPr lang="en-US" altLang="ja-JP" sz="2400" dirty="0">
                <a:latin typeface="Calibri" charset="0"/>
                <a:ea typeface="ＭＳ Ｐゴシック" charset="0"/>
                <a:cs typeface="ＭＳ Ｐゴシック" charset="0"/>
              </a:rPr>
              <a:t>classrooms, where we</a:t>
            </a:r>
            <a:r>
              <a:rPr lang="ja-JP" altLang="en-US" sz="2400" dirty="0">
                <a:latin typeface="Calibri" charset="0"/>
                <a:ea typeface="ＭＳ Ｐゴシック" charset="0"/>
                <a:cs typeface="ＭＳ Ｐゴシック" charset="0"/>
              </a:rPr>
              <a:t>’</a:t>
            </a:r>
            <a:r>
              <a:rPr lang="en-US" altLang="ja-JP" sz="2400" dirty="0">
                <a:latin typeface="Calibri" charset="0"/>
                <a:ea typeface="ＭＳ Ｐゴシック" charset="0"/>
                <a:cs typeface="ＭＳ Ｐゴシック" charset="0"/>
              </a:rPr>
              <a:t>re all on the same page. </a:t>
            </a:r>
            <a:r>
              <a:rPr lang="en-US" altLang="ja-JP" sz="2400" dirty="0" smtClean="0">
                <a:latin typeface="Calibri" charset="0"/>
                <a:ea typeface="ＭＳ Ｐゴシック" charset="0"/>
                <a:cs typeface="ＭＳ Ｐゴシック" charset="0"/>
              </a:rPr>
              <a:t>There’s </a:t>
            </a:r>
            <a:r>
              <a:rPr lang="en-US" altLang="ja-JP" sz="2400" dirty="0">
                <a:latin typeface="Calibri" charset="0"/>
                <a:ea typeface="ＭＳ Ｐゴシック" charset="0"/>
                <a:cs typeface="ＭＳ Ｐゴシック" charset="0"/>
              </a:rPr>
              <a:t>an atmosphere here that supports innovation. We can individualize…</a:t>
            </a:r>
            <a:r>
              <a:rPr lang="en-US" altLang="ja-JP" sz="2400" dirty="0" smtClean="0">
                <a:latin typeface="Calibri" charset="0"/>
                <a:ea typeface="ＭＳ Ｐゴシック" charset="0"/>
                <a:cs typeface="ＭＳ Ｐゴシック" charset="0"/>
              </a:rPr>
              <a:t>we’re </a:t>
            </a:r>
            <a:r>
              <a:rPr lang="en-US" altLang="ja-JP" sz="2400" dirty="0">
                <a:latin typeface="Calibri" charset="0"/>
                <a:ea typeface="ＭＳ Ｐゴシック" charset="0"/>
                <a:cs typeface="ＭＳ Ｐゴシック" charset="0"/>
              </a:rPr>
              <a:t>encouraged to try new things and </a:t>
            </a:r>
            <a:r>
              <a:rPr lang="en-US" altLang="ja-JP" sz="2400" dirty="0" smtClean="0">
                <a:latin typeface="Calibri" charset="0"/>
                <a:ea typeface="ＭＳ Ｐゴシック" charset="0"/>
                <a:cs typeface="ＭＳ Ｐゴシック" charset="0"/>
              </a:rPr>
              <a:t>we’re </a:t>
            </a:r>
            <a:r>
              <a:rPr lang="en-US" altLang="ja-JP" sz="2400" dirty="0">
                <a:latin typeface="Calibri" charset="0"/>
                <a:ea typeface="ＭＳ Ｐゴシック" charset="0"/>
                <a:cs typeface="ＭＳ Ｐゴシック" charset="0"/>
              </a:rPr>
              <a:t>given time to share with our colleagues.</a:t>
            </a:r>
            <a:r>
              <a:rPr lang="ja-JP" altLang="en-US" sz="2400" dirty="0">
                <a:latin typeface="Calibri" charset="0"/>
                <a:ea typeface="ＭＳ Ｐゴシック" charset="0"/>
                <a:cs typeface="ＭＳ Ｐゴシック" charset="0"/>
              </a:rPr>
              <a:t>”</a:t>
            </a:r>
            <a:endParaRPr lang="en-US" sz="24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3781564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atin typeface="Calibri" charset="0"/>
                <a:ea typeface="ＭＳ Ｐゴシック" charset="0"/>
                <a:cs typeface="ＭＳ Ｐゴシック" charset="0"/>
              </a:rPr>
              <a:t>Membership of PLCs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71639080"/>
              </p:ext>
            </p:extLst>
          </p:nvPr>
        </p:nvGraphicFramePr>
        <p:xfrm>
          <a:off x="612775" y="1600200"/>
          <a:ext cx="8153400" cy="3627438"/>
        </p:xfrm>
        <a:graphic>
          <a:graphicData uri="http://schemas.openxmlformats.org/drawingml/2006/table">
            <a:tbl>
              <a:tblPr firstRow="1" bandRow="1">
                <a:tableStyleId>{5C22544A-7EE6-4342-B048-85BDC9FD1C3A}</a:tableStyleId>
              </a:tblPr>
              <a:tblGrid>
                <a:gridCol w="1384063"/>
                <a:gridCol w="3116465"/>
                <a:gridCol w="3652872"/>
              </a:tblGrid>
              <a:tr h="396275">
                <a:tc>
                  <a:txBody>
                    <a:bodyPr/>
                    <a:lstStyle/>
                    <a:p>
                      <a:endParaRPr lang="en-US" sz="2000" dirty="0">
                        <a:latin typeface="Calibri"/>
                        <a:cs typeface="Calibri"/>
                      </a:endParaRPr>
                    </a:p>
                  </a:txBody>
                  <a:tcPr marL="90593" marR="90593" marT="45724" marB="45724"/>
                </a:tc>
                <a:tc>
                  <a:txBody>
                    <a:bodyPr/>
                    <a:lstStyle/>
                    <a:p>
                      <a:r>
                        <a:rPr lang="en-US" sz="2000" dirty="0" smtClean="0">
                          <a:latin typeface="Calibri"/>
                          <a:cs typeface="Calibri"/>
                        </a:rPr>
                        <a:t>Benefits</a:t>
                      </a:r>
                      <a:endParaRPr lang="en-US" sz="2000" dirty="0">
                        <a:latin typeface="Calibri"/>
                        <a:cs typeface="Calibri"/>
                      </a:endParaRPr>
                    </a:p>
                  </a:txBody>
                  <a:tcPr marL="90593" marR="90593" marT="45724" marB="45724"/>
                </a:tc>
                <a:tc>
                  <a:txBody>
                    <a:bodyPr/>
                    <a:lstStyle/>
                    <a:p>
                      <a:r>
                        <a:rPr lang="en-US" sz="2000" dirty="0" smtClean="0">
                          <a:latin typeface="Calibri"/>
                          <a:cs typeface="Calibri"/>
                        </a:rPr>
                        <a:t>Risks</a:t>
                      </a:r>
                      <a:endParaRPr lang="en-US" sz="2000" dirty="0">
                        <a:latin typeface="Calibri"/>
                        <a:cs typeface="Calibri"/>
                      </a:endParaRPr>
                    </a:p>
                  </a:txBody>
                  <a:tcPr marL="90593" marR="90593" marT="45724" marB="45724"/>
                </a:tc>
              </a:tr>
              <a:tr h="1310755">
                <a:tc>
                  <a:txBody>
                    <a:bodyPr/>
                    <a:lstStyle/>
                    <a:p>
                      <a:r>
                        <a:rPr lang="en-US" sz="2000" dirty="0" smtClean="0">
                          <a:latin typeface="Calibri"/>
                          <a:cs typeface="Calibri"/>
                        </a:rPr>
                        <a:t>Volunteers</a:t>
                      </a:r>
                    </a:p>
                  </a:txBody>
                  <a:tcPr marL="90593" marR="90593" marT="45724" marB="45724"/>
                </a:tc>
                <a:tc>
                  <a:txBody>
                    <a:bodyPr/>
                    <a:lstStyle/>
                    <a:p>
                      <a:r>
                        <a:rPr lang="en-US" sz="2000" dirty="0" smtClean="0">
                          <a:latin typeface="Calibri"/>
                          <a:cs typeface="Calibri"/>
                        </a:rPr>
                        <a:t>Culture</a:t>
                      </a:r>
                      <a:r>
                        <a:rPr lang="en-US" sz="2000" baseline="0" dirty="0" smtClean="0">
                          <a:latin typeface="Calibri"/>
                          <a:cs typeface="Calibri"/>
                        </a:rPr>
                        <a:t> d</a:t>
                      </a:r>
                      <a:r>
                        <a:rPr lang="en-US" sz="2000" dirty="0" smtClean="0">
                          <a:latin typeface="Calibri"/>
                          <a:cs typeface="Calibri"/>
                        </a:rPr>
                        <a:t>eepens</a:t>
                      </a:r>
                      <a:r>
                        <a:rPr lang="en-US" sz="2000" baseline="0" dirty="0" smtClean="0">
                          <a:latin typeface="Calibri"/>
                          <a:cs typeface="Calibri"/>
                        </a:rPr>
                        <a:t> quickly</a:t>
                      </a:r>
                    </a:p>
                    <a:p>
                      <a:endParaRPr lang="en-US" sz="2000" dirty="0" smtClean="0">
                        <a:latin typeface="Calibri"/>
                        <a:cs typeface="Calibri"/>
                      </a:endParaRPr>
                    </a:p>
                    <a:p>
                      <a:r>
                        <a:rPr lang="en-US" sz="2000" dirty="0" smtClean="0">
                          <a:latin typeface="Calibri"/>
                          <a:cs typeface="Calibri"/>
                        </a:rPr>
                        <a:t>Appealing</a:t>
                      </a:r>
                      <a:r>
                        <a:rPr lang="en-US" sz="2000" baseline="0" dirty="0" smtClean="0">
                          <a:latin typeface="Calibri"/>
                          <a:cs typeface="Calibri"/>
                        </a:rPr>
                        <a:t> to ‘keen’ teachers</a:t>
                      </a:r>
                    </a:p>
                    <a:p>
                      <a:endParaRPr lang="en-US" sz="2000" dirty="0">
                        <a:latin typeface="Calibri"/>
                        <a:cs typeface="Calibri"/>
                      </a:endParaRPr>
                    </a:p>
                  </a:txBody>
                  <a:tcPr marL="90593" marR="90593" marT="45724" marB="45724"/>
                </a:tc>
                <a:tc>
                  <a:txBody>
                    <a:bodyPr/>
                    <a:lstStyle/>
                    <a:p>
                      <a:r>
                        <a:rPr lang="en-US" sz="2000" dirty="0" smtClean="0">
                          <a:latin typeface="Calibri"/>
                          <a:cs typeface="Calibri"/>
                        </a:rPr>
                        <a:t>Non-volunteers left behind</a:t>
                      </a:r>
                      <a:endParaRPr lang="en-US" sz="2000" dirty="0">
                        <a:latin typeface="Calibri"/>
                        <a:cs typeface="Calibri"/>
                      </a:endParaRPr>
                    </a:p>
                  </a:txBody>
                  <a:tcPr marL="90593" marR="90593" marT="45724" marB="45724"/>
                </a:tc>
              </a:tr>
              <a:tr h="1920408">
                <a:tc>
                  <a:txBody>
                    <a:bodyPr/>
                    <a:lstStyle/>
                    <a:p>
                      <a:r>
                        <a:rPr lang="en-US" sz="2000" dirty="0" smtClean="0">
                          <a:latin typeface="Calibri"/>
                          <a:cs typeface="Calibri"/>
                        </a:rPr>
                        <a:t>Conscripts</a:t>
                      </a:r>
                      <a:endParaRPr lang="en-US" sz="2000" dirty="0">
                        <a:latin typeface="Calibri"/>
                        <a:cs typeface="Calibri"/>
                      </a:endParaRPr>
                    </a:p>
                  </a:txBody>
                  <a:tcPr marL="90593" marR="90593" marT="45724" marB="45724"/>
                </a:tc>
                <a:tc>
                  <a:txBody>
                    <a:bodyPr/>
                    <a:lstStyle/>
                    <a:p>
                      <a:r>
                        <a:rPr lang="en-US" sz="2000" dirty="0" smtClean="0">
                          <a:latin typeface="Calibri"/>
                          <a:cs typeface="Calibri"/>
                        </a:rPr>
                        <a:t>Oppositional</a:t>
                      </a:r>
                      <a:r>
                        <a:rPr lang="en-US" sz="2000" baseline="0" dirty="0" smtClean="0">
                          <a:latin typeface="Calibri"/>
                          <a:cs typeface="Calibri"/>
                        </a:rPr>
                        <a:t> sub-culture less likely</a:t>
                      </a:r>
                    </a:p>
                    <a:p>
                      <a:endParaRPr lang="en-US" sz="2000" baseline="0" dirty="0" smtClean="0">
                        <a:latin typeface="Calibri"/>
                        <a:cs typeface="Calibri"/>
                      </a:endParaRPr>
                    </a:p>
                    <a:p>
                      <a:r>
                        <a:rPr lang="en-US" sz="2000" baseline="0" dirty="0" smtClean="0">
                          <a:latin typeface="Calibri"/>
                          <a:cs typeface="Calibri"/>
                        </a:rPr>
                        <a:t>Differences in approach can be used to deepen conversations</a:t>
                      </a:r>
                      <a:endParaRPr lang="en-US" sz="2000" dirty="0">
                        <a:latin typeface="Calibri"/>
                        <a:cs typeface="Calibri"/>
                      </a:endParaRPr>
                    </a:p>
                  </a:txBody>
                  <a:tcPr marL="90593" marR="90593" marT="45724" marB="45724"/>
                </a:tc>
                <a:tc>
                  <a:txBody>
                    <a:bodyPr/>
                    <a:lstStyle/>
                    <a:p>
                      <a:r>
                        <a:rPr lang="en-US" sz="2000" dirty="0" smtClean="0">
                          <a:latin typeface="Calibri"/>
                          <a:cs typeface="Calibri"/>
                        </a:rPr>
                        <a:t>‘Project mentality’ disconnected from practice</a:t>
                      </a:r>
                    </a:p>
                    <a:p>
                      <a:endParaRPr lang="en-US" sz="2000" dirty="0" smtClean="0">
                        <a:latin typeface="Calibri"/>
                        <a:cs typeface="Calibri"/>
                      </a:endParaRPr>
                    </a:p>
                    <a:p>
                      <a:r>
                        <a:rPr lang="en-US" sz="2000" dirty="0" smtClean="0">
                          <a:latin typeface="Calibri"/>
                          <a:cs typeface="Calibri"/>
                        </a:rPr>
                        <a:t>Tokenistic</a:t>
                      </a:r>
                      <a:r>
                        <a:rPr lang="en-US" sz="2000" baseline="0" dirty="0" smtClean="0">
                          <a:latin typeface="Calibri"/>
                          <a:cs typeface="Calibri"/>
                        </a:rPr>
                        <a:t> adoption</a:t>
                      </a:r>
                      <a:endParaRPr lang="en-US" sz="2000" dirty="0">
                        <a:latin typeface="Calibri"/>
                        <a:cs typeface="Calibri"/>
                      </a:endParaRPr>
                    </a:p>
                  </a:txBody>
                  <a:tcPr marL="90593" marR="90593" marT="45724" marB="45724"/>
                </a:tc>
              </a:tr>
            </a:tbl>
          </a:graphicData>
        </a:graphic>
      </p:graphicFrame>
    </p:spTree>
    <p:extLst>
      <p:ext uri="{BB962C8B-B14F-4D97-AF65-F5344CB8AC3E}">
        <p14:creationId xmlns:p14="http://schemas.microsoft.com/office/powerpoint/2010/main" val="2502351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4"/>
          <p:cNvSpPr>
            <a:spLocks noGrp="1" noChangeArrowheads="1"/>
          </p:cNvSpPr>
          <p:nvPr>
            <p:ph type="title"/>
          </p:nvPr>
        </p:nvSpPr>
        <p:spPr>
          <a:xfrm>
            <a:off x="457200" y="274638"/>
            <a:ext cx="8377238" cy="1143000"/>
          </a:xfrm>
        </p:spPr>
        <p:txBody>
          <a:bodyPr/>
          <a:lstStyle/>
          <a:p>
            <a:r>
              <a:rPr lang="en-US">
                <a:latin typeface="Calibri" charset="0"/>
                <a:ea typeface="ＭＳ Ｐゴシック" charset="0"/>
                <a:cs typeface="ＭＳ Ｐゴシック" charset="0"/>
              </a:rPr>
              <a:t>When is change sustainable?</a:t>
            </a:r>
          </a:p>
        </p:txBody>
      </p:sp>
      <p:sp>
        <p:nvSpPr>
          <p:cNvPr id="47106" name="Rectangle 5"/>
          <p:cNvSpPr>
            <a:spLocks noGrp="1" noChangeArrowheads="1"/>
          </p:cNvSpPr>
          <p:nvPr>
            <p:ph sz="quarter" idx="1"/>
          </p:nvPr>
        </p:nvSpPr>
        <p:spPr/>
        <p:txBody>
          <a:bodyPr>
            <a:normAutofit lnSpcReduction="10000"/>
          </a:bodyPr>
          <a:lstStyle/>
          <a:p>
            <a:r>
              <a:rPr lang="en-US">
                <a:latin typeface="Calibri" charset="0"/>
                <a:ea typeface="ＭＳ Ｐゴシック" charset="0"/>
                <a:cs typeface="ＭＳ Ｐゴシック" charset="0"/>
              </a:rPr>
              <a:t>Understanding what it means to scale (Coburn, 2003)</a:t>
            </a:r>
          </a:p>
          <a:p>
            <a:pPr lvl="1"/>
            <a:r>
              <a:rPr lang="en-US">
                <a:latin typeface="Calibri" charset="0"/>
                <a:ea typeface="ＭＳ Ｐゴシック" charset="0"/>
              </a:rPr>
              <a:t>Depth</a:t>
            </a:r>
          </a:p>
          <a:p>
            <a:pPr lvl="1"/>
            <a:r>
              <a:rPr lang="en-US">
                <a:latin typeface="Calibri" charset="0"/>
                <a:ea typeface="ＭＳ Ｐゴシック" charset="0"/>
              </a:rPr>
              <a:t>Sustainability</a:t>
            </a:r>
          </a:p>
          <a:p>
            <a:pPr lvl="1"/>
            <a:r>
              <a:rPr lang="en-US">
                <a:latin typeface="Calibri" charset="0"/>
                <a:ea typeface="ＭＳ Ｐゴシック" charset="0"/>
              </a:rPr>
              <a:t>Spread</a:t>
            </a:r>
          </a:p>
          <a:p>
            <a:pPr lvl="1"/>
            <a:r>
              <a:rPr lang="en-US">
                <a:latin typeface="Calibri" charset="0"/>
                <a:ea typeface="ＭＳ Ｐゴシック" charset="0"/>
              </a:rPr>
              <a:t>Shift in reform ownership</a:t>
            </a:r>
          </a:p>
          <a:p>
            <a:r>
              <a:rPr lang="en-US">
                <a:latin typeface="Calibri" charset="0"/>
                <a:ea typeface="ＭＳ Ｐゴシック" charset="0"/>
                <a:cs typeface="ＭＳ Ｐゴシック" charset="0"/>
              </a:rPr>
              <a:t>Consideration of the diversity of contexts of application</a:t>
            </a:r>
          </a:p>
          <a:p>
            <a:r>
              <a:rPr lang="en-US">
                <a:latin typeface="Calibri" charset="0"/>
                <a:ea typeface="ＭＳ Ｐゴシック" charset="0"/>
                <a:cs typeface="ＭＳ Ｐゴシック" charset="0"/>
              </a:rPr>
              <a:t>Clarity about components, and the theory of action</a:t>
            </a:r>
          </a:p>
          <a:p>
            <a:endParaRPr lang="en-US">
              <a:latin typeface="Calibri" charset="0"/>
              <a:ea typeface="ＭＳ Ｐゴシック" charset="0"/>
              <a:cs typeface="ＭＳ Ｐゴシック" charset="0"/>
            </a:endParaRPr>
          </a:p>
          <a:p>
            <a:pPr lvl="1"/>
            <a:endParaRPr lang="en-US">
              <a:latin typeface="Calibri" charset="0"/>
              <a:ea typeface="ＭＳ Ｐゴシック" charset="0"/>
            </a:endParaRPr>
          </a:p>
        </p:txBody>
      </p:sp>
    </p:spTree>
    <p:extLst>
      <p:ext uri="{BB962C8B-B14F-4D97-AF65-F5344CB8AC3E}">
        <p14:creationId xmlns:p14="http://schemas.microsoft.com/office/powerpoint/2010/main" val="1548064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atin typeface="Calibri" charset="0"/>
                <a:ea typeface="ＭＳ Ｐゴシック" charset="0"/>
                <a:cs typeface="ＭＳ Ｐゴシック" charset="0"/>
              </a:rPr>
              <a:t>Key stakeholders’ reactions</a:t>
            </a:r>
          </a:p>
        </p:txBody>
      </p:sp>
      <p:sp>
        <p:nvSpPr>
          <p:cNvPr id="48130" name="Content Placeholder 2"/>
          <p:cNvSpPr>
            <a:spLocks noGrp="1"/>
          </p:cNvSpPr>
          <p:nvPr>
            <p:ph sz="quarter" idx="1"/>
          </p:nvPr>
        </p:nvSpPr>
        <p:spPr/>
        <p:txBody>
          <a:bodyPr/>
          <a:lstStyle/>
          <a:p>
            <a:r>
              <a:rPr lang="en-US">
                <a:latin typeface="Calibri" charset="0"/>
                <a:ea typeface="ＭＳ Ｐゴシック" charset="0"/>
                <a:cs typeface="ＭＳ Ｐゴシック" charset="0"/>
              </a:rPr>
              <a:t>Departmental sub-cultures</a:t>
            </a:r>
          </a:p>
          <a:p>
            <a:r>
              <a:rPr lang="en-US">
                <a:latin typeface="Calibri" charset="0"/>
                <a:ea typeface="ＭＳ Ｐゴシック" charset="0"/>
                <a:cs typeface="ＭＳ Ｐゴシック" charset="0"/>
              </a:rPr>
              <a:t>Unions</a:t>
            </a:r>
          </a:p>
          <a:p>
            <a:r>
              <a:rPr lang="en-US">
                <a:latin typeface="Calibri" charset="0"/>
                <a:ea typeface="ＭＳ Ｐゴシック" charset="0"/>
                <a:cs typeface="ＭＳ Ｐゴシック" charset="0"/>
              </a:rPr>
              <a:t>Professional associations</a:t>
            </a:r>
          </a:p>
          <a:p>
            <a:r>
              <a:rPr lang="en-US">
                <a:latin typeface="Calibri" charset="0"/>
                <a:ea typeface="ＭＳ Ｐゴシック" charset="0"/>
                <a:cs typeface="ＭＳ Ｐゴシック" charset="0"/>
              </a:rPr>
              <a:t>Teaching assistants</a:t>
            </a:r>
          </a:p>
          <a:p>
            <a:r>
              <a:rPr lang="en-US">
                <a:latin typeface="Calibri" charset="0"/>
                <a:ea typeface="ＭＳ Ｐゴシック" charset="0"/>
                <a:cs typeface="ＭＳ Ｐゴシック" charset="0"/>
              </a:rPr>
              <a:t>Ofsted</a:t>
            </a:r>
          </a:p>
          <a:p>
            <a:r>
              <a:rPr lang="en-US">
                <a:latin typeface="Calibri" charset="0"/>
                <a:ea typeface="ＭＳ Ｐゴシック" charset="0"/>
                <a:cs typeface="ＭＳ Ｐゴシック" charset="0"/>
              </a:rPr>
              <a:t>Parents</a:t>
            </a:r>
          </a:p>
          <a:p>
            <a:r>
              <a:rPr lang="en-US">
                <a:latin typeface="Calibri" charset="0"/>
                <a:ea typeface="ＭＳ Ｐゴシック" charset="0"/>
                <a:cs typeface="ＭＳ Ｐゴシック" charset="0"/>
              </a:rPr>
              <a:t>Governors</a:t>
            </a:r>
          </a:p>
          <a:p>
            <a:r>
              <a:rPr lang="en-US">
                <a:latin typeface="Calibri" charset="0"/>
                <a:ea typeface="ＭＳ Ｐゴシック" charset="0"/>
                <a:cs typeface="ＭＳ Ｐゴシック" charset="0"/>
              </a:rPr>
              <a:t>Community leaders</a:t>
            </a: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994940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atin typeface="Calibri" charset="0"/>
                <a:ea typeface="ＭＳ Ｐゴシック" charset="0"/>
                <a:cs typeface="ＭＳ Ｐゴシック" charset="0"/>
              </a:rPr>
              <a:t>Managing disappointments</a:t>
            </a:r>
          </a:p>
        </p:txBody>
      </p:sp>
      <p:sp>
        <p:nvSpPr>
          <p:cNvPr id="50178" name="Content Placeholder 2"/>
          <p:cNvSpPr>
            <a:spLocks noGrp="1"/>
          </p:cNvSpPr>
          <p:nvPr>
            <p:ph sz="quarter" idx="1"/>
          </p:nvPr>
        </p:nvSpPr>
        <p:spPr/>
        <p:txBody>
          <a:bodyPr/>
          <a:lstStyle/>
          <a:p>
            <a:r>
              <a:rPr lang="en-US">
                <a:latin typeface="Calibri" charset="0"/>
                <a:ea typeface="ＭＳ Ｐゴシック" charset="0"/>
                <a:cs typeface="ＭＳ Ｐゴシック" charset="0"/>
              </a:rPr>
              <a:t>Failure: opportunity for learning or blame</a:t>
            </a:r>
          </a:p>
          <a:p>
            <a:r>
              <a:rPr lang="en-US">
                <a:latin typeface="Calibri" charset="0"/>
                <a:ea typeface="ＭＳ Ｐゴシック" charset="0"/>
                <a:cs typeface="ＭＳ Ｐゴシック" charset="0"/>
              </a:rPr>
              <a:t>Falling down: failing or learning?</a:t>
            </a:r>
          </a:p>
          <a:p>
            <a:r>
              <a:rPr lang="en-US">
                <a:latin typeface="Calibri" charset="0"/>
                <a:ea typeface="ＭＳ Ｐゴシック" charset="0"/>
                <a:cs typeface="ＭＳ Ｐゴシック" charset="0"/>
              </a:rPr>
              <a:t>High-reliability organizations embrace failure</a:t>
            </a:r>
          </a:p>
          <a:p>
            <a:r>
              <a:rPr lang="en-US">
                <a:latin typeface="Calibri" charset="0"/>
                <a:ea typeface="ＭＳ Ｐゴシック" charset="0"/>
                <a:cs typeface="ＭＳ Ｐゴシック" charset="0"/>
              </a:rPr>
              <a:t>$1m dollar club</a:t>
            </a:r>
          </a:p>
          <a:p>
            <a:r>
              <a:rPr lang="en-US">
                <a:latin typeface="Calibri" charset="0"/>
                <a:ea typeface="ＭＳ Ｐゴシック" charset="0"/>
                <a:cs typeface="ＭＳ Ｐゴシック" charset="0"/>
              </a:rPr>
              <a:t> “A complaint is a gift”</a:t>
            </a:r>
          </a:p>
          <a:p>
            <a:r>
              <a:rPr lang="en-US">
                <a:latin typeface="Calibri" charset="0"/>
                <a:ea typeface="ＭＳ Ｐゴシック" charset="0"/>
                <a:cs typeface="ＭＳ Ｐゴシック" charset="0"/>
              </a:rPr>
              <a:t>Group-work is hard for teachers, … and for teachers of teachers…</a:t>
            </a: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312136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r>
              <a:rPr lang="en-US">
                <a:ea typeface="ＭＳ Ｐゴシック" charset="-128"/>
              </a:rPr>
              <a:t>A case study in risk</a:t>
            </a:r>
          </a:p>
        </p:txBody>
      </p:sp>
      <p:sp>
        <p:nvSpPr>
          <p:cNvPr id="192515" name="Rectangle 3"/>
          <p:cNvSpPr>
            <a:spLocks noGrp="1" noChangeArrowheads="1"/>
          </p:cNvSpPr>
          <p:nvPr>
            <p:ph sz="quarter" idx="1"/>
          </p:nvPr>
        </p:nvSpPr>
        <p:spPr>
          <a:xfrm>
            <a:off x="612648" y="1600200"/>
            <a:ext cx="8153400" cy="5257800"/>
          </a:xfrm>
        </p:spPr>
        <p:txBody>
          <a:bodyPr>
            <a:normAutofit lnSpcReduction="10000"/>
          </a:bodyPr>
          <a:lstStyle/>
          <a:p>
            <a:pPr eaLnBrk="1" hangingPunct="1">
              <a:lnSpc>
                <a:spcPct val="110000"/>
              </a:lnSpc>
            </a:pPr>
            <a:r>
              <a:rPr lang="en-US" sz="2500" dirty="0">
                <a:ea typeface="ＭＳ Ｐゴシック" charset="-128"/>
              </a:rPr>
              <a:t>Transposition of the great arteries (TGA)</a:t>
            </a:r>
          </a:p>
          <a:p>
            <a:pPr lvl="1" eaLnBrk="1" hangingPunct="1">
              <a:lnSpc>
                <a:spcPct val="110000"/>
              </a:lnSpc>
            </a:pPr>
            <a:r>
              <a:rPr lang="en-US" sz="2200" dirty="0"/>
              <a:t>A rare, but extremely serious, congenital condition in newborn babies (~25 per 100,000 live births) in which</a:t>
            </a:r>
          </a:p>
          <a:p>
            <a:pPr lvl="2" eaLnBrk="1" hangingPunct="1">
              <a:lnSpc>
                <a:spcPct val="110000"/>
              </a:lnSpc>
            </a:pPr>
            <a:r>
              <a:rPr lang="en-US" sz="1900" dirty="0">
                <a:ea typeface="ＭＳ Ｐゴシック" charset="-128"/>
              </a:rPr>
              <a:t>the aorta emerges from the right ventricle and so receives oxygen-poor blood, which is carried back to the body without receiving more oxygen</a:t>
            </a:r>
          </a:p>
          <a:p>
            <a:pPr lvl="2" eaLnBrk="1" hangingPunct="1">
              <a:lnSpc>
                <a:spcPct val="110000"/>
              </a:lnSpc>
            </a:pPr>
            <a:r>
              <a:rPr lang="en-US" sz="1900" dirty="0">
                <a:ea typeface="ＭＳ Ｐゴシック" charset="-128"/>
              </a:rPr>
              <a:t>the pulmonary artery emerges from the left ventricle and so receives the oxygen-rich blood, which is carried back to the lungs</a:t>
            </a:r>
          </a:p>
          <a:p>
            <a:pPr lvl="1" eaLnBrk="1" hangingPunct="1">
              <a:lnSpc>
                <a:spcPct val="110000"/>
              </a:lnSpc>
            </a:pPr>
            <a:r>
              <a:rPr lang="en-US" sz="2200" dirty="0"/>
              <a:t>Traditional treatment: the ‘</a:t>
            </a:r>
            <a:r>
              <a:rPr lang="en-US" sz="2200" dirty="0" err="1"/>
              <a:t>Senning</a:t>
            </a:r>
            <a:r>
              <a:rPr lang="en-US" sz="2200" dirty="0"/>
              <a:t>’ procedure which involves:</a:t>
            </a:r>
          </a:p>
          <a:p>
            <a:pPr lvl="2" eaLnBrk="1" hangingPunct="1">
              <a:lnSpc>
                <a:spcPct val="110000"/>
              </a:lnSpc>
            </a:pPr>
            <a:r>
              <a:rPr lang="en-US" sz="1900" dirty="0">
                <a:ea typeface="ＭＳ Ｐゴシック" charset="-128"/>
              </a:rPr>
              <a:t>the creation of a ‘tunnel’ between the ventricles, and</a:t>
            </a:r>
          </a:p>
          <a:p>
            <a:pPr lvl="2" eaLnBrk="1" hangingPunct="1">
              <a:lnSpc>
                <a:spcPct val="110000"/>
              </a:lnSpc>
            </a:pPr>
            <a:r>
              <a:rPr lang="en-US" sz="1900" dirty="0">
                <a:ea typeface="ＭＳ Ｐゴシック" charset="-128"/>
              </a:rPr>
              <a:t>the insertion of a ‘baffle’ to divert oxygen-rich blood from the left ventricle (where it shouldn’t be) to the right ventricle (where it should)</a:t>
            </a:r>
          </a:p>
          <a:p>
            <a:pPr lvl="1" eaLnBrk="1" hangingPunct="1">
              <a:lnSpc>
                <a:spcPct val="110000"/>
              </a:lnSpc>
            </a:pPr>
            <a:r>
              <a:rPr lang="en-US" sz="2200" dirty="0"/>
              <a:t>Prognosis</a:t>
            </a:r>
          </a:p>
          <a:p>
            <a:pPr lvl="2" eaLnBrk="1" hangingPunct="1">
              <a:lnSpc>
                <a:spcPct val="110000"/>
              </a:lnSpc>
            </a:pPr>
            <a:r>
              <a:rPr lang="en-US" sz="1900" dirty="0">
                <a:ea typeface="ＭＳ Ｐゴシック" charset="-128"/>
              </a:rPr>
              <a:t>Early death rate (first 30 days): 12%</a:t>
            </a:r>
          </a:p>
          <a:p>
            <a:pPr lvl="2" eaLnBrk="1" hangingPunct="1">
              <a:lnSpc>
                <a:spcPct val="110000"/>
              </a:lnSpc>
            </a:pPr>
            <a:r>
              <a:rPr lang="en-US" sz="1900" dirty="0">
                <a:ea typeface="ＭＳ Ｐゴシック" charset="-128"/>
              </a:rPr>
              <a:t>Life expectancy: 46.6 years</a:t>
            </a:r>
          </a:p>
        </p:txBody>
      </p:sp>
    </p:spTree>
    <p:extLst>
      <p:ext uri="{BB962C8B-B14F-4D97-AF65-F5344CB8AC3E}">
        <p14:creationId xmlns:p14="http://schemas.microsoft.com/office/powerpoint/2010/main" val="42560409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Picture 2" descr="Picture 4"/>
          <p:cNvPicPr>
            <a:picLocks noChangeAspect="1" noChangeArrowheads="1"/>
          </p:cNvPicPr>
          <p:nvPr/>
        </p:nvPicPr>
        <p:blipFill>
          <a:blip r:embed="rId3"/>
          <a:srcRect/>
          <a:stretch>
            <a:fillRect/>
          </a:stretch>
        </p:blipFill>
        <p:spPr bwMode="auto">
          <a:xfrm>
            <a:off x="1016000" y="2254250"/>
            <a:ext cx="7224713" cy="3684588"/>
          </a:xfrm>
          <a:prstGeom prst="rect">
            <a:avLst/>
          </a:prstGeom>
          <a:noFill/>
          <a:ln w="9525">
            <a:noFill/>
            <a:miter lim="800000"/>
            <a:headEnd/>
            <a:tailEnd/>
          </a:ln>
        </p:spPr>
      </p:pic>
      <p:sp>
        <p:nvSpPr>
          <p:cNvPr id="194563" name="Text Box 3"/>
          <p:cNvSpPr txBox="1">
            <a:spLocks noChangeArrowheads="1"/>
          </p:cNvSpPr>
          <p:nvPr/>
        </p:nvSpPr>
        <p:spPr bwMode="auto">
          <a:xfrm>
            <a:off x="2057400" y="1905000"/>
            <a:ext cx="13716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Senning</a:t>
            </a:r>
          </a:p>
        </p:txBody>
      </p:sp>
      <p:sp>
        <p:nvSpPr>
          <p:cNvPr id="194564" name="Text Box 4"/>
          <p:cNvSpPr txBox="1">
            <a:spLocks noChangeArrowheads="1"/>
          </p:cNvSpPr>
          <p:nvPr/>
        </p:nvSpPr>
        <p:spPr bwMode="auto">
          <a:xfrm>
            <a:off x="3892550" y="1920875"/>
            <a:ext cx="21336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Transitional</a:t>
            </a:r>
          </a:p>
        </p:txBody>
      </p:sp>
      <p:sp>
        <p:nvSpPr>
          <p:cNvPr id="194565" name="Text Box 5"/>
          <p:cNvSpPr txBox="1">
            <a:spLocks noChangeArrowheads="1"/>
          </p:cNvSpPr>
          <p:nvPr/>
        </p:nvSpPr>
        <p:spPr bwMode="auto">
          <a:xfrm>
            <a:off x="6383338" y="1905000"/>
            <a:ext cx="12192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Switch</a:t>
            </a:r>
          </a:p>
        </p:txBody>
      </p:sp>
      <p:sp>
        <p:nvSpPr>
          <p:cNvPr id="194566" name="Text Box 6"/>
          <p:cNvSpPr txBox="1">
            <a:spLocks noChangeArrowheads="1"/>
          </p:cNvSpPr>
          <p:nvPr/>
        </p:nvSpPr>
        <p:spPr bwMode="auto">
          <a:xfrm>
            <a:off x="0" y="5851525"/>
            <a:ext cx="2946400" cy="1006475"/>
          </a:xfrm>
          <a:prstGeom prst="rect">
            <a:avLst/>
          </a:prstGeom>
          <a:noFill/>
          <a:ln w="9525">
            <a:noFill/>
            <a:miter lim="800000"/>
            <a:headEnd/>
            <a:tailEnd/>
          </a:ln>
        </p:spPr>
        <p:txBody>
          <a:bodyPr>
            <a:prstTxWarp prst="textNoShape">
              <a:avLst/>
            </a:prstTxWarp>
            <a:spAutoFit/>
          </a:bodyPr>
          <a:lstStyle/>
          <a:p>
            <a:pPr eaLnBrk="0" hangingPunct="0"/>
            <a:r>
              <a:rPr lang="en-US" sz="2000">
                <a:latin typeface="Arial" charset="0"/>
              </a:rPr>
              <a:t>Early death rate</a:t>
            </a:r>
          </a:p>
          <a:p>
            <a:pPr eaLnBrk="0" hangingPunct="0"/>
            <a:r>
              <a:rPr lang="en-US" sz="2000">
                <a:latin typeface="Arial" charset="0"/>
              </a:rPr>
              <a:t>Senning	12%</a:t>
            </a:r>
          </a:p>
          <a:p>
            <a:pPr eaLnBrk="0" hangingPunct="0"/>
            <a:r>
              <a:rPr lang="en-US" sz="2000">
                <a:latin typeface="Arial" charset="0"/>
              </a:rPr>
              <a:t>Transitional	25%</a:t>
            </a:r>
            <a:endParaRPr lang="en-US">
              <a:latin typeface="Arial" charset="0"/>
            </a:endParaRPr>
          </a:p>
        </p:txBody>
      </p:sp>
      <p:sp>
        <p:nvSpPr>
          <p:cNvPr id="194567" name="Line 7"/>
          <p:cNvSpPr>
            <a:spLocks noChangeShapeType="1"/>
          </p:cNvSpPr>
          <p:nvPr/>
        </p:nvSpPr>
        <p:spPr bwMode="auto">
          <a:xfrm flipV="1">
            <a:off x="1958975" y="3975099"/>
            <a:ext cx="4048125" cy="126682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94568" name="Text Box 8"/>
          <p:cNvSpPr txBox="1">
            <a:spLocks noChangeArrowheads="1"/>
          </p:cNvSpPr>
          <p:nvPr/>
        </p:nvSpPr>
        <p:spPr bwMode="auto">
          <a:xfrm>
            <a:off x="2863321" y="6461125"/>
            <a:ext cx="4926012"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dirty="0"/>
              <a:t>Bull, et al (2000). </a:t>
            </a:r>
            <a:r>
              <a:rPr lang="en-US" sz="1800" i="1" dirty="0"/>
              <a:t>BMJ, </a:t>
            </a:r>
            <a:r>
              <a:rPr lang="en-US" sz="1800" b="1" dirty="0"/>
              <a:t>320</a:t>
            </a:r>
            <a:r>
              <a:rPr lang="en-US" sz="1800" dirty="0"/>
              <a:t>, 1168-1173</a:t>
            </a:r>
            <a:r>
              <a:rPr lang="en-US" sz="2000" dirty="0"/>
              <a:t>.</a:t>
            </a:r>
            <a:endParaRPr lang="en-US" dirty="0"/>
          </a:p>
        </p:txBody>
      </p:sp>
      <p:sp>
        <p:nvSpPr>
          <p:cNvPr id="194569" name="Rectangle 9"/>
          <p:cNvSpPr>
            <a:spLocks noGrp="1" noChangeArrowheads="1"/>
          </p:cNvSpPr>
          <p:nvPr>
            <p:ph type="title"/>
          </p:nvPr>
        </p:nvSpPr>
        <p:spPr/>
        <p:txBody>
          <a:bodyPr/>
          <a:lstStyle/>
          <a:p>
            <a:pPr eaLnBrk="1" hangingPunct="1"/>
            <a:r>
              <a:rPr lang="en-US">
                <a:ea typeface="ＭＳ Ｐゴシック" charset="-128"/>
              </a:rPr>
              <a:t>The introduction of the ‘switch’ procedure</a:t>
            </a:r>
          </a:p>
        </p:txBody>
      </p:sp>
    </p:spTree>
    <p:extLst>
      <p:ext uri="{BB962C8B-B14F-4D97-AF65-F5344CB8AC3E}">
        <p14:creationId xmlns:p14="http://schemas.microsoft.com/office/powerpoint/2010/main" val="6765310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2" descr="Picture 5"/>
          <p:cNvPicPr>
            <a:picLocks noChangeAspect="1" noChangeArrowheads="1"/>
          </p:cNvPicPr>
          <p:nvPr/>
        </p:nvPicPr>
        <p:blipFill>
          <a:blip r:embed="rId3"/>
          <a:srcRect/>
          <a:stretch>
            <a:fillRect/>
          </a:stretch>
        </p:blipFill>
        <p:spPr bwMode="auto">
          <a:xfrm>
            <a:off x="-41275" y="2197100"/>
            <a:ext cx="9185275" cy="3792538"/>
          </a:xfrm>
          <a:prstGeom prst="rect">
            <a:avLst/>
          </a:prstGeom>
          <a:noFill/>
          <a:ln w="9525">
            <a:noFill/>
            <a:miter lim="800000"/>
            <a:headEnd/>
            <a:tailEnd/>
          </a:ln>
        </p:spPr>
      </p:pic>
      <p:sp>
        <p:nvSpPr>
          <p:cNvPr id="195587" name="Text Box 3"/>
          <p:cNvSpPr txBox="1">
            <a:spLocks noChangeArrowheads="1"/>
          </p:cNvSpPr>
          <p:nvPr/>
        </p:nvSpPr>
        <p:spPr bwMode="auto">
          <a:xfrm>
            <a:off x="6125633" y="1577447"/>
            <a:ext cx="2590800" cy="915987"/>
          </a:xfrm>
          <a:prstGeom prst="rect">
            <a:avLst/>
          </a:prstGeom>
          <a:solidFill>
            <a:srgbClr val="525A93"/>
          </a:solidFill>
          <a:ln w="9525">
            <a:noFill/>
            <a:miter lim="800000"/>
            <a:headEnd/>
            <a:tailEnd/>
          </a:ln>
        </p:spPr>
        <p:txBody>
          <a:bodyPr>
            <a:prstTxWarp prst="textNoShape">
              <a:avLst/>
            </a:prstTxWarp>
            <a:spAutoFit/>
          </a:bodyPr>
          <a:lstStyle/>
          <a:p>
            <a:pPr eaLnBrk="0" hangingPunct="0">
              <a:tabLst>
                <a:tab pos="1150938" algn="l"/>
              </a:tabLst>
            </a:pPr>
            <a:r>
              <a:rPr lang="en-US" sz="1800" dirty="0">
                <a:solidFill>
                  <a:schemeClr val="bg1"/>
                </a:solidFill>
                <a:latin typeface="Arial" charset="0"/>
              </a:rPr>
              <a:t>Life expectancy:</a:t>
            </a:r>
          </a:p>
          <a:p>
            <a:pPr eaLnBrk="0" hangingPunct="0">
              <a:tabLst>
                <a:tab pos="1150938" algn="l"/>
              </a:tabLst>
            </a:pPr>
            <a:r>
              <a:rPr lang="en-US" sz="1800" dirty="0" err="1">
                <a:solidFill>
                  <a:schemeClr val="bg1"/>
                </a:solidFill>
                <a:latin typeface="Arial" charset="0"/>
              </a:rPr>
              <a:t>Senning</a:t>
            </a:r>
            <a:r>
              <a:rPr lang="en-US" sz="1800" dirty="0">
                <a:solidFill>
                  <a:schemeClr val="bg1"/>
                </a:solidFill>
                <a:latin typeface="Arial" charset="0"/>
              </a:rPr>
              <a:t>: 	46.6 years</a:t>
            </a:r>
          </a:p>
          <a:p>
            <a:pPr eaLnBrk="0" hangingPunct="0">
              <a:tabLst>
                <a:tab pos="1150938" algn="l"/>
              </a:tabLst>
            </a:pPr>
            <a:r>
              <a:rPr lang="en-US" sz="1800" dirty="0">
                <a:solidFill>
                  <a:schemeClr val="bg1"/>
                </a:solidFill>
                <a:latin typeface="Arial" charset="0"/>
              </a:rPr>
              <a:t>Switch:	62.6 years</a:t>
            </a:r>
            <a:endParaRPr lang="en-US" dirty="0">
              <a:solidFill>
                <a:schemeClr val="bg1"/>
              </a:solidFill>
              <a:latin typeface="Arial" charset="0"/>
            </a:endParaRPr>
          </a:p>
        </p:txBody>
      </p:sp>
      <p:sp>
        <p:nvSpPr>
          <p:cNvPr id="196612" name="Rectangle 4"/>
          <p:cNvSpPr>
            <a:spLocks noGrp="1" noChangeArrowheads="1"/>
          </p:cNvSpPr>
          <p:nvPr>
            <p:ph type="title"/>
          </p:nvPr>
        </p:nvSpPr>
        <p:spPr/>
        <p:txBody>
          <a:bodyPr/>
          <a:lstStyle/>
          <a:p>
            <a:pPr eaLnBrk="1" hangingPunct="1"/>
            <a:r>
              <a:rPr lang="en-US">
                <a:ea typeface="ＭＳ Ｐゴシック" charset="-128"/>
              </a:rPr>
              <a:t>Impact on life expectancy</a:t>
            </a:r>
          </a:p>
        </p:txBody>
      </p:sp>
    </p:spTree>
    <p:extLst>
      <p:ext uri="{BB962C8B-B14F-4D97-AF65-F5344CB8AC3E}">
        <p14:creationId xmlns:p14="http://schemas.microsoft.com/office/powerpoint/2010/main" val="3489036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find out more…</a:t>
            </a:r>
            <a:endParaRPr lang="en-US" dirty="0"/>
          </a:p>
        </p:txBody>
      </p:sp>
      <p:pic>
        <p:nvPicPr>
          <p:cNvPr id="3" name="Picture 2"/>
          <p:cNvPicPr>
            <a:picLocks noChangeAspect="1"/>
          </p:cNvPicPr>
          <p:nvPr/>
        </p:nvPicPr>
        <p:blipFill>
          <a:blip r:embed="rId2"/>
          <a:stretch>
            <a:fillRect/>
          </a:stretch>
        </p:blipFill>
        <p:spPr>
          <a:xfrm>
            <a:off x="3471333" y="1981199"/>
            <a:ext cx="2663176" cy="2997201"/>
          </a:xfrm>
          <a:prstGeom prst="rect">
            <a:avLst/>
          </a:prstGeom>
        </p:spPr>
      </p:pic>
      <p:pic>
        <p:nvPicPr>
          <p:cNvPr id="4" name="Picture 3"/>
          <p:cNvPicPr>
            <a:picLocks noChangeAspect="1"/>
          </p:cNvPicPr>
          <p:nvPr/>
        </p:nvPicPr>
        <p:blipFill>
          <a:blip r:embed="rId3"/>
          <a:stretch>
            <a:fillRect/>
          </a:stretch>
        </p:blipFill>
        <p:spPr>
          <a:xfrm>
            <a:off x="605366" y="1972734"/>
            <a:ext cx="2694104" cy="3005666"/>
          </a:xfrm>
          <a:prstGeom prst="rect">
            <a:avLst/>
          </a:prstGeom>
        </p:spPr>
      </p:pic>
      <p:sp>
        <p:nvSpPr>
          <p:cNvPr id="6" name="TextBox 5"/>
          <p:cNvSpPr txBox="1"/>
          <p:nvPr/>
        </p:nvSpPr>
        <p:spPr>
          <a:xfrm>
            <a:off x="745067" y="5621866"/>
            <a:ext cx="7653866" cy="461665"/>
          </a:xfrm>
          <a:prstGeom prst="rect">
            <a:avLst/>
          </a:prstGeom>
          <a:noFill/>
        </p:spPr>
        <p:txBody>
          <a:bodyPr wrap="square" rtlCol="0">
            <a:spAutoFit/>
          </a:bodyPr>
          <a:lstStyle/>
          <a:p>
            <a:pPr algn="ctr"/>
            <a:r>
              <a:rPr lang="en-US" dirty="0" smtClean="0">
                <a:solidFill>
                  <a:schemeClr val="accent1"/>
                </a:solidFill>
              </a:rPr>
              <a:t>www.dylanwiliam.net</a:t>
            </a:r>
            <a:endParaRPr lang="en-US" dirty="0">
              <a:solidFill>
                <a:schemeClr val="accent1"/>
              </a:solidFill>
            </a:endParaRPr>
          </a:p>
        </p:txBody>
      </p:sp>
      <p:pic>
        <p:nvPicPr>
          <p:cNvPr id="7" name="Picture 6" descr="Cov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8267" y="1981200"/>
            <a:ext cx="2743200" cy="2948940"/>
          </a:xfrm>
          <a:prstGeom prst="rect">
            <a:avLst/>
          </a:prstGeom>
        </p:spPr>
      </p:pic>
    </p:spTree>
    <p:extLst>
      <p:ext uri="{BB962C8B-B14F-4D97-AF65-F5344CB8AC3E}">
        <p14:creationId xmlns:p14="http://schemas.microsoft.com/office/powerpoint/2010/main" val="176600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Progress of TLCs in Cannington</a:t>
            </a:r>
          </a:p>
        </p:txBody>
      </p:sp>
      <p:graphicFrame>
        <p:nvGraphicFramePr>
          <p:cNvPr id="990681" name="Group 473"/>
          <p:cNvGraphicFramePr>
            <a:graphicFrameLocks noGrp="1"/>
          </p:cNvGraphicFramePr>
          <p:nvPr>
            <p:ph sz="quarter" idx="1"/>
          </p:nvPr>
        </p:nvGraphicFramePr>
        <p:xfrm>
          <a:off x="612775" y="1600200"/>
          <a:ext cx="8153399" cy="3977640"/>
        </p:xfrm>
        <a:graphic>
          <a:graphicData uri="http://schemas.openxmlformats.org/drawingml/2006/table">
            <a:tbl>
              <a:tblPr/>
              <a:tblGrid>
                <a:gridCol w="1468996"/>
                <a:gridCol w="1094669"/>
                <a:gridCol w="1110397"/>
                <a:gridCol w="1110397"/>
                <a:gridCol w="1121408"/>
                <a:gridCol w="1110397"/>
                <a:gridCol w="1137135"/>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a:ln>
                          <a:noFill/>
                        </a:ln>
                        <a:solidFill>
                          <a:schemeClr val="bg1"/>
                        </a:solidFill>
                        <a:effectLst/>
                        <a:latin typeface="Arial" charset="0"/>
                        <a:ea typeface="ＭＳ Ｐゴシック" charset="0"/>
                        <a:cs typeface="ＭＳ Ｐゴシック" charset="0"/>
                      </a:endParaRP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Maths</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Science</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MFL</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Ash</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endParaRPr kumimoji="0" lang="en-US" sz="1700" b="1" i="0" u="none" strike="noStrike" cap="none" normalizeH="0" baseline="0">
                        <a:ln>
                          <a:noFill/>
                        </a:ln>
                        <a:solidFill>
                          <a:schemeClr val="tx1"/>
                        </a:solidFill>
                        <a:effectLst/>
                        <a:latin typeface="Arial" charset="0"/>
                        <a:ea typeface="ＭＳ Ｐゴシック" charset="0"/>
                        <a:cs typeface="ＭＳ Ｐゴシック" charset="0"/>
                      </a:endParaRP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88878" marR="8887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Cedar</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88878" marR="88878"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Hawthorne</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10</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Hazel</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12</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88878" marR="88878"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Larch</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Mallow</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6</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88878" marR="88878"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Poplar</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11</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Spruce</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8</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88878" marR="8887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Willow</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88878" marR="8887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Totals</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44</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5DAB"/>
                        </a:solidFill>
                        <a:effectLst/>
                        <a:latin typeface="Arial" charset="0"/>
                        <a:ea typeface="ＭＳ Ｐゴシック" charset="0"/>
                        <a:cs typeface="Arial Unicode MS" charset="0"/>
                      </a:endParaRP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47</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5DAB"/>
                        </a:solidFill>
                        <a:effectLst/>
                        <a:latin typeface="Arial" charset="0"/>
                        <a:ea typeface="ＭＳ Ｐゴシック" charset="0"/>
                        <a:cs typeface="Arial Unicode MS" charset="0"/>
                      </a:endParaRP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21</a:t>
                      </a: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5DAB"/>
                        </a:solidFill>
                        <a:effectLst/>
                        <a:latin typeface="Arial" charset="0"/>
                        <a:ea typeface="ＭＳ Ｐゴシック" charset="0"/>
                        <a:cs typeface="Arial Unicode MS" charset="0"/>
                      </a:endParaRPr>
                    </a:p>
                  </a:txBody>
                  <a:tcPr marL="88878" marR="8887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33" name="Text Box 470"/>
          <p:cNvSpPr txBox="1">
            <a:spLocks noChangeArrowheads="1"/>
          </p:cNvSpPr>
          <p:nvPr/>
        </p:nvSpPr>
        <p:spPr bwMode="auto">
          <a:xfrm>
            <a:off x="588433" y="5613400"/>
            <a:ext cx="82169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sz="1600" dirty="0">
                <a:latin typeface="Arial" charset="0"/>
              </a:rPr>
              <a:t>B</a:t>
            </a:r>
            <a:r>
              <a:rPr lang="en-US" sz="1600" dirty="0"/>
              <a:t>lack nos. show teachers attending launch event</a:t>
            </a:r>
            <a:r>
              <a:rPr lang="en-US" sz="1600" dirty="0" smtClean="0"/>
              <a:t>; blue </a:t>
            </a:r>
            <a:r>
              <a:rPr lang="en-US" sz="1600" dirty="0"/>
              <a:t>bars show progress of TLC</a:t>
            </a:r>
            <a:endParaRPr lang="en-US" dirty="0"/>
          </a:p>
        </p:txBody>
      </p:sp>
    </p:spTree>
    <p:extLst>
      <p:ext uri="{BB962C8B-B14F-4D97-AF65-F5344CB8AC3E}">
        <p14:creationId xmlns:p14="http://schemas.microsoft.com/office/powerpoint/2010/main" val="23359023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p:txBody>
          <a:bodyPr/>
          <a:lstStyle/>
          <a:p>
            <a:r>
              <a:rPr lang="en-US">
                <a:latin typeface="Calibri" charset="0"/>
                <a:ea typeface="ＭＳ Ｐゴシック" charset="0"/>
                <a:cs typeface="ＭＳ Ｐゴシック" charset="0"/>
              </a:rPr>
              <a:t>Cake or death?</a:t>
            </a:r>
          </a:p>
        </p:txBody>
      </p:sp>
      <p:pic>
        <p:nvPicPr>
          <p:cNvPr id="2" name="Cake or death.m4v">
            <a:hlinkClick r:id="" action="ppaction://media"/>
          </p:cNvPr>
          <p:cNvPicPr>
            <a:picLocks noGrp="1" noChangeAspect="1"/>
          </p:cNvPicPr>
          <p:nvPr>
            <p:ph sz="quarter" idx="1"/>
            <a:videoFile r:link="rId2"/>
            <p:extLst>
              <p:ext uri="{DAA4B4D4-6D71-4841-9C94-3DE7FCFB9230}">
                <p14:media xmlns:p14="http://schemas.microsoft.com/office/powerpoint/2010/main" r:link="rId1"/>
              </p:ext>
            </p:extLst>
          </p:nvPr>
        </p:nvPicPr>
        <p:blipFill>
          <a:blip r:embed="rId4"/>
          <a:srcRect t="15987" b="15987"/>
          <a:stretch>
            <a:fillRect/>
          </a:stretch>
        </p:blipFill>
        <p:spPr/>
      </p:pic>
    </p:spTree>
    <p:extLst>
      <p:ext uri="{BB962C8B-B14F-4D97-AF65-F5344CB8AC3E}">
        <p14:creationId xmlns:p14="http://schemas.microsoft.com/office/powerpoint/2010/main" val="2530184815"/>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Teacher learning</a:t>
            </a:r>
          </a:p>
        </p:txBody>
      </p:sp>
      <p:sp>
        <p:nvSpPr>
          <p:cNvPr id="14338" name="Rectangle 3"/>
          <p:cNvSpPr>
            <a:spLocks noGrp="1" noChangeArrowheads="1"/>
          </p:cNvSpPr>
          <p:nvPr>
            <p:ph sz="quarter" idx="1"/>
          </p:nvPr>
        </p:nvSpPr>
        <p:spPr>
          <a:xfrm>
            <a:off x="457200" y="1600200"/>
            <a:ext cx="8229600" cy="5257800"/>
          </a:xfrm>
        </p:spPr>
        <p:txBody>
          <a:bodyPr/>
          <a:lstStyle/>
          <a:p>
            <a:pPr>
              <a:spcBef>
                <a:spcPts val="0"/>
              </a:spcBef>
            </a:pPr>
            <a:r>
              <a:rPr lang="en-US" dirty="0">
                <a:latin typeface="Calibri" charset="0"/>
                <a:ea typeface="ＭＳ Ｐゴシック" charset="0"/>
                <a:cs typeface="ＭＳ Ｐゴシック" charset="0"/>
              </a:rPr>
              <a:t>Teacher learning is just like any other learning in a highly complex area</a:t>
            </a:r>
          </a:p>
          <a:p>
            <a:pPr lvl="1">
              <a:spcBef>
                <a:spcPts val="0"/>
              </a:spcBef>
            </a:pPr>
            <a:r>
              <a:rPr lang="en-US" dirty="0">
                <a:latin typeface="Calibri" charset="0"/>
                <a:ea typeface="ＭＳ Ｐゴシック" charset="0"/>
              </a:rPr>
              <a:t>In the same way that teachers cannot do the learning for their learners</a:t>
            </a:r>
          </a:p>
          <a:p>
            <a:pPr lvl="1">
              <a:spcBef>
                <a:spcPts val="0"/>
              </a:spcBef>
            </a:pPr>
            <a:r>
              <a:rPr lang="en-US" dirty="0">
                <a:latin typeface="Calibri" charset="0"/>
                <a:ea typeface="ＭＳ Ｐゴシック" charset="0"/>
              </a:rPr>
              <a:t>Leaders cannot do the learning for their teachers</a:t>
            </a:r>
          </a:p>
          <a:p>
            <a:pPr>
              <a:spcBef>
                <a:spcPts val="0"/>
              </a:spcBef>
            </a:pPr>
            <a:r>
              <a:rPr lang="en-US" dirty="0">
                <a:latin typeface="Calibri" charset="0"/>
                <a:ea typeface="ＭＳ Ｐゴシック" charset="0"/>
                <a:cs typeface="ＭＳ Ｐゴシック" charset="0"/>
              </a:rPr>
              <a:t>Two extreme responses</a:t>
            </a:r>
          </a:p>
          <a:p>
            <a:pPr lvl="1">
              <a:spcBef>
                <a:spcPts val="0"/>
              </a:spcBef>
            </a:pPr>
            <a:r>
              <a:rPr lang="en-US" dirty="0">
                <a:latin typeface="Calibri" charset="0"/>
                <a:ea typeface="ＭＳ Ｐゴシック" charset="0"/>
              </a:rPr>
              <a:t>“It’s hopeless”</a:t>
            </a:r>
          </a:p>
          <a:p>
            <a:pPr lvl="1">
              <a:spcBef>
                <a:spcPts val="0"/>
              </a:spcBef>
            </a:pPr>
            <a:r>
              <a:rPr lang="en-US" dirty="0">
                <a:latin typeface="Calibri" charset="0"/>
                <a:ea typeface="ＭＳ Ｐゴシック" charset="0"/>
              </a:rPr>
              <a:t>Let a thousand flowers bloom..</a:t>
            </a:r>
          </a:p>
          <a:p>
            <a:pPr>
              <a:spcBef>
                <a:spcPts val="0"/>
              </a:spcBef>
            </a:pPr>
            <a:r>
              <a:rPr lang="en-US" dirty="0">
                <a:latin typeface="Calibri" charset="0"/>
                <a:ea typeface="ＭＳ Ｐゴシック" charset="0"/>
                <a:cs typeface="ＭＳ Ｐゴシック" charset="0"/>
              </a:rPr>
              <a:t>Neither will work</a:t>
            </a:r>
          </a:p>
          <a:p>
            <a:pPr lvl="1">
              <a:spcBef>
                <a:spcPts val="0"/>
              </a:spcBef>
            </a:pPr>
            <a:r>
              <a:rPr lang="en-US" dirty="0">
                <a:latin typeface="Calibri" charset="0"/>
                <a:ea typeface="ＭＳ Ｐゴシック" charset="0"/>
              </a:rPr>
              <a:t>What leaders can do is engineer effective learning environments for teachers</a:t>
            </a:r>
          </a:p>
          <a:p>
            <a:pPr lvl="1">
              <a:spcBef>
                <a:spcPts val="0"/>
              </a:spcBef>
            </a:pPr>
            <a:r>
              <a:rPr lang="en-US" dirty="0">
                <a:latin typeface="Calibri" charset="0"/>
                <a:ea typeface="ＭＳ Ｐゴシック" charset="0"/>
              </a:rPr>
              <a:t>‘Servant’ leadership</a:t>
            </a:r>
          </a:p>
        </p:txBody>
      </p:sp>
    </p:spTree>
    <p:extLst>
      <p:ext uri="{BB962C8B-B14F-4D97-AF65-F5344CB8AC3E}">
        <p14:creationId xmlns:p14="http://schemas.microsoft.com/office/powerpoint/2010/main" val="16954921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GB">
                <a:latin typeface="Calibri" charset="0"/>
                <a:ea typeface="ＭＳ Ｐゴシック" charset="0"/>
                <a:cs typeface="ＭＳ Ｐゴシック" charset="0"/>
              </a:rPr>
              <a:t>The knowing-doing gap</a:t>
            </a:r>
          </a:p>
        </p:txBody>
      </p:sp>
      <p:graphicFrame>
        <p:nvGraphicFramePr>
          <p:cNvPr id="3" name="Content Placeholder 2"/>
          <p:cNvGraphicFramePr>
            <a:graphicFrameLocks noGrp="1"/>
          </p:cNvGraphicFramePr>
          <p:nvPr>
            <p:ph sz="quarter" idx="4294967295"/>
            <p:extLst>
              <p:ext uri="{D42A27DB-BD31-4B8C-83A1-F6EECF244321}">
                <p14:modId xmlns:p14="http://schemas.microsoft.com/office/powerpoint/2010/main" val="122455700"/>
              </p:ext>
            </p:extLst>
          </p:nvPr>
        </p:nvGraphicFramePr>
        <p:xfrm>
          <a:off x="254000" y="1643063"/>
          <a:ext cx="8623299" cy="4562501"/>
        </p:xfrm>
        <a:graphic>
          <a:graphicData uri="http://schemas.openxmlformats.org/drawingml/2006/table">
            <a:tbl>
              <a:tblPr firstRow="1" bandRow="1">
                <a:tableStyleId>{5C22544A-7EE6-4342-B048-85BDC9FD1C3A}</a:tableStyleId>
              </a:tblPr>
              <a:tblGrid>
                <a:gridCol w="4834465"/>
                <a:gridCol w="1879600"/>
                <a:gridCol w="1909234"/>
              </a:tblGrid>
              <a:tr h="603748">
                <a:tc>
                  <a:txBody>
                    <a:bodyPr/>
                    <a:lstStyle/>
                    <a:p>
                      <a:r>
                        <a:rPr lang="en-US" sz="1800" dirty="0" smtClean="0">
                          <a:latin typeface="Calibri"/>
                          <a:cs typeface="Calibri"/>
                        </a:rPr>
                        <a:t>Statement</a:t>
                      </a:r>
                      <a:endParaRPr lang="en-US" sz="1800" dirty="0">
                        <a:latin typeface="Calibri"/>
                        <a:cs typeface="Calibri"/>
                      </a:endParaRPr>
                    </a:p>
                  </a:txBody>
                  <a:tcPr marT="45726" marB="45726"/>
                </a:tc>
                <a:tc>
                  <a:txBody>
                    <a:bodyPr/>
                    <a:lstStyle/>
                    <a:p>
                      <a:pPr algn="ctr"/>
                      <a:r>
                        <a:rPr lang="en-US" sz="1800" dirty="0" smtClean="0">
                          <a:latin typeface="Calibri"/>
                          <a:cs typeface="Calibri"/>
                        </a:rPr>
                        <a:t>We know we</a:t>
                      </a:r>
                      <a:br>
                        <a:rPr lang="en-US" sz="1800" dirty="0" smtClean="0">
                          <a:latin typeface="Calibri"/>
                          <a:cs typeface="Calibri"/>
                        </a:rPr>
                      </a:br>
                      <a:r>
                        <a:rPr lang="en-US" sz="1800" dirty="0" smtClean="0">
                          <a:latin typeface="Calibri"/>
                          <a:cs typeface="Calibri"/>
                        </a:rPr>
                        <a:t>should do this</a:t>
                      </a:r>
                      <a:endParaRPr lang="en-US" sz="1800" dirty="0">
                        <a:latin typeface="Calibri"/>
                        <a:cs typeface="Calibri"/>
                      </a:endParaRPr>
                    </a:p>
                  </a:txBody>
                  <a:tcPr marT="45726" marB="45726"/>
                </a:tc>
                <a:tc>
                  <a:txBody>
                    <a:bodyPr/>
                    <a:lstStyle/>
                    <a:p>
                      <a:pPr algn="ctr"/>
                      <a:r>
                        <a:rPr lang="en-US" sz="1800" dirty="0" smtClean="0">
                          <a:latin typeface="Calibri"/>
                          <a:cs typeface="Calibri"/>
                        </a:rPr>
                        <a:t>We are</a:t>
                      </a:r>
                      <a:br>
                        <a:rPr lang="en-US" sz="1800" dirty="0" smtClean="0">
                          <a:latin typeface="Calibri"/>
                          <a:cs typeface="Calibri"/>
                        </a:rPr>
                      </a:br>
                      <a:r>
                        <a:rPr lang="en-US" sz="1800" dirty="0" smtClean="0">
                          <a:latin typeface="Calibri"/>
                          <a:cs typeface="Calibri"/>
                        </a:rPr>
                        <a:t>doing this</a:t>
                      </a:r>
                      <a:endParaRPr lang="en-US" sz="1800" dirty="0">
                        <a:latin typeface="Calibri"/>
                        <a:cs typeface="Calibri"/>
                      </a:endParaRPr>
                    </a:p>
                  </a:txBody>
                  <a:tcPr marT="45726" marB="45726"/>
                </a:tc>
              </a:tr>
              <a:tr h="528445">
                <a:tc>
                  <a:txBody>
                    <a:bodyPr/>
                    <a:lstStyle/>
                    <a:p>
                      <a:r>
                        <a:rPr lang="en-US" sz="1800" dirty="0" smtClean="0">
                          <a:latin typeface="Calibri"/>
                          <a:cs typeface="Calibri"/>
                        </a:rPr>
                        <a:t>Getting good ideas from</a:t>
                      </a:r>
                      <a:r>
                        <a:rPr lang="en-US" sz="1800" baseline="0" dirty="0" smtClean="0">
                          <a:latin typeface="Calibri"/>
                          <a:cs typeface="Calibri"/>
                        </a:rPr>
                        <a:t> other units in the chain</a:t>
                      </a:r>
                      <a:endParaRPr lang="en-US" sz="1800" dirty="0">
                        <a:latin typeface="Calibri"/>
                        <a:cs typeface="Calibri"/>
                      </a:endParaRPr>
                    </a:p>
                  </a:txBody>
                  <a:tcPr marT="45726" marB="45726"/>
                </a:tc>
                <a:tc>
                  <a:txBody>
                    <a:bodyPr/>
                    <a:lstStyle/>
                    <a:p>
                      <a:pPr algn="ctr"/>
                      <a:r>
                        <a:rPr lang="en-US" sz="1800" dirty="0" smtClean="0">
                          <a:latin typeface="Calibri"/>
                          <a:cs typeface="Calibri"/>
                        </a:rPr>
                        <a:t>4.9</a:t>
                      </a:r>
                      <a:endParaRPr lang="en-US" sz="1800" dirty="0">
                        <a:latin typeface="Calibri"/>
                        <a:cs typeface="Calibri"/>
                      </a:endParaRPr>
                    </a:p>
                  </a:txBody>
                  <a:tcPr marT="45726" marB="45726"/>
                </a:tc>
                <a:tc>
                  <a:txBody>
                    <a:bodyPr/>
                    <a:lstStyle/>
                    <a:p>
                      <a:pPr algn="ctr"/>
                      <a:r>
                        <a:rPr lang="en-US" sz="1800" dirty="0" smtClean="0">
                          <a:latin typeface="Calibri"/>
                          <a:cs typeface="Calibri"/>
                        </a:rPr>
                        <a:t>4.0</a:t>
                      </a:r>
                    </a:p>
                  </a:txBody>
                  <a:tcPr marT="45726" marB="45726"/>
                </a:tc>
              </a:tr>
              <a:tr h="603748">
                <a:tc>
                  <a:txBody>
                    <a:bodyPr/>
                    <a:lstStyle/>
                    <a:p>
                      <a:r>
                        <a:rPr lang="en-US" sz="1800" dirty="0" smtClean="0">
                          <a:latin typeface="Calibri"/>
                          <a:cs typeface="Calibri"/>
                        </a:rPr>
                        <a:t>Instituting an active suggestions program</a:t>
                      </a:r>
                    </a:p>
                    <a:p>
                      <a:endParaRPr lang="en-US" sz="1800" dirty="0">
                        <a:latin typeface="Calibri"/>
                        <a:cs typeface="Calibri"/>
                      </a:endParaRPr>
                    </a:p>
                  </a:txBody>
                  <a:tcPr marT="45726" marB="45726"/>
                </a:tc>
                <a:tc>
                  <a:txBody>
                    <a:bodyPr/>
                    <a:lstStyle/>
                    <a:p>
                      <a:pPr algn="ctr"/>
                      <a:r>
                        <a:rPr lang="en-US" sz="1800" dirty="0" smtClean="0">
                          <a:latin typeface="Calibri"/>
                          <a:cs typeface="Calibri"/>
                        </a:rPr>
                        <a:t>4.8</a:t>
                      </a:r>
                      <a:endParaRPr lang="en-US" sz="1800" dirty="0">
                        <a:latin typeface="Calibri"/>
                        <a:cs typeface="Calibri"/>
                      </a:endParaRPr>
                    </a:p>
                  </a:txBody>
                  <a:tcPr marT="45726" marB="45726"/>
                </a:tc>
                <a:tc>
                  <a:txBody>
                    <a:bodyPr/>
                    <a:lstStyle/>
                    <a:p>
                      <a:pPr algn="ctr"/>
                      <a:r>
                        <a:rPr lang="en-US" sz="1800" dirty="0" smtClean="0">
                          <a:latin typeface="Calibri"/>
                          <a:cs typeface="Calibri"/>
                        </a:rPr>
                        <a:t>3.9</a:t>
                      </a:r>
                      <a:endParaRPr lang="en-US" sz="1800" dirty="0">
                        <a:latin typeface="Calibri"/>
                        <a:cs typeface="Calibri"/>
                      </a:endParaRPr>
                    </a:p>
                  </a:txBody>
                  <a:tcPr marT="45726" marB="45726"/>
                </a:tc>
              </a:tr>
              <a:tr h="528445">
                <a:tc>
                  <a:txBody>
                    <a:bodyPr/>
                    <a:lstStyle/>
                    <a:p>
                      <a:r>
                        <a:rPr lang="en-US" sz="1800" dirty="0" smtClean="0">
                          <a:latin typeface="Calibri"/>
                          <a:cs typeface="Calibri"/>
                        </a:rPr>
                        <a:t>Using</a:t>
                      </a:r>
                      <a:r>
                        <a:rPr lang="en-US" sz="1800" baseline="0" dirty="0" smtClean="0">
                          <a:latin typeface="Calibri"/>
                          <a:cs typeface="Calibri"/>
                        </a:rPr>
                        <a:t> a detailed assessment process for new hires</a:t>
                      </a:r>
                      <a:endParaRPr lang="en-US" sz="1800" dirty="0">
                        <a:latin typeface="Calibri"/>
                        <a:cs typeface="Calibri"/>
                      </a:endParaRPr>
                    </a:p>
                  </a:txBody>
                  <a:tcPr marT="45726" marB="45726"/>
                </a:tc>
                <a:tc>
                  <a:txBody>
                    <a:bodyPr/>
                    <a:lstStyle/>
                    <a:p>
                      <a:pPr algn="ctr"/>
                      <a:r>
                        <a:rPr lang="en-US" sz="1800" dirty="0" smtClean="0">
                          <a:latin typeface="Calibri"/>
                          <a:cs typeface="Calibri"/>
                        </a:rPr>
                        <a:t>5.0</a:t>
                      </a:r>
                      <a:endParaRPr lang="en-US" sz="1800" dirty="0">
                        <a:latin typeface="Calibri"/>
                        <a:cs typeface="Calibri"/>
                      </a:endParaRPr>
                    </a:p>
                  </a:txBody>
                  <a:tcPr marT="45726" marB="45726"/>
                </a:tc>
                <a:tc>
                  <a:txBody>
                    <a:bodyPr/>
                    <a:lstStyle/>
                    <a:p>
                      <a:pPr algn="ctr"/>
                      <a:r>
                        <a:rPr lang="en-US" sz="1800" dirty="0" smtClean="0">
                          <a:latin typeface="Calibri"/>
                          <a:cs typeface="Calibri"/>
                        </a:rPr>
                        <a:t>4.2</a:t>
                      </a:r>
                      <a:endParaRPr lang="en-US" sz="1800" dirty="0">
                        <a:latin typeface="Calibri"/>
                        <a:cs typeface="Calibri"/>
                      </a:endParaRPr>
                    </a:p>
                  </a:txBody>
                  <a:tcPr marT="45726" marB="45726"/>
                </a:tc>
              </a:tr>
              <a:tr h="603748">
                <a:tc>
                  <a:txBody>
                    <a:bodyPr/>
                    <a:lstStyle/>
                    <a:p>
                      <a:r>
                        <a:rPr lang="en-US" sz="1800" dirty="0" smtClean="0">
                          <a:latin typeface="Calibri"/>
                          <a:cs typeface="Calibri"/>
                        </a:rPr>
                        <a:t>Posting</a:t>
                      </a:r>
                      <a:r>
                        <a:rPr lang="en-US" sz="1800" baseline="0" dirty="0" smtClean="0">
                          <a:latin typeface="Calibri"/>
                          <a:cs typeface="Calibri"/>
                        </a:rPr>
                        <a:t> all jobs internally</a:t>
                      </a:r>
                    </a:p>
                    <a:p>
                      <a:endParaRPr lang="en-US" sz="1800" dirty="0">
                        <a:latin typeface="Calibri"/>
                        <a:cs typeface="Calibri"/>
                      </a:endParaRPr>
                    </a:p>
                  </a:txBody>
                  <a:tcPr marT="45726" marB="45726"/>
                </a:tc>
                <a:tc>
                  <a:txBody>
                    <a:bodyPr/>
                    <a:lstStyle/>
                    <a:p>
                      <a:pPr algn="ctr"/>
                      <a:r>
                        <a:rPr lang="en-US" sz="1800" dirty="0" smtClean="0">
                          <a:latin typeface="Calibri"/>
                          <a:cs typeface="Calibri"/>
                        </a:rPr>
                        <a:t>4.2</a:t>
                      </a:r>
                      <a:endParaRPr lang="en-US" sz="1800" dirty="0">
                        <a:latin typeface="Calibri"/>
                        <a:cs typeface="Calibri"/>
                      </a:endParaRPr>
                    </a:p>
                  </a:txBody>
                  <a:tcPr marT="45726" marB="45726"/>
                </a:tc>
                <a:tc>
                  <a:txBody>
                    <a:bodyPr/>
                    <a:lstStyle/>
                    <a:p>
                      <a:pPr algn="ctr"/>
                      <a:r>
                        <a:rPr lang="en-US" sz="1800" dirty="0" smtClean="0">
                          <a:latin typeface="Calibri"/>
                          <a:cs typeface="Calibri"/>
                        </a:rPr>
                        <a:t>3.5</a:t>
                      </a:r>
                      <a:endParaRPr lang="en-US" sz="1800" dirty="0">
                        <a:latin typeface="Calibri"/>
                        <a:cs typeface="Calibri"/>
                      </a:endParaRPr>
                    </a:p>
                  </a:txBody>
                  <a:tcPr marT="45726" marB="45726"/>
                </a:tc>
              </a:tr>
              <a:tr h="528445">
                <a:tc>
                  <a:txBody>
                    <a:bodyPr/>
                    <a:lstStyle/>
                    <a:p>
                      <a:r>
                        <a:rPr lang="en-US" sz="1800" dirty="0" smtClean="0">
                          <a:latin typeface="Calibri"/>
                          <a:cs typeface="Calibri"/>
                        </a:rPr>
                        <a:t>Talking openly about learning</a:t>
                      </a:r>
                      <a:r>
                        <a:rPr lang="en-US" sz="1800" baseline="0" dirty="0" smtClean="0">
                          <a:latin typeface="Calibri"/>
                          <a:cs typeface="Calibri"/>
                        </a:rPr>
                        <a:t> from mistakes</a:t>
                      </a:r>
                      <a:endParaRPr lang="en-US" sz="1800" dirty="0">
                        <a:latin typeface="Calibri"/>
                        <a:cs typeface="Calibri"/>
                      </a:endParaRPr>
                    </a:p>
                  </a:txBody>
                  <a:tcPr marT="45726" marB="45726"/>
                </a:tc>
                <a:tc>
                  <a:txBody>
                    <a:bodyPr/>
                    <a:lstStyle/>
                    <a:p>
                      <a:pPr algn="ctr"/>
                      <a:r>
                        <a:rPr lang="en-US" sz="1800" dirty="0" smtClean="0">
                          <a:latin typeface="Calibri"/>
                          <a:cs typeface="Calibri"/>
                        </a:rPr>
                        <a:t>4.9</a:t>
                      </a:r>
                      <a:endParaRPr lang="en-US" sz="1800" dirty="0">
                        <a:latin typeface="Calibri"/>
                        <a:cs typeface="Calibri"/>
                      </a:endParaRPr>
                    </a:p>
                  </a:txBody>
                  <a:tcPr marT="45726" marB="45726"/>
                </a:tc>
                <a:tc>
                  <a:txBody>
                    <a:bodyPr/>
                    <a:lstStyle/>
                    <a:p>
                      <a:pPr algn="ctr"/>
                      <a:r>
                        <a:rPr lang="en-US" sz="1800" dirty="0" smtClean="0">
                          <a:latin typeface="Calibri"/>
                          <a:cs typeface="Calibri"/>
                        </a:rPr>
                        <a:t>4.3</a:t>
                      </a:r>
                      <a:endParaRPr lang="en-US" sz="1800" dirty="0">
                        <a:latin typeface="Calibri"/>
                        <a:cs typeface="Calibri"/>
                      </a:endParaRPr>
                    </a:p>
                  </a:txBody>
                  <a:tcPr marT="45726" marB="45726"/>
                </a:tc>
              </a:tr>
              <a:tr h="528445">
                <a:tc>
                  <a:txBody>
                    <a:bodyPr/>
                    <a:lstStyle/>
                    <a:p>
                      <a:r>
                        <a:rPr lang="en-US" sz="1800" dirty="0" smtClean="0">
                          <a:latin typeface="Calibri"/>
                          <a:cs typeface="Calibri"/>
                        </a:rPr>
                        <a:t>Providing employees with frequent feedback</a:t>
                      </a:r>
                      <a:endParaRPr lang="en-US" sz="1800" dirty="0">
                        <a:latin typeface="Calibri"/>
                        <a:cs typeface="Calibri"/>
                      </a:endParaRPr>
                    </a:p>
                  </a:txBody>
                  <a:tcPr marT="45726" marB="45726"/>
                </a:tc>
                <a:tc>
                  <a:txBody>
                    <a:bodyPr/>
                    <a:lstStyle/>
                    <a:p>
                      <a:pPr algn="ctr"/>
                      <a:r>
                        <a:rPr lang="en-US" sz="1800" dirty="0" smtClean="0">
                          <a:latin typeface="Calibri"/>
                          <a:cs typeface="Calibri"/>
                        </a:rPr>
                        <a:t>5.7</a:t>
                      </a:r>
                      <a:endParaRPr lang="en-US" sz="1800" dirty="0">
                        <a:latin typeface="Calibri"/>
                        <a:cs typeface="Calibri"/>
                      </a:endParaRPr>
                    </a:p>
                  </a:txBody>
                  <a:tcPr marT="45726" marB="45726"/>
                </a:tc>
                <a:tc>
                  <a:txBody>
                    <a:bodyPr/>
                    <a:lstStyle/>
                    <a:p>
                      <a:pPr algn="ctr"/>
                      <a:r>
                        <a:rPr lang="en-US" sz="1800" dirty="0" smtClean="0">
                          <a:latin typeface="Calibri"/>
                          <a:cs typeface="Calibri"/>
                        </a:rPr>
                        <a:t>5.2</a:t>
                      </a:r>
                      <a:endParaRPr lang="en-US" sz="1800" dirty="0">
                        <a:latin typeface="Calibri"/>
                        <a:cs typeface="Calibri"/>
                      </a:endParaRPr>
                    </a:p>
                  </a:txBody>
                  <a:tcPr marT="45726" marB="45726"/>
                </a:tc>
              </a:tr>
              <a:tr h="528445">
                <a:tc>
                  <a:txBody>
                    <a:bodyPr/>
                    <a:lstStyle/>
                    <a:p>
                      <a:r>
                        <a:rPr lang="en-US" sz="1800" dirty="0" smtClean="0">
                          <a:latin typeface="Calibri"/>
                          <a:cs typeface="Calibri"/>
                        </a:rPr>
                        <a:t>Sharing information about financial performance</a:t>
                      </a:r>
                      <a:endParaRPr lang="en-US" sz="1800" dirty="0">
                        <a:latin typeface="Calibri"/>
                        <a:cs typeface="Calibri"/>
                      </a:endParaRPr>
                    </a:p>
                  </a:txBody>
                  <a:tcPr marT="45726" marB="45726"/>
                </a:tc>
                <a:tc>
                  <a:txBody>
                    <a:bodyPr/>
                    <a:lstStyle/>
                    <a:p>
                      <a:pPr algn="ctr"/>
                      <a:r>
                        <a:rPr lang="en-US" sz="1800" dirty="0" smtClean="0">
                          <a:latin typeface="Calibri"/>
                          <a:cs typeface="Calibri"/>
                        </a:rPr>
                        <a:t>4.3</a:t>
                      </a:r>
                      <a:endParaRPr lang="en-US" sz="1800" dirty="0">
                        <a:latin typeface="Calibri"/>
                        <a:cs typeface="Calibri"/>
                      </a:endParaRPr>
                    </a:p>
                  </a:txBody>
                  <a:tcPr marT="45726" marB="45726"/>
                </a:tc>
                <a:tc>
                  <a:txBody>
                    <a:bodyPr/>
                    <a:lstStyle/>
                    <a:p>
                      <a:pPr algn="ctr"/>
                      <a:r>
                        <a:rPr lang="en-US" sz="1800" dirty="0" smtClean="0">
                          <a:latin typeface="Calibri"/>
                          <a:cs typeface="Calibri"/>
                        </a:rPr>
                        <a:t>3.8</a:t>
                      </a:r>
                      <a:endParaRPr lang="en-US" sz="1800" dirty="0">
                        <a:latin typeface="Calibri"/>
                        <a:cs typeface="Calibri"/>
                      </a:endParaRPr>
                    </a:p>
                  </a:txBody>
                  <a:tcPr marT="45726" marB="45726"/>
                </a:tc>
              </a:tr>
            </a:tbl>
          </a:graphicData>
        </a:graphic>
      </p:graphicFrame>
      <p:sp>
        <p:nvSpPr>
          <p:cNvPr id="4" name="TextBox 3"/>
          <p:cNvSpPr txBox="1"/>
          <p:nvPr/>
        </p:nvSpPr>
        <p:spPr>
          <a:xfrm>
            <a:off x="228600" y="6394450"/>
            <a:ext cx="8737600" cy="369888"/>
          </a:xfrm>
          <a:prstGeom prst="rect">
            <a:avLst/>
          </a:prstGeom>
          <a:noFill/>
        </p:spPr>
        <p:txBody>
          <a:bodyPr>
            <a:spAutoFit/>
          </a:bodyPr>
          <a:lstStyle/>
          <a:p>
            <a:pPr>
              <a:defRPr/>
            </a:pPr>
            <a:r>
              <a:rPr lang="en-US" sz="1800" dirty="0" err="1">
                <a:solidFill>
                  <a:srgbClr val="1F497D"/>
                </a:solidFill>
                <a:latin typeface="Calibri"/>
                <a:ea typeface="ＭＳ Ｐゴシック" charset="-128"/>
                <a:cs typeface="Calibri"/>
              </a:rPr>
              <a:t>Pfeffer</a:t>
            </a:r>
            <a:r>
              <a:rPr lang="en-US" sz="1800" dirty="0">
                <a:solidFill>
                  <a:srgbClr val="1F497D"/>
                </a:solidFill>
                <a:latin typeface="Calibri"/>
                <a:ea typeface="ＭＳ Ｐゴシック" charset="-128"/>
                <a:cs typeface="Calibri"/>
              </a:rPr>
              <a:t>, J. (2000). </a:t>
            </a:r>
            <a:r>
              <a:rPr lang="en-US" sz="1800" i="1" dirty="0">
                <a:solidFill>
                  <a:srgbClr val="1F497D"/>
                </a:solidFill>
                <a:latin typeface="Calibri"/>
                <a:ea typeface="ＭＳ Ｐゴシック" charset="-128"/>
                <a:cs typeface="Calibri"/>
              </a:rPr>
              <a:t>The knowing-doing gap</a:t>
            </a:r>
            <a:r>
              <a:rPr lang="en-US" sz="1800" dirty="0">
                <a:solidFill>
                  <a:srgbClr val="1F497D"/>
                </a:solidFill>
                <a:latin typeface="Calibri"/>
                <a:ea typeface="ＭＳ Ｐゴシック" charset="-128"/>
                <a:cs typeface="Calibri"/>
              </a:rPr>
              <a:t>. Cambridge, MA: Harvard Business School Press.</a:t>
            </a:r>
          </a:p>
        </p:txBody>
      </p:sp>
    </p:spTree>
    <p:extLst>
      <p:ext uri="{BB962C8B-B14F-4D97-AF65-F5344CB8AC3E}">
        <p14:creationId xmlns:p14="http://schemas.microsoft.com/office/powerpoint/2010/main" val="30954615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atin typeface="Calibri" charset="0"/>
                <a:ea typeface="ＭＳ Ｐゴシック" charset="0"/>
                <a:cs typeface="ＭＳ Ｐゴシック" charset="0"/>
              </a:rPr>
              <a:t>Control and impact </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921414257"/>
              </p:ext>
            </p:extLst>
          </p:nvPr>
        </p:nvGraphicFramePr>
        <p:xfrm>
          <a:off x="643468" y="1945746"/>
          <a:ext cx="8144931" cy="3711976"/>
        </p:xfrm>
        <a:graphic>
          <a:graphicData uri="http://schemas.openxmlformats.org/drawingml/2006/table">
            <a:tbl>
              <a:tblPr firstRow="1" bandRow="1">
                <a:tableStyleId>{5C22544A-7EE6-4342-B048-85BDC9FD1C3A}</a:tableStyleId>
              </a:tblPr>
              <a:tblGrid>
                <a:gridCol w="1048793"/>
                <a:gridCol w="1148220"/>
                <a:gridCol w="2950719"/>
                <a:gridCol w="2997199"/>
              </a:tblGrid>
              <a:tr h="380030">
                <a:tc>
                  <a:txBody>
                    <a:bodyPr/>
                    <a:lstStyle/>
                    <a:p>
                      <a:endParaRPr lang="en-US" sz="2400" dirty="0">
                        <a:latin typeface="Calibri"/>
                        <a:cs typeface="Calibri"/>
                      </a:endParaRPr>
                    </a:p>
                  </a:txBody>
                  <a:tcPr marT="45732" marB="45732"/>
                </a:tc>
                <a:tc>
                  <a:txBody>
                    <a:bodyPr/>
                    <a:lstStyle/>
                    <a:p>
                      <a:endParaRPr lang="en-US" sz="2400">
                        <a:latin typeface="Calibri"/>
                        <a:cs typeface="Calibri"/>
                      </a:endParaRPr>
                    </a:p>
                  </a:txBody>
                  <a:tcPr marT="45732" marB="45732"/>
                </a:tc>
                <a:tc gridSpan="2">
                  <a:txBody>
                    <a:bodyPr/>
                    <a:lstStyle/>
                    <a:p>
                      <a:pPr algn="ctr"/>
                      <a:r>
                        <a:rPr lang="en-US" sz="2400" dirty="0" smtClean="0">
                          <a:latin typeface="Calibri"/>
                          <a:cs typeface="Calibri"/>
                        </a:rPr>
                        <a:t>Control</a:t>
                      </a:r>
                      <a:endParaRPr lang="en-US" sz="2400" dirty="0">
                        <a:latin typeface="Calibri"/>
                        <a:cs typeface="Calibri"/>
                      </a:endParaRPr>
                    </a:p>
                  </a:txBody>
                  <a:tcPr marT="45732" marB="45732"/>
                </a:tc>
                <a:tc hMerge="1">
                  <a:txBody>
                    <a:bodyPr/>
                    <a:lstStyle/>
                    <a:p>
                      <a:endParaRPr lang="en-US" dirty="0"/>
                    </a:p>
                  </a:txBody>
                  <a:tcPr/>
                </a:tc>
              </a:tr>
              <a:tr h="380030">
                <a:tc>
                  <a:txBody>
                    <a:bodyPr/>
                    <a:lstStyle/>
                    <a:p>
                      <a:endParaRPr lang="en-US" sz="2400" dirty="0">
                        <a:solidFill>
                          <a:schemeClr val="bg1"/>
                        </a:solidFill>
                        <a:latin typeface="Calibri"/>
                        <a:cs typeface="Calibri"/>
                      </a:endParaRPr>
                    </a:p>
                  </a:txBody>
                  <a:tcPr marT="45732" marB="45732">
                    <a:solidFill>
                      <a:schemeClr val="accent1"/>
                    </a:solidFill>
                  </a:tcPr>
                </a:tc>
                <a:tc>
                  <a:txBody>
                    <a:bodyPr/>
                    <a:lstStyle/>
                    <a:p>
                      <a:endParaRPr lang="en-US" sz="2400" dirty="0">
                        <a:solidFill>
                          <a:schemeClr val="bg1"/>
                        </a:solidFill>
                        <a:latin typeface="Calibri"/>
                        <a:cs typeface="Calibri"/>
                      </a:endParaRPr>
                    </a:p>
                  </a:txBody>
                  <a:tcPr marT="45732" marB="45732">
                    <a:solidFill>
                      <a:schemeClr val="accent1"/>
                    </a:solidFill>
                  </a:tcPr>
                </a:tc>
                <a:tc>
                  <a:txBody>
                    <a:bodyPr/>
                    <a:lstStyle/>
                    <a:p>
                      <a:pPr algn="ctr"/>
                      <a:r>
                        <a:rPr lang="en-US" sz="2400" dirty="0" smtClean="0">
                          <a:solidFill>
                            <a:schemeClr val="bg1"/>
                          </a:solidFill>
                          <a:latin typeface="Calibri"/>
                          <a:cs typeface="Calibri"/>
                        </a:rPr>
                        <a:t>Inside</a:t>
                      </a:r>
                      <a:endParaRPr lang="en-US" sz="2400" dirty="0">
                        <a:solidFill>
                          <a:schemeClr val="bg1"/>
                        </a:solidFill>
                        <a:latin typeface="Calibri"/>
                        <a:cs typeface="Calibri"/>
                      </a:endParaRPr>
                    </a:p>
                  </a:txBody>
                  <a:tcPr marT="45732" marB="45732">
                    <a:solidFill>
                      <a:schemeClr val="accent1"/>
                    </a:solidFill>
                  </a:tcPr>
                </a:tc>
                <a:tc>
                  <a:txBody>
                    <a:bodyPr/>
                    <a:lstStyle/>
                    <a:p>
                      <a:pPr algn="ctr"/>
                      <a:r>
                        <a:rPr lang="en-US" sz="2400" dirty="0" smtClean="0">
                          <a:solidFill>
                            <a:schemeClr val="bg1"/>
                          </a:solidFill>
                          <a:latin typeface="Calibri"/>
                          <a:cs typeface="Calibri"/>
                        </a:rPr>
                        <a:t>Outside</a:t>
                      </a:r>
                      <a:endParaRPr lang="en-US" sz="2400" dirty="0">
                        <a:solidFill>
                          <a:schemeClr val="bg1"/>
                        </a:solidFill>
                        <a:latin typeface="Calibri"/>
                        <a:cs typeface="Calibri"/>
                      </a:endParaRPr>
                    </a:p>
                  </a:txBody>
                  <a:tcPr marT="45732" marB="45732">
                    <a:solidFill>
                      <a:schemeClr val="accent1"/>
                    </a:solidFill>
                  </a:tcPr>
                </a:tc>
              </a:tr>
              <a:tr h="1398764">
                <a:tc rowSpan="2">
                  <a:txBody>
                    <a:bodyPr/>
                    <a:lstStyle/>
                    <a:p>
                      <a:r>
                        <a:rPr lang="en-US" sz="2400" dirty="0" smtClean="0">
                          <a:latin typeface="Calibri"/>
                          <a:cs typeface="Calibri"/>
                        </a:rPr>
                        <a:t>Impact</a:t>
                      </a:r>
                      <a:endParaRPr lang="en-US" sz="2400" dirty="0">
                        <a:latin typeface="Calibri"/>
                        <a:cs typeface="Calibri"/>
                      </a:endParaRPr>
                    </a:p>
                  </a:txBody>
                  <a:tcPr marT="45732" marB="45732" anchor="ctr"/>
                </a:tc>
                <a:tc>
                  <a:txBody>
                    <a:bodyPr/>
                    <a:lstStyle/>
                    <a:p>
                      <a:endParaRPr lang="en-US" sz="2400" dirty="0" smtClean="0">
                        <a:latin typeface="Calibri"/>
                        <a:cs typeface="Calibri"/>
                      </a:endParaRPr>
                    </a:p>
                    <a:p>
                      <a:r>
                        <a:rPr lang="en-US" sz="2400" dirty="0" smtClean="0">
                          <a:latin typeface="Calibri"/>
                          <a:cs typeface="Calibri"/>
                        </a:rPr>
                        <a:t>Low</a:t>
                      </a:r>
                    </a:p>
                    <a:p>
                      <a:endParaRPr lang="en-US" sz="2400" dirty="0" smtClean="0">
                        <a:latin typeface="Calibri"/>
                        <a:cs typeface="Calibri"/>
                      </a:endParaRPr>
                    </a:p>
                  </a:txBody>
                  <a:tcPr marT="45732" marB="45732"/>
                </a:tc>
                <a:tc>
                  <a:txBody>
                    <a:bodyPr/>
                    <a:lstStyle/>
                    <a:p>
                      <a:endParaRPr lang="en-US" sz="2400" dirty="0" smtClean="0">
                        <a:latin typeface="Calibri"/>
                        <a:cs typeface="Calibri"/>
                      </a:endParaRPr>
                    </a:p>
                    <a:p>
                      <a:endParaRPr lang="en-US" sz="2400" dirty="0" smtClean="0">
                        <a:latin typeface="Calibri"/>
                        <a:cs typeface="Calibri"/>
                      </a:endParaRPr>
                    </a:p>
                    <a:p>
                      <a:endParaRPr lang="en-US" sz="2400" dirty="0">
                        <a:latin typeface="Calibri"/>
                        <a:cs typeface="Calibri"/>
                      </a:endParaRPr>
                    </a:p>
                  </a:txBody>
                  <a:tcPr marT="45732" marB="45732"/>
                </a:tc>
                <a:tc>
                  <a:txBody>
                    <a:bodyPr/>
                    <a:lstStyle/>
                    <a:p>
                      <a:endParaRPr lang="en-US" sz="2400" dirty="0">
                        <a:latin typeface="Calibri"/>
                        <a:cs typeface="Calibri"/>
                      </a:endParaRPr>
                    </a:p>
                  </a:txBody>
                  <a:tcPr marT="45732" marB="45732"/>
                </a:tc>
              </a:tr>
              <a:tr h="1398764">
                <a:tc vMerge="1">
                  <a:txBody>
                    <a:bodyPr/>
                    <a:lstStyle/>
                    <a:p>
                      <a:endParaRPr lang="en-US" dirty="0"/>
                    </a:p>
                  </a:txBody>
                  <a:tcPr/>
                </a:tc>
                <a:tc>
                  <a:txBody>
                    <a:bodyPr/>
                    <a:lstStyle/>
                    <a:p>
                      <a:endParaRPr lang="en-US" sz="2400" dirty="0" smtClean="0">
                        <a:latin typeface="Calibri"/>
                        <a:cs typeface="Calibri"/>
                      </a:endParaRPr>
                    </a:p>
                    <a:p>
                      <a:r>
                        <a:rPr lang="en-US" sz="2400" dirty="0" smtClean="0">
                          <a:latin typeface="Calibri"/>
                          <a:cs typeface="Calibri"/>
                        </a:rPr>
                        <a:t>High</a:t>
                      </a:r>
                    </a:p>
                  </a:txBody>
                  <a:tcPr marT="45732" marB="45732"/>
                </a:tc>
                <a:tc>
                  <a:txBody>
                    <a:bodyPr/>
                    <a:lstStyle/>
                    <a:p>
                      <a:endParaRPr lang="en-US" sz="2400" dirty="0">
                        <a:latin typeface="Calibri"/>
                        <a:cs typeface="Calibri"/>
                      </a:endParaRPr>
                    </a:p>
                  </a:txBody>
                  <a:tcPr marT="45732" marB="45732"/>
                </a:tc>
                <a:tc>
                  <a:txBody>
                    <a:bodyPr/>
                    <a:lstStyle/>
                    <a:p>
                      <a:endParaRPr lang="en-US" sz="2400" dirty="0">
                        <a:latin typeface="Calibri"/>
                        <a:cs typeface="Calibri"/>
                      </a:endParaRPr>
                    </a:p>
                  </a:txBody>
                  <a:tcPr marT="45732" marB="45732"/>
                </a:tc>
              </a:tr>
            </a:tbl>
          </a:graphicData>
        </a:graphic>
      </p:graphicFrame>
    </p:spTree>
    <p:extLst>
      <p:ext uri="{BB962C8B-B14F-4D97-AF65-F5344CB8AC3E}">
        <p14:creationId xmlns:p14="http://schemas.microsoft.com/office/powerpoint/2010/main" val="25947211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Why people shouldn’t work on their own</a:t>
            </a:r>
            <a:endParaRPr lang="en-US"/>
          </a:p>
        </p:txBody>
      </p:sp>
      <p:sp>
        <p:nvSpPr>
          <p:cNvPr id="3" name="Content Placeholder 2"/>
          <p:cNvSpPr>
            <a:spLocks noGrp="1"/>
          </p:cNvSpPr>
          <p:nvPr>
            <p:ph sz="quarter" idx="1"/>
          </p:nvPr>
        </p:nvSpPr>
        <p:spPr>
          <a:xfrm>
            <a:off x="612648" y="1600199"/>
            <a:ext cx="8153400" cy="5257801"/>
          </a:xfrm>
        </p:spPr>
        <p:txBody>
          <a:bodyPr>
            <a:normAutofit fontScale="77500" lnSpcReduction="20000"/>
          </a:bodyPr>
          <a:lstStyle/>
          <a:p>
            <a:r>
              <a:rPr lang="en-US" dirty="0" smtClean="0"/>
              <a:t>Strangers predict your IQ better than you do (</a:t>
            </a:r>
            <a:r>
              <a:rPr lang="en-US" dirty="0" err="1" smtClean="0"/>
              <a:t>Borkenau</a:t>
            </a:r>
            <a:r>
              <a:rPr lang="en-US" dirty="0" smtClean="0"/>
              <a:t> &amp; </a:t>
            </a:r>
            <a:r>
              <a:rPr lang="en-US" dirty="0" err="1" smtClean="0"/>
              <a:t>Liebler</a:t>
            </a:r>
            <a:r>
              <a:rPr lang="en-US" dirty="0" smtClean="0"/>
              <a:t>, 1993)</a:t>
            </a:r>
          </a:p>
          <a:p>
            <a:r>
              <a:rPr lang="en-US" dirty="0" smtClean="0"/>
              <a:t>Most of us think we are above average drivers (</a:t>
            </a:r>
            <a:r>
              <a:rPr lang="en-US" dirty="0" err="1" smtClean="0"/>
              <a:t>Svenson</a:t>
            </a:r>
            <a:r>
              <a:rPr lang="en-US" dirty="0" smtClean="0"/>
              <a:t>, 1981)</a:t>
            </a:r>
          </a:p>
          <a:p>
            <a:r>
              <a:rPr lang="en-US" dirty="0" smtClean="0"/>
              <a:t>Only 2% of high school seniors believe their leadership skills are below average (College Board, 1976/1977)</a:t>
            </a:r>
          </a:p>
          <a:p>
            <a:r>
              <a:rPr lang="en-US" dirty="0" smtClean="0"/>
              <a:t>…and 25% of them believe they are in the top 1% in their ability to get along with others (College Board, 1976/1977)</a:t>
            </a:r>
          </a:p>
          <a:p>
            <a:r>
              <a:rPr lang="en-US" dirty="0" smtClean="0"/>
              <a:t>94% of college professors report doing above average work (Cross, 1997)</a:t>
            </a:r>
          </a:p>
          <a:p>
            <a:r>
              <a:rPr lang="en-US" dirty="0" smtClean="0"/>
              <a:t>People think they are at lower risk than their peers for heart attacks, cancer, food poisoning, etc. (Weinstein, 1980)</a:t>
            </a:r>
          </a:p>
          <a:p>
            <a:r>
              <a:rPr lang="en-US" dirty="0" smtClean="0"/>
              <a:t>And, most surprisingly…</a:t>
            </a:r>
          </a:p>
          <a:p>
            <a:r>
              <a:rPr lang="en-US" dirty="0" smtClean="0"/>
              <a:t>People believe they are better than their peers at providing accurate self assessment (</a:t>
            </a:r>
            <a:r>
              <a:rPr lang="da-DK" dirty="0" err="1" smtClean="0"/>
              <a:t>Pronin</a:t>
            </a:r>
            <a:r>
              <a:rPr lang="da-DK" dirty="0" smtClean="0"/>
              <a:t>, Lin, &amp; Ross, 2002)</a:t>
            </a:r>
            <a:endParaRPr lang="en-US" dirty="0" smtClean="0"/>
          </a:p>
        </p:txBody>
      </p:sp>
    </p:spTree>
    <p:extLst>
      <p:ext uri="{BB962C8B-B14F-4D97-AF65-F5344CB8AC3E}">
        <p14:creationId xmlns:p14="http://schemas.microsoft.com/office/powerpoint/2010/main" val="22750953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Professional Learning Community?</a:t>
            </a:r>
            <a:endParaRPr lang="en-US" dirty="0"/>
          </a:p>
        </p:txBody>
      </p:sp>
      <p:sp>
        <p:nvSpPr>
          <p:cNvPr id="3" name="Content Placeholder 2"/>
          <p:cNvSpPr>
            <a:spLocks noGrp="1"/>
          </p:cNvSpPr>
          <p:nvPr>
            <p:ph sz="quarter" idx="1"/>
          </p:nvPr>
        </p:nvSpPr>
        <p:spPr/>
        <p:txBody>
          <a:bodyPr/>
          <a:lstStyle/>
          <a:p>
            <a:pPr marL="0" indent="0">
              <a:buNone/>
            </a:pPr>
            <a:r>
              <a:rPr lang="en-GB" dirty="0">
                <a:solidFill>
                  <a:srgbClr val="000000"/>
                </a:solidFill>
              </a:rPr>
              <a:t> </a:t>
            </a:r>
            <a:r>
              <a:rPr lang="en-GB" dirty="0" smtClean="0">
                <a:solidFill>
                  <a:srgbClr val="000000"/>
                </a:solidFill>
              </a:rPr>
              <a:t>“…an </a:t>
            </a:r>
            <a:r>
              <a:rPr lang="en-GB" dirty="0">
                <a:solidFill>
                  <a:srgbClr val="000000"/>
                </a:solidFill>
              </a:rPr>
              <a:t>inclusive group of people, motivated by a shared learning vision, who support and work with each other, finding ways, inside and outside their immediate community, to enquire on their practice and together learn new and better approaches that will enhance all pupils</a:t>
            </a:r>
            <a:r>
              <a:rPr lang="ja-JP" altLang="en-GB" dirty="0">
                <a:solidFill>
                  <a:srgbClr val="000000"/>
                </a:solidFill>
              </a:rPr>
              <a:t>’</a:t>
            </a:r>
            <a:r>
              <a:rPr lang="en-GB" dirty="0">
                <a:solidFill>
                  <a:srgbClr val="000000"/>
                </a:solidFill>
              </a:rPr>
              <a:t> learning</a:t>
            </a:r>
            <a:r>
              <a:rPr lang="en-GB" dirty="0" smtClean="0">
                <a:solidFill>
                  <a:srgbClr val="000000"/>
                </a:solidFill>
              </a:rPr>
              <a:t>.” </a:t>
            </a:r>
            <a:r>
              <a:rPr lang="en-US" dirty="0" smtClean="0"/>
              <a:t>(</a:t>
            </a:r>
            <a:r>
              <a:rPr lang="en-US" dirty="0"/>
              <a:t>Stoll et al., 2006)</a:t>
            </a:r>
            <a:endParaRPr lang="en-US" dirty="0">
              <a:solidFill>
                <a:srgbClr val="000000"/>
              </a:solidFill>
            </a:endParaRPr>
          </a:p>
        </p:txBody>
      </p:sp>
    </p:spTree>
    <p:extLst>
      <p:ext uri="{BB962C8B-B14F-4D97-AF65-F5344CB8AC3E}">
        <p14:creationId xmlns:p14="http://schemas.microsoft.com/office/powerpoint/2010/main" val="2354429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WE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DWE theme.thmx</Template>
  <TotalTime>32345</TotalTime>
  <Words>1601</Words>
  <Application>Microsoft Macintosh PowerPoint</Application>
  <PresentationFormat>On-screen Show (4:3)</PresentationFormat>
  <Paragraphs>320</Paragraphs>
  <Slides>28</Slides>
  <Notes>11</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DWE theme</vt:lpstr>
      <vt:lpstr>Getting better together: the role of professional learning communities</vt:lpstr>
      <vt:lpstr>A case study in one district</vt:lpstr>
      <vt:lpstr>Progress of TLCs in Cannington</vt:lpstr>
      <vt:lpstr>Cake or death?</vt:lpstr>
      <vt:lpstr>Teacher learning</vt:lpstr>
      <vt:lpstr>The knowing-doing gap</vt:lpstr>
      <vt:lpstr>Control and impact </vt:lpstr>
      <vt:lpstr>Why people shouldn’t work on their own</vt:lpstr>
      <vt:lpstr>What is a Professional Learning Community?</vt:lpstr>
      <vt:lpstr>Professional learning communities</vt:lpstr>
      <vt:lpstr>Professions in comparative perspective</vt:lpstr>
      <vt:lpstr>Context matters</vt:lpstr>
      <vt:lpstr>PowerPoint Presentation</vt:lpstr>
      <vt:lpstr>PowerPoint Presentation</vt:lpstr>
      <vt:lpstr>Tight, but loose</vt:lpstr>
      <vt:lpstr>Design and intervention</vt:lpstr>
      <vt:lpstr>The happiness hypothesis (Haidt, 2005)</vt:lpstr>
      <vt:lpstr>Strategies for change (Heath &amp; Heath, 2010)</vt:lpstr>
      <vt:lpstr>Teacher Quotes</vt:lpstr>
      <vt:lpstr>Teacher Quotes</vt:lpstr>
      <vt:lpstr>Membership of PLCs</vt:lpstr>
      <vt:lpstr>When is change sustainable?</vt:lpstr>
      <vt:lpstr>Key stakeholders’ reactions</vt:lpstr>
      <vt:lpstr>Managing disappointments</vt:lpstr>
      <vt:lpstr>A case study in risk</vt:lpstr>
      <vt:lpstr>The introduction of the ‘switch’ procedure</vt:lpstr>
      <vt:lpstr>Impact on life expectancy</vt:lpstr>
      <vt:lpstr>To find out more…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220</cp:revision>
  <cp:lastPrinted>2007-02-01T19:02:41Z</cp:lastPrinted>
  <dcterms:created xsi:type="dcterms:W3CDTF">2010-07-29T23:31:26Z</dcterms:created>
  <dcterms:modified xsi:type="dcterms:W3CDTF">2011-11-25T01:34:32Z</dcterms:modified>
</cp:coreProperties>
</file>