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Default Extension="jpeg" ContentType="image/jpeg"/>
  <Override PartName="/ppt/slides/slide22.xml" ContentType="application/vnd.openxmlformats-officedocument.presentationml.slide+xml"/>
  <Override PartName="/ppt/slides/slide30.xml" ContentType="application/vnd.openxmlformats-officedocument.presentationml.slide+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s/slide6.xml" ContentType="application/vnd.openxmlformats-officedocument.presentationml.slide+xml"/>
  <Override PartName="/ppt/notesSlides/notesSlide17.xml" ContentType="application/vnd.openxmlformats-officedocument.presentationml.notes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slides/slide31.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716" r:id="rId1"/>
  </p:sldMasterIdLst>
  <p:notesMasterIdLst>
    <p:notesMasterId r:id="rId33"/>
  </p:notesMasterIdLst>
  <p:handoutMasterIdLst>
    <p:handoutMasterId r:id="rId34"/>
  </p:handoutMasterIdLst>
  <p:sldIdLst>
    <p:sldId id="672" r:id="rId2"/>
    <p:sldId id="641" r:id="rId3"/>
    <p:sldId id="490" r:id="rId4"/>
    <p:sldId id="460" r:id="rId5"/>
    <p:sldId id="635" r:id="rId6"/>
    <p:sldId id="637" r:id="rId7"/>
    <p:sldId id="636" r:id="rId8"/>
    <p:sldId id="673" r:id="rId9"/>
    <p:sldId id="639" r:id="rId10"/>
    <p:sldId id="301" r:id="rId11"/>
    <p:sldId id="495" r:id="rId12"/>
    <p:sldId id="675" r:id="rId13"/>
    <p:sldId id="677" r:id="rId14"/>
    <p:sldId id="303" r:id="rId15"/>
    <p:sldId id="663" r:id="rId16"/>
    <p:sldId id="674" r:id="rId17"/>
    <p:sldId id="676" r:id="rId18"/>
    <p:sldId id="519" r:id="rId19"/>
    <p:sldId id="499" r:id="rId20"/>
    <p:sldId id="585" r:id="rId21"/>
    <p:sldId id="586" r:id="rId22"/>
    <p:sldId id="587" r:id="rId23"/>
    <p:sldId id="588" r:id="rId24"/>
    <p:sldId id="668" r:id="rId25"/>
    <p:sldId id="590" r:id="rId26"/>
    <p:sldId id="592" r:id="rId27"/>
    <p:sldId id="594" r:id="rId28"/>
    <p:sldId id="595" r:id="rId29"/>
    <p:sldId id="660" r:id="rId30"/>
    <p:sldId id="500" r:id="rId31"/>
    <p:sldId id="598" r:id="rId32"/>
  </p:sldIdLst>
  <p:sldSz cx="9144000" cy="6858000" type="screen4x3"/>
  <p:notesSz cx="9144000" cy="6858000"/>
  <p:kinsoku lang="ja-JP" invalStChars="、。，．・：；？！゛゜ヽヾゝゞ々ー’”）〕］｝〉》」』】°‰′″℃￠％ぁぃぅぇぉっゃゅょゎァィゥェォッャュョヮヵヶ!%),.:;?]}｡｣､･ｧｨｩｪｫｬｭｮｯｰﾞﾟ" invalEndChars="‘“（〔［｛〈《「『【￥＄$([\{｢￡"/>
  <p:defaultTextStyle>
    <a:defPPr>
      <a:defRPr lang="en-GB"/>
    </a:defPPr>
    <a:lvl1pPr algn="l" rtl="0" fontAlgn="base">
      <a:spcBef>
        <a:spcPct val="0"/>
      </a:spcBef>
      <a:spcAft>
        <a:spcPct val="0"/>
      </a:spcAft>
      <a:defRPr sz="2400" kern="1200">
        <a:solidFill>
          <a:schemeClr val="tx1"/>
        </a:solidFill>
        <a:latin typeface="Geneva"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Geneva"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Geneva"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Geneva"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Geneva"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Geneva"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Geneva"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Geneva"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Geneva"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chemeClr val="tx1"/>
    </p:penClr>
  </p:showPr>
  <p:clrMru>
    <a:srgbClr val="ECF3FA"/>
    <a:srgbClr val="E8F0F9"/>
    <a:srgbClr val="8C357B"/>
    <a:srgbClr val="9E2487"/>
    <a:srgbClr val="A68AAC"/>
    <a:srgbClr val="EDEDED"/>
    <a:srgbClr val="5C5C5C"/>
    <a:srgbClr val="517EA8"/>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p:cViewPr>
        <p:scale>
          <a:sx n="100" d="100"/>
          <a:sy n="100" d="100"/>
        </p:scale>
        <p:origin x="-1024" y="-88"/>
      </p:cViewPr>
      <p:guideLst>
        <p:guide orient="horz" pos="2160"/>
        <p:guide pos="289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hyperlink" Target="http://www.dylanwiliam.net" TargetMode="External"/><Relationship Id="rId3" Type="http://schemas.openxmlformats.org/officeDocument/2006/relationships/hyperlink" Target="mailto:dylanwiliam@mac.com" TargetMode="Externa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35000" y="6343650"/>
            <a:ext cx="7861300" cy="246863"/>
          </a:xfrm>
          <a:prstGeom prst="rect">
            <a:avLst/>
          </a:prstGeom>
          <a:noFill/>
          <a:ln w="12700">
            <a:noFill/>
            <a:miter lim="800000"/>
            <a:headEnd/>
            <a:tailEnd/>
          </a:ln>
          <a:effectLst/>
        </p:spPr>
        <p:txBody>
          <a:bodyPr wrap="square" lIns="93663" tIns="46038" rIns="93663" bIns="46038">
            <a:prstTxWarp prst="textNoShape">
              <a:avLst/>
            </a:prstTxWarp>
            <a:spAutoFit/>
          </a:bodyPr>
          <a:lstStyle/>
          <a:p>
            <a:pPr defTabSz="950913" eaLnBrk="0" hangingPunct="0">
              <a:tabLst>
                <a:tab pos="1879600" algn="l"/>
                <a:tab pos="4572000" algn="l"/>
                <a:tab pos="6908800" algn="l"/>
              </a:tabLst>
              <a:defRPr/>
            </a:pPr>
            <a:r>
              <a:rPr lang="en-GB" sz="1000" dirty="0" smtClean="0">
                <a:latin typeface="Times New Roman" charset="0"/>
              </a:rPr>
              <a:t>© 2010 Dylan Wiliam	 </a:t>
            </a:r>
            <a:r>
              <a:rPr lang="en-GB" sz="1000" dirty="0" smtClean="0">
                <a:latin typeface="Times New Roman" charset="0"/>
                <a:hlinkClick r:id="rId2"/>
              </a:rPr>
              <a:t>www.dylanwiliam.net</a:t>
            </a:r>
            <a:r>
              <a:rPr lang="en-GB" sz="1000" dirty="0" smtClean="0">
                <a:latin typeface="Times New Roman" charset="0"/>
              </a:rPr>
              <a:t>	</a:t>
            </a:r>
            <a:r>
              <a:rPr lang="en-GB" sz="1000" dirty="0" smtClean="0">
                <a:latin typeface="Times New Roman" charset="0"/>
                <a:hlinkClick r:id="rId3"/>
              </a:rPr>
              <a:t>dylanwiliam@mac.com</a:t>
            </a:r>
            <a:r>
              <a:rPr lang="en-GB" sz="1000" dirty="0" smtClean="0">
                <a:latin typeface="Times New Roman" charset="0"/>
              </a:rPr>
              <a:t>	020 8144 0055</a:t>
            </a:r>
            <a:endParaRPr lang="en-GB" sz="1000" dirty="0">
              <a:latin typeface="Times New Roman" charset="0"/>
            </a:endParaRPr>
          </a:p>
        </p:txBody>
      </p:sp>
      <p:sp>
        <p:nvSpPr>
          <p:cNvPr id="3075" name="Rectangle 3"/>
          <p:cNvSpPr>
            <a:spLocks noChangeArrowheads="1"/>
          </p:cNvSpPr>
          <p:nvPr/>
        </p:nvSpPr>
        <p:spPr bwMode="auto">
          <a:xfrm>
            <a:off x="1060450" y="377825"/>
            <a:ext cx="8037513" cy="192088"/>
          </a:xfrm>
          <a:prstGeom prst="rect">
            <a:avLst/>
          </a:prstGeom>
          <a:noFill/>
          <a:ln w="12700">
            <a:noFill/>
            <a:miter lim="800000"/>
            <a:headEnd/>
            <a:tailEnd/>
          </a:ln>
          <a:effectLst/>
        </p:spPr>
        <p:txBody>
          <a:bodyPr/>
          <a:lstStyle/>
          <a:p>
            <a:pPr>
              <a:defRPr/>
            </a:pPr>
            <a:endParaRPr lang="en-US">
              <a:latin typeface="Geneva" pitchFamily="-108" charset="0"/>
              <a:ea typeface="ＭＳ Ｐゴシック" pitchFamily="-108" charset="-128"/>
              <a:cs typeface="+mn-cs"/>
            </a:endParaRPr>
          </a:p>
        </p:txBody>
      </p:sp>
      <p:sp>
        <p:nvSpPr>
          <p:cNvPr id="3076" name="Rectangle 4"/>
          <p:cNvSpPr>
            <a:spLocks noChangeArrowheads="1"/>
          </p:cNvSpPr>
          <p:nvPr/>
        </p:nvSpPr>
        <p:spPr bwMode="auto">
          <a:xfrm>
            <a:off x="4656138" y="6581775"/>
            <a:ext cx="708025" cy="184150"/>
          </a:xfrm>
          <a:prstGeom prst="rect">
            <a:avLst/>
          </a:prstGeom>
          <a:noFill/>
          <a:ln w="12700">
            <a:noFill/>
            <a:miter lim="800000"/>
            <a:headEnd/>
            <a:tailEnd/>
          </a:ln>
          <a:effectLst/>
        </p:spPr>
        <p:txBody>
          <a:bodyPr lIns="93663" tIns="46038" rIns="93663" bIns="46038">
            <a:prstTxWarp prst="textNoShape">
              <a:avLst/>
            </a:prstTxWarp>
            <a:spAutoFit/>
          </a:bodyPr>
          <a:lstStyle/>
          <a:p>
            <a:pPr defTabSz="950913" eaLnBrk="0" hangingPunct="0">
              <a:defRPr/>
            </a:pPr>
            <a:fld id="{6B052CA7-2F7E-374A-AF8A-2A4E1E4258D8}" type="slidenum">
              <a:rPr lang="en-GB" sz="1000">
                <a:latin typeface="Times New Roman" charset="0"/>
              </a:rPr>
              <a:pPr defTabSz="950913" eaLnBrk="0" hangingPunct="0">
                <a:defRPr/>
              </a:pPr>
              <a:t>‹#›</a:t>
            </a:fld>
            <a:endParaRPr lang="en-GB" sz="1000">
              <a:latin typeface="Times New Roman"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1306513" y="3257550"/>
            <a:ext cx="7181850" cy="3086100"/>
          </a:xfrm>
          <a:prstGeom prst="rect">
            <a:avLst/>
          </a:prstGeom>
          <a:noFill/>
          <a:ln w="12700">
            <a:noFill/>
            <a:miter lim="800000"/>
            <a:headEnd/>
            <a:tailEnd/>
          </a:ln>
          <a:effectLst/>
        </p:spPr>
        <p:txBody>
          <a:bodyPr vert="horz" wrap="square" lIns="93663" tIns="46038" rIns="93663" bIns="46038"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5363" name="Rectangle 3"/>
          <p:cNvSpPr>
            <a:spLocks noGrp="1" noRot="1" noChangeAspect="1" noChangeArrowheads="1" noTextEdit="1"/>
          </p:cNvSpPr>
          <p:nvPr>
            <p:ph type="sldImg" idx="2"/>
          </p:nvPr>
        </p:nvSpPr>
        <p:spPr bwMode="auto">
          <a:xfrm>
            <a:off x="2968625" y="598488"/>
            <a:ext cx="3206750" cy="2405062"/>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notesStyle>
    <a:lvl1pPr algn="l" defTabSz="950913"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ＭＳ Ｐゴシック" charset="-128"/>
      </a:defRPr>
    </a:lvl1pPr>
    <a:lvl2pPr marL="476250" algn="l" defTabSz="950913"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50913" algn="l" defTabSz="950913"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427163" algn="l" defTabSz="950913"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901825" algn="l" defTabSz="950913"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cap="flat"/>
        </p:spPr>
      </p:sp>
      <p:sp>
        <p:nvSpPr>
          <p:cNvPr id="17411" name="Rectangle 3"/>
          <p:cNvSpPr>
            <a:spLocks noGrp="1" noChangeArrowheads="1"/>
          </p:cNvSpPr>
          <p:nvPr>
            <p:ph type="body" idx="1"/>
          </p:nvPr>
        </p:nvSpPr>
        <p:spPr>
          <a:noFill/>
          <a:ln w="9525"/>
        </p:spPr>
        <p:txBody>
          <a:bodyPr/>
          <a:lstStyle/>
          <a:p>
            <a:r>
              <a:rPr lang="en-US" sz="1600">
                <a:solidFill>
                  <a:srgbClr val="000000"/>
                </a:solidFill>
                <a:latin typeface="Arial" charset="0"/>
                <a:ea typeface="ＭＳ Ｐゴシック" charset="-128"/>
              </a:rPr>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7938" name="Rectangle 2"/>
          <p:cNvSpPr>
            <a:spLocks noGrp="1" noRot="1" noChangeAspect="1" noChangeArrowheads="1" noTextEdit="1"/>
          </p:cNvSpPr>
          <p:nvPr>
            <p:ph type="sldImg"/>
          </p:nvPr>
        </p:nvSpPr>
        <p:spPr>
          <a:xfrm>
            <a:off x="2857500" y="514350"/>
            <a:ext cx="3429000" cy="2571750"/>
          </a:xfrm>
          <a:solidFill>
            <a:srgbClr val="FFFFFF"/>
          </a:solidFill>
          <a:ln/>
        </p:spPr>
      </p:sp>
      <p:sp>
        <p:nvSpPr>
          <p:cNvPr id="167939" name="Rectangle 3"/>
          <p:cNvSpPr>
            <a:spLocks noGrp="1" noChangeArrowheads="1"/>
          </p:cNvSpPr>
          <p:nvPr>
            <p:ph type="body" idx="1"/>
          </p:nvPr>
        </p:nvSpPr>
        <p:spPr>
          <a:xfrm>
            <a:off x="1219200" y="3257550"/>
            <a:ext cx="6705600" cy="3086100"/>
          </a:xfrm>
          <a:solidFill>
            <a:srgbClr val="FFFFFF"/>
          </a:solidFill>
          <a:ln>
            <a:solidFill>
              <a:srgbClr val="000000"/>
            </a:solidFill>
          </a:ln>
        </p:spPr>
        <p:txBody>
          <a:bodyPr/>
          <a:lstStyle/>
          <a:p>
            <a:endParaRPr lang="en-US">
              <a:latin typeface="Times New Roman" charset="0"/>
              <a:ea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9986" name="Rectangle 2"/>
          <p:cNvSpPr>
            <a:spLocks noGrp="1" noRot="1" noChangeAspect="1" noChangeArrowheads="1" noTextEdit="1"/>
          </p:cNvSpPr>
          <p:nvPr>
            <p:ph type="sldImg"/>
          </p:nvPr>
        </p:nvSpPr>
        <p:spPr>
          <a:solidFill>
            <a:srgbClr val="FFFFFF"/>
          </a:solidFill>
          <a:ln/>
        </p:spPr>
      </p:sp>
      <p:sp>
        <p:nvSpPr>
          <p:cNvPr id="169987" name="Rectangle 3"/>
          <p:cNvSpPr>
            <a:spLocks noGrp="1" noChangeArrowheads="1"/>
          </p:cNvSpPr>
          <p:nvPr>
            <p:ph type="body" idx="1"/>
          </p:nvPr>
        </p:nvSpPr>
        <p:spPr>
          <a:solidFill>
            <a:srgbClr val="FFFFFF"/>
          </a:solidFill>
          <a:ln>
            <a:solidFill>
              <a:srgbClr val="000000"/>
            </a:solidFill>
          </a:ln>
        </p:spPr>
        <p:txBody>
          <a:bodyPr/>
          <a:lstStyle/>
          <a:p>
            <a:endParaRPr lang="en-US">
              <a:latin typeface="Times New Roman" charset="0"/>
              <a:ea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2034" name="Rectangle 2"/>
          <p:cNvSpPr>
            <a:spLocks noGrp="1" noRot="1" noChangeAspect="1" noChangeArrowheads="1" noTextEdit="1"/>
          </p:cNvSpPr>
          <p:nvPr>
            <p:ph type="sldImg"/>
          </p:nvPr>
        </p:nvSpPr>
        <p:spPr>
          <a:xfrm>
            <a:off x="2857500" y="514350"/>
            <a:ext cx="3429000" cy="2571750"/>
          </a:xfrm>
          <a:solidFill>
            <a:srgbClr val="FFFFFF"/>
          </a:solidFill>
          <a:ln/>
        </p:spPr>
      </p:sp>
      <p:sp>
        <p:nvSpPr>
          <p:cNvPr id="172035" name="Rectangle 3"/>
          <p:cNvSpPr>
            <a:spLocks noGrp="1" noChangeArrowheads="1"/>
          </p:cNvSpPr>
          <p:nvPr>
            <p:ph type="body" idx="1"/>
          </p:nvPr>
        </p:nvSpPr>
        <p:spPr>
          <a:xfrm>
            <a:off x="1219200" y="3257550"/>
            <a:ext cx="6705600" cy="3086100"/>
          </a:xfrm>
          <a:solidFill>
            <a:srgbClr val="FFFFFF"/>
          </a:solidFill>
          <a:ln>
            <a:solidFill>
              <a:srgbClr val="000000"/>
            </a:solidFill>
          </a:ln>
        </p:spPr>
        <p:txBody>
          <a:bodyPr/>
          <a:lstStyle/>
          <a:p>
            <a:endParaRPr lang="en-US">
              <a:latin typeface="Times New Roman" charset="0"/>
              <a:ea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82" name="Rectangle 2"/>
          <p:cNvSpPr>
            <a:spLocks noGrp="1" noRot="1" noChangeAspect="1" noChangeArrowheads="1" noTextEdit="1"/>
          </p:cNvSpPr>
          <p:nvPr>
            <p:ph type="sldImg"/>
          </p:nvPr>
        </p:nvSpPr>
        <p:spPr>
          <a:xfrm>
            <a:off x="2857500" y="514350"/>
            <a:ext cx="3429000" cy="2571750"/>
          </a:xfrm>
          <a:solidFill>
            <a:srgbClr val="FFFFFF"/>
          </a:solidFill>
          <a:ln/>
        </p:spPr>
      </p:sp>
      <p:sp>
        <p:nvSpPr>
          <p:cNvPr id="174083" name="Rectangle 3"/>
          <p:cNvSpPr>
            <a:spLocks noGrp="1" noChangeArrowheads="1"/>
          </p:cNvSpPr>
          <p:nvPr>
            <p:ph type="body" idx="1"/>
          </p:nvPr>
        </p:nvSpPr>
        <p:spPr>
          <a:xfrm>
            <a:off x="1219200" y="3257550"/>
            <a:ext cx="6705600" cy="3086100"/>
          </a:xfrm>
          <a:solidFill>
            <a:srgbClr val="FFFFFF"/>
          </a:solidFill>
          <a:ln>
            <a:solidFill>
              <a:srgbClr val="000000"/>
            </a:solidFill>
          </a:ln>
        </p:spPr>
        <p:txBody>
          <a:bodyPr/>
          <a:lstStyle/>
          <a:p>
            <a:endParaRPr lang="en-US">
              <a:latin typeface="Times New Roman" charset="0"/>
              <a:ea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8178" name="Rectangle 2"/>
          <p:cNvSpPr>
            <a:spLocks noGrp="1" noRot="1" noChangeAspect="1" noChangeArrowheads="1" noTextEdit="1"/>
          </p:cNvSpPr>
          <p:nvPr>
            <p:ph type="sldImg"/>
          </p:nvPr>
        </p:nvSpPr>
        <p:spPr>
          <a:solidFill>
            <a:srgbClr val="FFFFFF"/>
          </a:solidFill>
          <a:ln/>
        </p:spPr>
      </p:sp>
      <p:sp>
        <p:nvSpPr>
          <p:cNvPr id="178179" name="Rectangle 3"/>
          <p:cNvSpPr>
            <a:spLocks noGrp="1" noChangeArrowheads="1"/>
          </p:cNvSpPr>
          <p:nvPr>
            <p:ph type="body" idx="1"/>
          </p:nvPr>
        </p:nvSpPr>
        <p:spPr>
          <a:solidFill>
            <a:srgbClr val="FFFFFF"/>
          </a:solidFill>
          <a:ln>
            <a:solidFill>
              <a:srgbClr val="000000"/>
            </a:solidFill>
          </a:ln>
        </p:spPr>
        <p:txBody>
          <a:bodyPr/>
          <a:lstStyle/>
          <a:p>
            <a:endParaRPr lang="en-US">
              <a:latin typeface="Times New Roman" charset="0"/>
              <a:ea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2274" name="Rectangle 2"/>
          <p:cNvSpPr>
            <a:spLocks noGrp="1" noRot="1" noChangeAspect="1" noChangeArrowheads="1" noTextEdit="1"/>
          </p:cNvSpPr>
          <p:nvPr>
            <p:ph type="sldImg"/>
          </p:nvPr>
        </p:nvSpPr>
        <p:spPr>
          <a:xfrm>
            <a:off x="2859088" y="514350"/>
            <a:ext cx="3429000" cy="2571750"/>
          </a:xfrm>
          <a:solidFill>
            <a:srgbClr val="FFFFFF"/>
          </a:solidFill>
          <a:ln/>
        </p:spPr>
      </p:sp>
      <p:sp>
        <p:nvSpPr>
          <p:cNvPr id="182275" name="Rectangle 3"/>
          <p:cNvSpPr>
            <a:spLocks noGrp="1" noChangeArrowheads="1"/>
          </p:cNvSpPr>
          <p:nvPr>
            <p:ph type="body" idx="1"/>
          </p:nvPr>
        </p:nvSpPr>
        <p:spPr>
          <a:xfrm>
            <a:off x="914400" y="3257550"/>
            <a:ext cx="7315200" cy="3086100"/>
          </a:xfrm>
          <a:solidFill>
            <a:srgbClr val="FFFFFF"/>
          </a:solidFill>
          <a:ln>
            <a:solidFill>
              <a:srgbClr val="000000"/>
            </a:solidFill>
          </a:ln>
        </p:spPr>
        <p:txBody>
          <a:bodyPr/>
          <a:lstStyle/>
          <a:p>
            <a:endParaRPr lang="en-US">
              <a:latin typeface="Times New Roman" charset="0"/>
              <a:ea typeface="ＭＳ Ｐゴシック"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22" name="Rectangle 2"/>
          <p:cNvSpPr>
            <a:spLocks noGrp="1" noRot="1" noChangeAspect="1" noChangeArrowheads="1" noTextEdit="1"/>
          </p:cNvSpPr>
          <p:nvPr>
            <p:ph type="sldImg"/>
          </p:nvPr>
        </p:nvSpPr>
        <p:spPr>
          <a:solidFill>
            <a:srgbClr val="FFFFFF"/>
          </a:solidFill>
          <a:ln/>
        </p:spPr>
      </p:sp>
      <p:sp>
        <p:nvSpPr>
          <p:cNvPr id="184323" name="Rectangle 3"/>
          <p:cNvSpPr>
            <a:spLocks noGrp="1" noChangeArrowheads="1"/>
          </p:cNvSpPr>
          <p:nvPr>
            <p:ph type="body" idx="1"/>
          </p:nvPr>
        </p:nvSpPr>
        <p:spPr>
          <a:solidFill>
            <a:srgbClr val="FFFFFF"/>
          </a:solidFill>
          <a:ln>
            <a:solidFill>
              <a:srgbClr val="000000"/>
            </a:solidFill>
          </a:ln>
        </p:spPr>
        <p:txBody>
          <a:bodyPr/>
          <a:lstStyle/>
          <a:p>
            <a:endParaRPr lang="en-US">
              <a:latin typeface="Times New Roman" charset="0"/>
              <a:ea typeface="ＭＳ Ｐゴシック"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6370" name="Rectangle 2"/>
          <p:cNvSpPr>
            <a:spLocks noGrp="1" noRot="1" noChangeAspect="1" noChangeArrowheads="1" noTextEdit="1"/>
          </p:cNvSpPr>
          <p:nvPr>
            <p:ph type="sldImg"/>
          </p:nvPr>
        </p:nvSpPr>
        <p:spPr>
          <a:solidFill>
            <a:srgbClr val="FFFFFF"/>
          </a:solidFill>
          <a:ln/>
        </p:spPr>
      </p:sp>
      <p:sp>
        <p:nvSpPr>
          <p:cNvPr id="186371" name="Rectangle 3"/>
          <p:cNvSpPr>
            <a:spLocks noGrp="1" noChangeArrowheads="1"/>
          </p:cNvSpPr>
          <p:nvPr>
            <p:ph type="body" idx="1"/>
          </p:nvPr>
        </p:nvSpPr>
        <p:spPr>
          <a:solidFill>
            <a:srgbClr val="FFFFFF"/>
          </a:solidFill>
          <a:ln>
            <a:solidFill>
              <a:srgbClr val="000000"/>
            </a:solidFill>
          </a:ln>
        </p:spPr>
        <p:txBody>
          <a:bodyPr/>
          <a:lstStyle/>
          <a:p>
            <a:endParaRPr lang="en-US">
              <a:latin typeface="Times New Roman" charset="0"/>
              <a:ea typeface="ＭＳ Ｐゴシック"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solidFill>
            <a:srgbClr val="FFFFFF"/>
          </a:solidFill>
          <a:ln/>
        </p:spPr>
      </p:sp>
      <p:sp>
        <p:nvSpPr>
          <p:cNvPr id="60419" name="Rectangle 3"/>
          <p:cNvSpPr>
            <a:spLocks noGrp="1" noChangeArrowheads="1"/>
          </p:cNvSpPr>
          <p:nvPr>
            <p:ph type="body" idx="1"/>
          </p:nvPr>
        </p:nvSpPr>
        <p:spPr>
          <a:solidFill>
            <a:srgbClr val="FFFFFF"/>
          </a:solidFill>
          <a:ln>
            <a:solidFill>
              <a:srgbClr val="000000"/>
            </a:solidFill>
          </a:ln>
        </p:spPr>
        <p:txBody>
          <a:bodyPr/>
          <a:lstStyle/>
          <a:p>
            <a:endParaRPr lang="en-US">
              <a:latin typeface="Times New Roman" charset="0"/>
              <a:ea typeface="ＭＳ Ｐゴシック"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1490" name="Rectangle 2"/>
          <p:cNvSpPr>
            <a:spLocks noGrp="1" noRot="1" noChangeAspect="1" noChangeArrowheads="1" noTextEdit="1"/>
          </p:cNvSpPr>
          <p:nvPr>
            <p:ph type="sldImg"/>
          </p:nvPr>
        </p:nvSpPr>
        <p:spPr>
          <a:solidFill>
            <a:srgbClr val="FFFFFF"/>
          </a:solidFill>
          <a:ln/>
        </p:spPr>
      </p:sp>
      <p:sp>
        <p:nvSpPr>
          <p:cNvPr id="191491" name="Rectangle 3"/>
          <p:cNvSpPr>
            <a:spLocks noGrp="1" noChangeArrowheads="1"/>
          </p:cNvSpPr>
          <p:nvPr>
            <p:ph type="body" idx="1"/>
          </p:nvPr>
        </p:nvSpPr>
        <p:spPr>
          <a:solidFill>
            <a:srgbClr val="FFFFFF"/>
          </a:solidFill>
          <a:ln>
            <a:solidFill>
              <a:srgbClr val="000000"/>
            </a:solidFill>
          </a:ln>
        </p:spPr>
        <p:txBody>
          <a:bodyPr/>
          <a:lstStyle/>
          <a:p>
            <a:endParaRPr lang="en-US">
              <a:latin typeface="Times New Roman" charset="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Rot="1" noChangeAspect="1" noChangeArrowheads="1"/>
          </p:cNvSpPr>
          <p:nvPr>
            <p:ph type="sldImg"/>
          </p:nvPr>
        </p:nvSpPr>
        <p:spPr>
          <a:xfrm>
            <a:off x="2857500" y="514350"/>
            <a:ext cx="3429000" cy="2571750"/>
          </a:xfrm>
          <a:solidFill>
            <a:srgbClr val="FFFFFF"/>
          </a:solidFill>
          <a:ln/>
        </p:spPr>
      </p:sp>
      <p:sp>
        <p:nvSpPr>
          <p:cNvPr id="21507" name="Rectangle 3"/>
          <p:cNvSpPr>
            <a:spLocks noGrp="1" noChangeArrowheads="1"/>
          </p:cNvSpPr>
          <p:nvPr>
            <p:ph type="body" idx="1"/>
          </p:nvPr>
        </p:nvSpPr>
        <p:spPr>
          <a:xfrm>
            <a:off x="1219200" y="3257550"/>
            <a:ext cx="6705600" cy="3086100"/>
          </a:xfrm>
          <a:solidFill>
            <a:srgbClr val="FFFFFF"/>
          </a:solidFill>
          <a:ln>
            <a:solidFill>
              <a:srgbClr val="000000"/>
            </a:solidFill>
          </a:ln>
        </p:spPr>
        <p:txBody>
          <a:bodyPr/>
          <a:lstStyle/>
          <a:p>
            <a:endParaRPr lang="en-US">
              <a:latin typeface="Times New Roman" charset="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Rot="1" noChangeAspect="1" noChangeArrowheads="1"/>
          </p:cNvSpPr>
          <p:nvPr>
            <p:ph type="sldImg"/>
          </p:nvPr>
        </p:nvSpPr>
        <p:spPr>
          <a:xfrm>
            <a:off x="2857500" y="514350"/>
            <a:ext cx="3429000" cy="2571750"/>
          </a:xfrm>
          <a:solidFill>
            <a:srgbClr val="FFFFFF"/>
          </a:solidFill>
          <a:ln/>
        </p:spPr>
      </p:sp>
      <p:sp>
        <p:nvSpPr>
          <p:cNvPr id="29699" name="Rectangle 3"/>
          <p:cNvSpPr>
            <a:spLocks noGrp="1" noChangeArrowheads="1"/>
          </p:cNvSpPr>
          <p:nvPr>
            <p:ph type="body" idx="1"/>
          </p:nvPr>
        </p:nvSpPr>
        <p:spPr>
          <a:xfrm>
            <a:off x="1219200" y="3257550"/>
            <a:ext cx="6705600" cy="3086100"/>
          </a:xfrm>
          <a:solidFill>
            <a:srgbClr val="FFFFFF"/>
          </a:solidFill>
          <a:ln>
            <a:solidFill>
              <a:srgbClr val="000000"/>
            </a:solidFill>
          </a:ln>
        </p:spPr>
        <p:txBody>
          <a:bodyPr/>
          <a:lstStyle/>
          <a:p>
            <a:endParaRPr lang="en-US">
              <a:latin typeface="Times New Roman" charset="0"/>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2857500" y="514350"/>
            <a:ext cx="3429000" cy="2571750"/>
          </a:xfrm>
          <a:solidFill>
            <a:srgbClr val="FFFFFF"/>
          </a:solidFill>
          <a:ln/>
        </p:spPr>
      </p:sp>
      <p:sp>
        <p:nvSpPr>
          <p:cNvPr id="31747" name="Rectangle 3"/>
          <p:cNvSpPr>
            <a:spLocks noGrp="1" noChangeArrowheads="1"/>
          </p:cNvSpPr>
          <p:nvPr>
            <p:ph type="body" idx="1"/>
          </p:nvPr>
        </p:nvSpPr>
        <p:spPr>
          <a:xfrm>
            <a:off x="1219200" y="3257550"/>
            <a:ext cx="6705600" cy="3086100"/>
          </a:xfrm>
          <a:solidFill>
            <a:srgbClr val="FFFFFF"/>
          </a:solidFill>
          <a:ln>
            <a:solidFill>
              <a:srgbClr val="000000"/>
            </a:solidFill>
          </a:ln>
        </p:spPr>
        <p:txBody>
          <a:bodyPr/>
          <a:lstStyle/>
          <a:p>
            <a:endParaRPr lang="en-US">
              <a:latin typeface="Times New Roman" charset="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solidFill>
            <a:srgbClr val="FFFFFF"/>
          </a:solidFill>
          <a:ln/>
        </p:spPr>
      </p:sp>
      <p:sp>
        <p:nvSpPr>
          <p:cNvPr id="45059" name="Rectangle 3"/>
          <p:cNvSpPr>
            <a:spLocks noGrp="1" noChangeArrowheads="1"/>
          </p:cNvSpPr>
          <p:nvPr>
            <p:ph type="body" idx="1"/>
          </p:nvPr>
        </p:nvSpPr>
        <p:spPr>
          <a:solidFill>
            <a:srgbClr val="FFFFFF"/>
          </a:solidFill>
          <a:ln>
            <a:solidFill>
              <a:srgbClr val="000000"/>
            </a:solidFill>
          </a:ln>
        </p:spPr>
        <p:txBody>
          <a:bodyPr/>
          <a:lstStyle/>
          <a:p>
            <a:endParaRPr lang="en-US">
              <a:latin typeface="Times New Roman" charset="0"/>
              <a:ea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xfrm>
            <a:off x="2857500" y="514350"/>
            <a:ext cx="3429000" cy="2571750"/>
          </a:xfrm>
          <a:solidFill>
            <a:srgbClr val="FFFFFF"/>
          </a:solidFill>
          <a:ln/>
        </p:spPr>
      </p:sp>
      <p:sp>
        <p:nvSpPr>
          <p:cNvPr id="64515" name="Rectangle 3"/>
          <p:cNvSpPr>
            <a:spLocks noGrp="1" noChangeArrowheads="1"/>
          </p:cNvSpPr>
          <p:nvPr>
            <p:ph type="body" idx="1"/>
          </p:nvPr>
        </p:nvSpPr>
        <p:spPr>
          <a:xfrm>
            <a:off x="1219200" y="3257550"/>
            <a:ext cx="6705600" cy="3086100"/>
          </a:xfrm>
          <a:solidFill>
            <a:srgbClr val="FFFFFF"/>
          </a:solidFill>
          <a:ln>
            <a:solidFill>
              <a:srgbClr val="000000"/>
            </a:solidFill>
          </a:ln>
        </p:spPr>
        <p:txBody>
          <a:bodyPr/>
          <a:lstStyle/>
          <a:p>
            <a:endParaRPr lang="en-US">
              <a:latin typeface="Times New Roman" charset="0"/>
              <a:ea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xfrm>
            <a:off x="2857500" y="514350"/>
            <a:ext cx="3429000" cy="2571750"/>
          </a:xfrm>
          <a:solidFill>
            <a:srgbClr val="FFFFFF"/>
          </a:solidFill>
          <a:ln/>
        </p:spPr>
      </p:sp>
      <p:sp>
        <p:nvSpPr>
          <p:cNvPr id="47107" name="Rectangle 3"/>
          <p:cNvSpPr>
            <a:spLocks noGrp="1" noChangeArrowheads="1"/>
          </p:cNvSpPr>
          <p:nvPr>
            <p:ph type="body" idx="1"/>
          </p:nvPr>
        </p:nvSpPr>
        <p:spPr>
          <a:xfrm>
            <a:off x="1219200" y="3257550"/>
            <a:ext cx="6705600" cy="3086100"/>
          </a:xfrm>
          <a:solidFill>
            <a:srgbClr val="FFFFFF"/>
          </a:solidFill>
          <a:ln>
            <a:solidFill>
              <a:srgbClr val="000000"/>
            </a:solidFill>
          </a:ln>
        </p:spPr>
        <p:txBody>
          <a:bodyPr/>
          <a:lstStyle/>
          <a:p>
            <a:endParaRPr lang="en-US">
              <a:latin typeface="Times New Roman" charset="0"/>
              <a:ea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xfrm>
            <a:off x="2970213" y="598488"/>
            <a:ext cx="3206750" cy="2405062"/>
          </a:xfrm>
          <a:ln cap="flat"/>
        </p:spPr>
      </p:sp>
      <p:sp>
        <p:nvSpPr>
          <p:cNvPr id="49155" name="Rectangle 3"/>
          <p:cNvSpPr>
            <a:spLocks noGrp="1" noChangeArrowheads="1"/>
          </p:cNvSpPr>
          <p:nvPr>
            <p:ph type="body" idx="1"/>
          </p:nvPr>
        </p:nvSpPr>
        <p:spPr>
          <a:noFill/>
          <a:ln w="9525"/>
        </p:spPr>
        <p:txBody>
          <a:bodyPr lIns="95284" tIns="46834" rIns="95284" bIns="46834"/>
          <a:lstStyle/>
          <a:p>
            <a:endParaRPr lang="en-US">
              <a:latin typeface="Times New Roman" charset="0"/>
              <a:ea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xfrm>
            <a:off x="2857500" y="514350"/>
            <a:ext cx="3429000" cy="2571750"/>
          </a:xfrm>
          <a:solidFill>
            <a:srgbClr val="FFFFFF"/>
          </a:solidFill>
          <a:ln/>
        </p:spPr>
      </p:sp>
      <p:sp>
        <p:nvSpPr>
          <p:cNvPr id="69635" name="Rectangle 3"/>
          <p:cNvSpPr>
            <a:spLocks noGrp="1" noChangeArrowheads="1"/>
          </p:cNvSpPr>
          <p:nvPr>
            <p:ph type="body" idx="1"/>
          </p:nvPr>
        </p:nvSpPr>
        <p:spPr>
          <a:xfrm>
            <a:off x="1219200" y="3257550"/>
            <a:ext cx="6705600" cy="3086100"/>
          </a:xfrm>
          <a:solidFill>
            <a:srgbClr val="FFFFFF"/>
          </a:solidFill>
          <a:ln>
            <a:solidFill>
              <a:srgbClr val="000000"/>
            </a:solidFill>
          </a:ln>
        </p:spPr>
        <p:txBody>
          <a:bodyPr/>
          <a:lstStyle/>
          <a:p>
            <a:endParaRPr lang="en-US">
              <a:latin typeface="Times New Roman" charset="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144CF66-64F9-D14D-8028-BC9E8900064A}" type="datetime1">
              <a:rPr lang="en-US"/>
              <a:pPr>
                <a:defRPr/>
              </a:pPr>
              <a:t>11/26/10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8F09EF9-2CCE-0B4B-93F3-50B2E321F97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3693CD8-8E02-8446-9FDC-08181AFBC854}" type="datetime1">
              <a:rPr lang="en-US"/>
              <a:pPr>
                <a:defRPr/>
              </a:pPr>
              <a:t>11/26/10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1089484-2D10-3643-BCFA-F29FF04511F4}"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7EDF78C-7D54-A445-8817-0A09AB3AE6E2}" type="datetime1">
              <a:rPr lang="en-US"/>
              <a:pPr>
                <a:defRPr/>
              </a:pPr>
              <a:t>11/26/10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EF60CA-EC6A-3C49-829A-C287688FB13B}"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66725" y="1870075"/>
            <a:ext cx="8353425" cy="6445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66725" y="2590800"/>
            <a:ext cx="8353425" cy="3706813"/>
          </a:xfrm>
        </p:spPr>
        <p:txBody>
          <a:bodyPr rtlCol="0">
            <a:normAutofit/>
          </a:bodyPr>
          <a:lstStyle/>
          <a:p>
            <a:pPr lvl="0"/>
            <a:endParaRPr lang="en-US" noProof="0" smtClean="0"/>
          </a:p>
        </p:txBody>
      </p:sp>
      <p:sp>
        <p:nvSpPr>
          <p:cNvPr id="4" name="Slide Number Placeholder 3"/>
          <p:cNvSpPr>
            <a:spLocks noGrp="1"/>
          </p:cNvSpPr>
          <p:nvPr>
            <p:ph type="sldNum" sz="quarter" idx="10"/>
          </p:nvPr>
        </p:nvSpPr>
        <p:spPr>
          <a:xfrm>
            <a:off x="466725" y="6440488"/>
            <a:ext cx="296863" cy="290512"/>
          </a:xfrm>
        </p:spPr>
        <p:txBody>
          <a:bodyPr/>
          <a:lstStyle>
            <a:lvl1pPr>
              <a:defRPr/>
            </a:lvl1pPr>
          </a:lstStyle>
          <a:p>
            <a:pPr>
              <a:defRPr/>
            </a:pPr>
            <a:fld id="{98059B91-EB60-D948-A58B-A8A77A0F1447}"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5F66A1C-0998-E845-BB9E-21D74C5CF859}" type="datetime1">
              <a:rPr lang="en-US"/>
              <a:pPr>
                <a:defRPr/>
              </a:pPr>
              <a:t>11/26/10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CC6514-00B0-144D-A4F9-E1C5317C2A63}"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475F666-C5C3-4F47-BCB9-D6AEE0A7BB23}" type="datetime1">
              <a:rPr lang="en-US"/>
              <a:pPr>
                <a:defRPr/>
              </a:pPr>
              <a:t>11/26/10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FFFB27D-6D31-624C-8190-F82DBD17341E}"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E777CED-4E4A-5144-BE60-BEBC8CA47238}" type="datetime1">
              <a:rPr lang="en-US"/>
              <a:pPr>
                <a:defRPr/>
              </a:pPr>
              <a:t>11/26/10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C62B477-4034-B348-8327-25CBD645D623}"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2CEA0FE-2D7C-7445-BEC7-6B0277BF0774}" type="datetime1">
              <a:rPr lang="en-US"/>
              <a:pPr>
                <a:defRPr/>
              </a:pPr>
              <a:t>11/26/10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0087F53-AA33-5643-B040-0772FA9509CA}"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E125179-7B2D-6B45-B095-058F6C88A66A}" type="datetime1">
              <a:rPr lang="en-US"/>
              <a:pPr>
                <a:defRPr/>
              </a:pPr>
              <a:t>11/26/10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E058EB1-FF5A-654A-90A1-0823E42BFAF6}"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B610722-370C-F549-8641-656E37B15723}" type="datetime1">
              <a:rPr lang="en-US"/>
              <a:pPr>
                <a:defRPr/>
              </a:pPr>
              <a:t>11/26/10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1A8C86F-00C8-F84C-BADE-FDE315D851A6}"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0FFDDE3-4753-384E-94CA-20ED97F1533D}" type="datetime1">
              <a:rPr lang="en-US"/>
              <a:pPr>
                <a:defRPr/>
              </a:pPr>
              <a:t>11/26/10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12022B8-FE27-B64C-A39D-D93C07A23626}"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FAFF8AB-372A-7F4A-BA8C-27D25B63AB0F}" type="datetime1">
              <a:rPr lang="en-US"/>
              <a:pPr>
                <a:defRPr/>
              </a:pPr>
              <a:t>11/26/10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C091E65-4899-E648-875F-4405F45E597B}"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a:defRPr/>
            </a:pPr>
            <a:fld id="{D69EAC0F-8F13-B34A-9707-9E19DC95A4F4}" type="datetime1">
              <a:rPr lang="en-US"/>
              <a:pPr>
                <a:defRPr/>
              </a:pPr>
              <a:t>11/26/10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Geneva" pitchFamily="-108" charset="0"/>
                <a:ea typeface="ＭＳ Ｐゴシック" pitchFamily="-108" charset="-128"/>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721B3A7B-08A4-8D41-9F8B-23CAB4CD64A4}"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825"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 id="2147483826" r:id="rId12"/>
  </p:sldLayoutIdLst>
  <p:txStyles>
    <p:titleStyle>
      <a:lvl1pPr algn="ctr" defTabSz="457200" rtl="0" eaLnBrk="0" fontAlgn="base" hangingPunct="0">
        <a:spcBef>
          <a:spcPct val="0"/>
        </a:spcBef>
        <a:spcAft>
          <a:spcPct val="0"/>
        </a:spcAft>
        <a:defRPr sz="3600" kern="1200">
          <a:solidFill>
            <a:schemeClr val="tx1"/>
          </a:solidFill>
          <a:latin typeface="+mj-lt"/>
          <a:ea typeface="ＭＳ Ｐゴシック" pitchFamily="-108" charset="-128"/>
          <a:cs typeface="ＭＳ Ｐゴシック" charset="-128"/>
        </a:defRPr>
      </a:lvl1pPr>
      <a:lvl2pPr algn="ctr" defTabSz="457200" rtl="0" eaLnBrk="0" fontAlgn="base" hangingPunct="0">
        <a:spcBef>
          <a:spcPct val="0"/>
        </a:spcBef>
        <a:spcAft>
          <a:spcPct val="0"/>
        </a:spcAft>
        <a:defRPr sz="3600">
          <a:solidFill>
            <a:schemeClr val="tx1"/>
          </a:solidFill>
          <a:latin typeface="Calibri" pitchFamily="-108" charset="0"/>
          <a:ea typeface="ＭＳ Ｐゴシック" pitchFamily="-108" charset="-128"/>
          <a:cs typeface="ＭＳ Ｐゴシック" charset="-128"/>
        </a:defRPr>
      </a:lvl2pPr>
      <a:lvl3pPr algn="ctr" defTabSz="457200" rtl="0" eaLnBrk="0" fontAlgn="base" hangingPunct="0">
        <a:spcBef>
          <a:spcPct val="0"/>
        </a:spcBef>
        <a:spcAft>
          <a:spcPct val="0"/>
        </a:spcAft>
        <a:defRPr sz="3600">
          <a:solidFill>
            <a:schemeClr val="tx1"/>
          </a:solidFill>
          <a:latin typeface="Calibri" pitchFamily="-108" charset="0"/>
          <a:ea typeface="ＭＳ Ｐゴシック" pitchFamily="-108" charset="-128"/>
          <a:cs typeface="ＭＳ Ｐゴシック" charset="-128"/>
        </a:defRPr>
      </a:lvl3pPr>
      <a:lvl4pPr algn="ctr" defTabSz="457200" rtl="0" eaLnBrk="0" fontAlgn="base" hangingPunct="0">
        <a:spcBef>
          <a:spcPct val="0"/>
        </a:spcBef>
        <a:spcAft>
          <a:spcPct val="0"/>
        </a:spcAft>
        <a:defRPr sz="3600">
          <a:solidFill>
            <a:schemeClr val="tx1"/>
          </a:solidFill>
          <a:latin typeface="Calibri" pitchFamily="-108" charset="0"/>
          <a:ea typeface="ＭＳ Ｐゴシック" pitchFamily="-108" charset="-128"/>
          <a:cs typeface="ＭＳ Ｐゴシック" charset="-128"/>
        </a:defRPr>
      </a:lvl4pPr>
      <a:lvl5pPr algn="ctr" defTabSz="457200" rtl="0" eaLnBrk="0" fontAlgn="base" hangingPunct="0">
        <a:spcBef>
          <a:spcPct val="0"/>
        </a:spcBef>
        <a:spcAft>
          <a:spcPct val="0"/>
        </a:spcAft>
        <a:defRPr sz="3600">
          <a:solidFill>
            <a:schemeClr val="tx1"/>
          </a:solidFill>
          <a:latin typeface="Calibri" pitchFamily="-108" charset="0"/>
          <a:ea typeface="ＭＳ Ｐゴシック" pitchFamily="-108" charset="-128"/>
          <a:cs typeface="ＭＳ Ｐゴシック" charset="-128"/>
        </a:defRPr>
      </a:lvl5pPr>
      <a:lvl6pPr marL="457200" algn="ctr" defTabSz="457200" rtl="0" fontAlgn="base">
        <a:spcBef>
          <a:spcPct val="0"/>
        </a:spcBef>
        <a:spcAft>
          <a:spcPct val="0"/>
        </a:spcAft>
        <a:defRPr sz="4400">
          <a:solidFill>
            <a:schemeClr val="tx1"/>
          </a:solidFill>
          <a:latin typeface="Calibri" pitchFamily="-108" charset="0"/>
          <a:ea typeface="ＭＳ Ｐゴシック" pitchFamily="-108" charset="-128"/>
        </a:defRPr>
      </a:lvl6pPr>
      <a:lvl7pPr marL="914400" algn="ctr" defTabSz="457200" rtl="0" fontAlgn="base">
        <a:spcBef>
          <a:spcPct val="0"/>
        </a:spcBef>
        <a:spcAft>
          <a:spcPct val="0"/>
        </a:spcAft>
        <a:defRPr sz="4400">
          <a:solidFill>
            <a:schemeClr val="tx1"/>
          </a:solidFill>
          <a:latin typeface="Calibri" pitchFamily="-108" charset="0"/>
          <a:ea typeface="ＭＳ Ｐゴシック" pitchFamily="-108" charset="-128"/>
        </a:defRPr>
      </a:lvl7pPr>
      <a:lvl8pPr marL="1371600" algn="ctr" defTabSz="457200" rtl="0" fontAlgn="base">
        <a:spcBef>
          <a:spcPct val="0"/>
        </a:spcBef>
        <a:spcAft>
          <a:spcPct val="0"/>
        </a:spcAft>
        <a:defRPr sz="4400">
          <a:solidFill>
            <a:schemeClr val="tx1"/>
          </a:solidFill>
          <a:latin typeface="Calibri" pitchFamily="-108" charset="0"/>
          <a:ea typeface="ＭＳ Ｐゴシック" pitchFamily="-108" charset="-128"/>
        </a:defRPr>
      </a:lvl8pPr>
      <a:lvl9pPr marL="1828800" algn="ctr" defTabSz="457200" rtl="0" fontAlgn="base">
        <a:spcBef>
          <a:spcPct val="0"/>
        </a:spcBef>
        <a:spcAft>
          <a:spcPct val="0"/>
        </a:spcAft>
        <a:defRPr sz="4400">
          <a:solidFill>
            <a:schemeClr val="tx1"/>
          </a:solidFill>
          <a:latin typeface="Calibri" pitchFamily="-108" charset="0"/>
          <a:ea typeface="ＭＳ Ｐゴシック" pitchFamily="-108" charset="-128"/>
        </a:defRPr>
      </a:lvl9pPr>
    </p:titleStyle>
    <p:bodyStyle>
      <a:lvl1pPr marL="276225" indent="-276225" algn="l" defTabSz="457200" rtl="0" eaLnBrk="0" fontAlgn="base" hangingPunct="0">
        <a:spcBef>
          <a:spcPct val="20000"/>
        </a:spcBef>
        <a:spcAft>
          <a:spcPct val="0"/>
        </a:spcAft>
        <a:buClr>
          <a:schemeClr val="tx2"/>
        </a:buClr>
        <a:buFont typeface="Wingdings" charset="2"/>
        <a:buChar char="§"/>
        <a:defRPr sz="2800" kern="1200">
          <a:solidFill>
            <a:schemeClr val="tx1"/>
          </a:solidFill>
          <a:latin typeface="+mn-lt"/>
          <a:ea typeface="ＭＳ Ｐゴシック" pitchFamily="-108" charset="-128"/>
          <a:cs typeface="ＭＳ Ｐゴシック" charset="-128"/>
        </a:defRPr>
      </a:lvl1pPr>
      <a:lvl2pPr marL="541338" indent="-269875" algn="l" defTabSz="439738" rtl="0" eaLnBrk="0" fontAlgn="base" hangingPunct="0">
        <a:spcBef>
          <a:spcPct val="20000"/>
        </a:spcBef>
        <a:spcAft>
          <a:spcPct val="0"/>
        </a:spcAft>
        <a:buClr>
          <a:schemeClr val="tx2"/>
        </a:buClr>
        <a:buFont typeface="Arial" charset="0"/>
        <a:buChar char="•"/>
        <a:defRPr sz="2400" kern="1200">
          <a:solidFill>
            <a:schemeClr val="tx1"/>
          </a:solidFill>
          <a:latin typeface="+mn-lt"/>
          <a:ea typeface="ＭＳ Ｐゴシック" pitchFamily="-108" charset="-128"/>
          <a:cs typeface="+mn-cs"/>
        </a:defRPr>
      </a:lvl2pPr>
      <a:lvl3pPr marL="896938" indent="-355600" algn="l" defTabSz="604838" rtl="0" eaLnBrk="0" fontAlgn="base" hangingPunct="0">
        <a:spcBef>
          <a:spcPct val="20000"/>
        </a:spcBef>
        <a:spcAft>
          <a:spcPct val="0"/>
        </a:spcAft>
        <a:buClr>
          <a:schemeClr val="tx2"/>
        </a:buClr>
        <a:buFont typeface="Courier New" charset="0"/>
        <a:buChar char="o"/>
        <a:defRPr sz="2000" kern="1200">
          <a:solidFill>
            <a:schemeClr val="tx1"/>
          </a:solidFill>
          <a:latin typeface="+mn-lt"/>
          <a:ea typeface="ＭＳ Ｐゴシック" pitchFamily="-108" charset="-128"/>
          <a:cs typeface="+mn-cs"/>
        </a:defRPr>
      </a:lvl3pPr>
      <a:lvl4pPr marL="1252538" indent="-338138" algn="l" defTabSz="665163" rtl="0" eaLnBrk="0" fontAlgn="base" hangingPunct="0">
        <a:spcBef>
          <a:spcPct val="20000"/>
        </a:spcBef>
        <a:spcAft>
          <a:spcPct val="0"/>
        </a:spcAft>
        <a:buClr>
          <a:schemeClr val="tx2"/>
        </a:buClr>
        <a:buFont typeface="Wingdings" charset="2"/>
        <a:buChar char="§"/>
        <a:defRPr kern="1200">
          <a:solidFill>
            <a:schemeClr val="tx1"/>
          </a:solidFill>
          <a:latin typeface="+mn-lt"/>
          <a:ea typeface="ＭＳ Ｐゴシック" pitchFamily="-108" charset="-128"/>
          <a:cs typeface="+mn-cs"/>
        </a:defRPr>
      </a:lvl4pPr>
      <a:lvl5pPr marL="1608138" indent="-322263" algn="l" defTabSz="617538" rtl="0" eaLnBrk="0" fontAlgn="base" hangingPunct="0">
        <a:spcBef>
          <a:spcPct val="20000"/>
        </a:spcBef>
        <a:spcAft>
          <a:spcPct val="0"/>
        </a:spcAft>
        <a:buClr>
          <a:schemeClr val="tx2"/>
        </a:buClr>
        <a:buFont typeface="Courier New" charset="0"/>
        <a:buChar char="o"/>
        <a:defRPr kern="1200">
          <a:solidFill>
            <a:schemeClr val="tx1"/>
          </a:solidFill>
          <a:latin typeface="+mn-lt"/>
          <a:ea typeface="ＭＳ Ｐゴシック" pitchFamily="-108"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5.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6"/>
          <p:cNvSpPr>
            <a:spLocks noGrp="1" noChangeArrowheads="1"/>
          </p:cNvSpPr>
          <p:nvPr>
            <p:ph type="ctrTitle"/>
          </p:nvPr>
        </p:nvSpPr>
        <p:spPr>
          <a:xfrm>
            <a:off x="440267" y="1208088"/>
            <a:ext cx="8195733" cy="1865312"/>
          </a:xfrm>
        </p:spPr>
        <p:txBody>
          <a:bodyPr/>
          <a:lstStyle/>
          <a:p>
            <a:r>
              <a:rPr lang="en-US" sz="4000" dirty="0" smtClean="0"/>
              <a:t>Stopping people doing good things: the essence of effective leadership</a:t>
            </a:r>
            <a:endParaRPr lang="en-GB" sz="4000" dirty="0"/>
          </a:p>
        </p:txBody>
      </p:sp>
      <p:sp>
        <p:nvSpPr>
          <p:cNvPr id="16387" name="Rectangle 7"/>
          <p:cNvSpPr>
            <a:spLocks noGrp="1" noChangeArrowheads="1"/>
          </p:cNvSpPr>
          <p:nvPr>
            <p:ph type="subTitle" idx="1"/>
          </p:nvPr>
        </p:nvSpPr>
        <p:spPr>
          <a:xfrm>
            <a:off x="1617663" y="3416300"/>
            <a:ext cx="6049962" cy="2641600"/>
          </a:xfrm>
        </p:spPr>
        <p:txBody>
          <a:bodyPr/>
          <a:lstStyle/>
          <a:p>
            <a:pPr eaLnBrk="1" hangingPunct="1">
              <a:lnSpc>
                <a:spcPct val="80000"/>
              </a:lnSpc>
            </a:pPr>
            <a:r>
              <a:rPr lang="en-GB" sz="2200" dirty="0">
                <a:solidFill>
                  <a:srgbClr val="898989"/>
                </a:solidFill>
                <a:ea typeface="ＭＳ Ｐゴシック" charset="-128"/>
              </a:rPr>
              <a:t>Dylan </a:t>
            </a:r>
            <a:r>
              <a:rPr lang="en-GB" sz="2200" dirty="0" smtClean="0">
                <a:solidFill>
                  <a:srgbClr val="898989"/>
                </a:solidFill>
                <a:ea typeface="ＭＳ Ｐゴシック" charset="-128"/>
              </a:rPr>
              <a:t>Wiliam</a:t>
            </a:r>
          </a:p>
          <a:p>
            <a:pPr eaLnBrk="1" hangingPunct="1">
              <a:lnSpc>
                <a:spcPct val="80000"/>
              </a:lnSpc>
            </a:pPr>
            <a:endParaRPr lang="en-GB" sz="2200" dirty="0" smtClean="0">
              <a:solidFill>
                <a:srgbClr val="898989"/>
              </a:solidFill>
              <a:ea typeface="ＭＳ Ｐゴシック" charset="-128"/>
            </a:endParaRPr>
          </a:p>
          <a:p>
            <a:pPr eaLnBrk="1" hangingPunct="1">
              <a:lnSpc>
                <a:spcPct val="80000"/>
              </a:lnSpc>
            </a:pPr>
            <a:r>
              <a:rPr lang="en-US" sz="2400" dirty="0" smtClean="0"/>
              <a:t>SSAT 18</a:t>
            </a:r>
            <a:r>
              <a:rPr lang="en-US" sz="2400" baseline="30000" dirty="0" smtClean="0"/>
              <a:t>th</a:t>
            </a:r>
            <a:r>
              <a:rPr lang="en-US" sz="2400" dirty="0" smtClean="0"/>
              <a:t> National Conference</a:t>
            </a:r>
          </a:p>
          <a:p>
            <a:pPr eaLnBrk="1" hangingPunct="1">
              <a:lnSpc>
                <a:spcPct val="80000"/>
              </a:lnSpc>
            </a:pPr>
            <a:endParaRPr lang="en-GB" sz="2200" dirty="0" smtClean="0">
              <a:solidFill>
                <a:srgbClr val="898989"/>
              </a:solidFill>
              <a:ea typeface="ＭＳ Ｐゴシック" charset="-128"/>
            </a:endParaRPr>
          </a:p>
          <a:p>
            <a:pPr eaLnBrk="1" hangingPunct="1">
              <a:lnSpc>
                <a:spcPct val="80000"/>
              </a:lnSpc>
            </a:pPr>
            <a:r>
              <a:rPr lang="en-GB" sz="2200" dirty="0" smtClean="0">
                <a:solidFill>
                  <a:srgbClr val="898989"/>
                </a:solidFill>
                <a:ea typeface="ＭＳ Ｐゴシック" charset="-128"/>
              </a:rPr>
              <a:t>24 November 2010</a:t>
            </a:r>
            <a:endParaRPr lang="en-GB" sz="2200" dirty="0">
              <a:solidFill>
                <a:srgbClr val="898989"/>
              </a:solidFill>
              <a:ea typeface="ＭＳ Ｐゴシック" charset="-128"/>
            </a:endParaRPr>
          </a:p>
          <a:p>
            <a:pPr eaLnBrk="1" hangingPunct="1">
              <a:lnSpc>
                <a:spcPct val="80000"/>
              </a:lnSpc>
            </a:pPr>
            <a:endParaRPr lang="en-GB" sz="2200" dirty="0">
              <a:solidFill>
                <a:srgbClr val="898989"/>
              </a:solidFill>
              <a:ea typeface="ＭＳ Ｐゴシック" charset="-128"/>
            </a:endParaRPr>
          </a:p>
          <a:p>
            <a:pPr eaLnBrk="1" hangingPunct="1">
              <a:lnSpc>
                <a:spcPct val="80000"/>
              </a:lnSpc>
            </a:pPr>
            <a:r>
              <a:rPr lang="en-GB" sz="2200" dirty="0">
                <a:solidFill>
                  <a:srgbClr val="898989"/>
                </a:solidFill>
                <a:ea typeface="ＭＳ Ｐゴシック" charset="-128"/>
              </a:rPr>
              <a:t>www.dylanwiliam.net</a:t>
            </a:r>
          </a:p>
          <a:p>
            <a:pPr eaLnBrk="1" hangingPunct="1">
              <a:lnSpc>
                <a:spcPct val="80000"/>
              </a:lnSpc>
            </a:pPr>
            <a:endParaRPr lang="en-GB" sz="2200" dirty="0">
              <a:solidFill>
                <a:srgbClr val="898989"/>
              </a:solidFill>
              <a:ea typeface="ＭＳ Ｐゴシック" charset="-128"/>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kumimoji="1" lang="en-US" dirty="0" smtClean="0">
                <a:ea typeface="ＭＳ Ｐゴシック" charset="-128"/>
              </a:rPr>
              <a:t>Why do smart people do dumb things?</a:t>
            </a:r>
            <a:endParaRPr kumimoji="1" lang="en-US" dirty="0">
              <a:ea typeface="ＭＳ Ｐゴシック" charset="-128"/>
            </a:endParaRPr>
          </a:p>
        </p:txBody>
      </p:sp>
      <p:sp>
        <p:nvSpPr>
          <p:cNvPr id="30723" name="Rectangle 3"/>
          <p:cNvSpPr>
            <a:spLocks noGrp="1" noChangeArrowheads="1"/>
          </p:cNvSpPr>
          <p:nvPr>
            <p:ph idx="1"/>
          </p:nvPr>
        </p:nvSpPr>
        <p:spPr>
          <a:xfrm>
            <a:off x="457200" y="1244600"/>
            <a:ext cx="8686800" cy="5613400"/>
          </a:xfrm>
        </p:spPr>
        <p:txBody>
          <a:bodyPr/>
          <a:lstStyle/>
          <a:p>
            <a:pPr eaLnBrk="1" hangingPunct="1">
              <a:lnSpc>
                <a:spcPct val="90000"/>
              </a:lnSpc>
            </a:pPr>
            <a:r>
              <a:rPr kumimoji="1" lang="en-US" sz="3000" dirty="0">
                <a:ea typeface="ＭＳ Ｐゴシック" charset="-128"/>
              </a:rPr>
              <a:t>Three generations of school effectiveness research</a:t>
            </a:r>
          </a:p>
          <a:p>
            <a:pPr lvl="1" eaLnBrk="1" hangingPunct="1">
              <a:lnSpc>
                <a:spcPct val="90000"/>
              </a:lnSpc>
            </a:pPr>
            <a:r>
              <a:rPr kumimoji="1" lang="en-US" sz="2600" dirty="0"/>
              <a:t>Raw results approaches</a:t>
            </a:r>
          </a:p>
          <a:p>
            <a:pPr lvl="2" eaLnBrk="1" hangingPunct="1">
              <a:lnSpc>
                <a:spcPct val="90000"/>
              </a:lnSpc>
            </a:pPr>
            <a:r>
              <a:rPr kumimoji="1" lang="en-US" sz="2200" dirty="0">
                <a:ea typeface="ＭＳ Ｐゴシック" charset="-128"/>
              </a:rPr>
              <a:t>Different schools get different results</a:t>
            </a:r>
          </a:p>
          <a:p>
            <a:pPr lvl="2" eaLnBrk="1" hangingPunct="1">
              <a:lnSpc>
                <a:spcPct val="90000"/>
              </a:lnSpc>
            </a:pPr>
            <a:r>
              <a:rPr kumimoji="1" lang="en-US" sz="2200" dirty="0">
                <a:ea typeface="ＭＳ Ｐゴシック" charset="-128"/>
              </a:rPr>
              <a:t>Conclusion: Schools make a difference</a:t>
            </a:r>
          </a:p>
          <a:p>
            <a:pPr lvl="1" eaLnBrk="1" hangingPunct="1">
              <a:lnSpc>
                <a:spcPct val="90000"/>
              </a:lnSpc>
            </a:pPr>
            <a:r>
              <a:rPr kumimoji="1" lang="en-US" sz="2600" dirty="0"/>
              <a:t>Demographic-based approaches</a:t>
            </a:r>
            <a:endParaRPr kumimoji="1" lang="en-US" sz="2600" dirty="0" smtClean="0"/>
          </a:p>
          <a:p>
            <a:pPr lvl="2" eaLnBrk="1" hangingPunct="1">
              <a:lnSpc>
                <a:spcPct val="90000"/>
              </a:lnSpc>
            </a:pPr>
            <a:r>
              <a:rPr kumimoji="1" lang="en-US" sz="2200" dirty="0" smtClean="0">
                <a:ea typeface="ＭＳ Ｐゴシック" charset="-128"/>
              </a:rPr>
              <a:t>School factors </a:t>
            </a:r>
            <a:r>
              <a:rPr kumimoji="1" lang="en-US" sz="2200" dirty="0">
                <a:ea typeface="ＭＳ Ｐゴシック" charset="-128"/>
              </a:rPr>
              <a:t>account for</a:t>
            </a:r>
            <a:r>
              <a:rPr kumimoji="1" lang="en-US" sz="2200" dirty="0" smtClean="0">
                <a:ea typeface="ＭＳ Ｐゴシック" charset="-128"/>
              </a:rPr>
              <a:t> only 7% </a:t>
            </a:r>
            <a:r>
              <a:rPr kumimoji="1" lang="en-US" sz="2200" dirty="0">
                <a:ea typeface="ＭＳ Ｐゴシック" charset="-128"/>
              </a:rPr>
              <a:t>of the variation</a:t>
            </a:r>
          </a:p>
          <a:p>
            <a:pPr lvl="2" eaLnBrk="1" hangingPunct="1">
              <a:lnSpc>
                <a:spcPct val="90000"/>
              </a:lnSpc>
            </a:pPr>
            <a:r>
              <a:rPr kumimoji="1" lang="en-US" sz="2200" dirty="0">
                <a:ea typeface="ＭＳ Ｐゴシック" charset="-128"/>
              </a:rPr>
              <a:t>Conclusion: Schools don’t make a </a:t>
            </a:r>
            <a:r>
              <a:rPr kumimoji="1" lang="en-US" sz="2200" dirty="0" smtClean="0">
                <a:ea typeface="ＭＳ Ｐゴシック" charset="-128"/>
              </a:rPr>
              <a:t>difference</a:t>
            </a:r>
          </a:p>
          <a:p>
            <a:pPr lvl="2" eaLnBrk="1" hangingPunct="1">
              <a:defRPr/>
            </a:pPr>
            <a:r>
              <a:rPr lang="en-US" dirty="0" smtClean="0">
                <a:ea typeface="ＭＳ Ｐゴシック" charset="-128"/>
              </a:rPr>
              <a:t>If 15 students in a class get 5 A*-C in the average school:</a:t>
            </a:r>
          </a:p>
          <a:p>
            <a:pPr lvl="3" eaLnBrk="1" hangingPunct="1">
              <a:defRPr/>
            </a:pPr>
            <a:r>
              <a:rPr lang="en-US" dirty="0" smtClean="0"/>
              <a:t>17 students will do so at a “good” school (1sd above mean)</a:t>
            </a:r>
          </a:p>
          <a:p>
            <a:pPr lvl="3" eaLnBrk="1" hangingPunct="1">
              <a:defRPr/>
            </a:pPr>
            <a:r>
              <a:rPr lang="en-US" dirty="0" smtClean="0"/>
              <a:t>13 students will do so at a “bad” school (1sd below mean)</a:t>
            </a:r>
            <a:endParaRPr kumimoji="1" lang="en-US" sz="2200" dirty="0" smtClean="0">
              <a:ea typeface="ＭＳ Ｐゴシック" charset="-128"/>
            </a:endParaRPr>
          </a:p>
          <a:p>
            <a:pPr lvl="1" eaLnBrk="1" hangingPunct="1">
              <a:lnSpc>
                <a:spcPct val="90000"/>
              </a:lnSpc>
            </a:pPr>
            <a:r>
              <a:rPr kumimoji="1" lang="en-US" sz="2600" dirty="0"/>
              <a:t>Value-added approaches</a:t>
            </a:r>
          </a:p>
          <a:p>
            <a:pPr lvl="2" eaLnBrk="1" hangingPunct="1">
              <a:lnSpc>
                <a:spcPct val="90000"/>
              </a:lnSpc>
            </a:pPr>
            <a:r>
              <a:rPr kumimoji="1" lang="en-US" sz="2200" dirty="0">
                <a:ea typeface="ＭＳ Ｐゴシック" charset="-128"/>
              </a:rPr>
              <a:t>School-level differences in value-added are relatively small</a:t>
            </a:r>
            <a:endParaRPr kumimoji="1" lang="en-US" sz="2200" dirty="0" smtClean="0">
              <a:ea typeface="ＭＳ Ｐゴシック" charset="-128"/>
            </a:endParaRPr>
          </a:p>
          <a:p>
            <a:pPr lvl="2" eaLnBrk="1" hangingPunct="1">
              <a:lnSpc>
                <a:spcPct val="90000"/>
              </a:lnSpc>
            </a:pPr>
            <a:r>
              <a:rPr kumimoji="1" lang="en-US" sz="2200" dirty="0" smtClean="0">
                <a:ea typeface="ＭＳ Ｐゴシック" charset="-128"/>
              </a:rPr>
              <a:t>Teacher-</a:t>
            </a:r>
            <a:r>
              <a:rPr kumimoji="1" lang="en-US" sz="2200" dirty="0">
                <a:ea typeface="ＭＳ Ｐゴシック" charset="-128"/>
              </a:rPr>
              <a:t>level differences in value-added are large</a:t>
            </a:r>
          </a:p>
          <a:p>
            <a:pPr lvl="2" eaLnBrk="1" hangingPunct="1">
              <a:lnSpc>
                <a:spcPct val="90000"/>
              </a:lnSpc>
            </a:pPr>
            <a:r>
              <a:rPr kumimoji="1" lang="en-US" sz="2200" dirty="0">
                <a:ea typeface="ＭＳ Ｐゴシック" charset="-128"/>
              </a:rPr>
              <a:t>Conclusion: An effective school is a school full of effective</a:t>
            </a:r>
            <a:r>
              <a:rPr kumimoji="1" lang="en-US" sz="2200" dirty="0" smtClean="0">
                <a:ea typeface="ＭＳ Ｐゴシック" charset="-128"/>
              </a:rPr>
              <a:t> teachers</a:t>
            </a:r>
            <a:endParaRPr kumimoji="1" lang="en-US" sz="2200" dirty="0">
              <a:ea typeface="ＭＳ Ｐゴシック"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72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2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072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72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072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72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072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0723">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0723">
                                            <p:txEl>
                                              <p:pRg st="11" end="1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0723">
                                            <p:txEl>
                                              <p:pRg st="12" end="1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072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bldLvl="2"/>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0" y="274638"/>
            <a:ext cx="9144000" cy="1143000"/>
          </a:xfrm>
        </p:spPr>
        <p:txBody>
          <a:bodyPr/>
          <a:lstStyle/>
          <a:p>
            <a:pPr eaLnBrk="1" hangingPunct="1"/>
            <a:r>
              <a:rPr lang="en-US" sz="4000" smtClean="0">
                <a:ea typeface="ＭＳ Ｐゴシック" charset="-128"/>
              </a:rPr>
              <a:t>Teachers make the difference</a:t>
            </a:r>
          </a:p>
        </p:txBody>
      </p:sp>
      <p:sp>
        <p:nvSpPr>
          <p:cNvPr id="44035" name="Rectangle 3"/>
          <p:cNvSpPr>
            <a:spLocks noGrp="1" noChangeArrowheads="1"/>
          </p:cNvSpPr>
          <p:nvPr>
            <p:ph idx="1"/>
          </p:nvPr>
        </p:nvSpPr>
        <p:spPr>
          <a:xfrm>
            <a:off x="457200" y="1600200"/>
            <a:ext cx="8229600" cy="5257800"/>
          </a:xfrm>
        </p:spPr>
        <p:txBody>
          <a:bodyPr/>
          <a:lstStyle/>
          <a:p>
            <a:pPr eaLnBrk="1" hangingPunct="1">
              <a:lnSpc>
                <a:spcPct val="80000"/>
              </a:lnSpc>
            </a:pPr>
            <a:r>
              <a:rPr lang="en-US" sz="2500" dirty="0">
                <a:ea typeface="ＭＳ Ｐゴシック" charset="-128"/>
              </a:rPr>
              <a:t>The </a:t>
            </a:r>
            <a:r>
              <a:rPr lang="en-US" sz="2500" dirty="0" err="1">
                <a:ea typeface="ＭＳ Ｐゴシック" charset="-128"/>
              </a:rPr>
              <a:t>commodification</a:t>
            </a:r>
            <a:r>
              <a:rPr lang="en-US" sz="2500" dirty="0">
                <a:ea typeface="ＭＳ Ｐゴシック" charset="-128"/>
              </a:rPr>
              <a:t> of teachers has received widespread support:</a:t>
            </a:r>
          </a:p>
          <a:p>
            <a:pPr lvl="1" eaLnBrk="1" hangingPunct="1">
              <a:lnSpc>
                <a:spcPct val="80000"/>
              </a:lnSpc>
            </a:pPr>
            <a:r>
              <a:rPr lang="en-US" sz="2200" dirty="0"/>
              <a:t>From teacher unions (who understandably resist performance-related pay)</a:t>
            </a:r>
          </a:p>
          <a:p>
            <a:pPr lvl="1" eaLnBrk="1" hangingPunct="1">
              <a:lnSpc>
                <a:spcPct val="80000"/>
              </a:lnSpc>
            </a:pPr>
            <a:r>
              <a:rPr lang="en-US" sz="2200" dirty="0"/>
              <a:t>From politicians (who are happy that the focus is on teacher supply, rather than teacher quality)</a:t>
            </a:r>
          </a:p>
          <a:p>
            <a:pPr eaLnBrk="1" hangingPunct="1">
              <a:lnSpc>
                <a:spcPct val="80000"/>
              </a:lnSpc>
            </a:pPr>
            <a:r>
              <a:rPr lang="en-US" sz="2500" dirty="0">
                <a:ea typeface="ＭＳ Ｐゴシック" charset="-128"/>
              </a:rPr>
              <a:t>But has resulted in the pursuit of policies with poor benefit to </a:t>
            </a:r>
            <a:r>
              <a:rPr lang="en-US" sz="2500" dirty="0" smtClean="0">
                <a:ea typeface="ＭＳ Ｐゴシック" charset="-128"/>
              </a:rPr>
              <a:t>cost</a:t>
            </a:r>
            <a:endParaRPr lang="en-US" sz="2500" dirty="0">
              <a:ea typeface="ＭＳ Ｐゴシック"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smtClean="0"/>
              <a:t>Class size reduction</a:t>
            </a:r>
            <a:endParaRPr lang="en-US" dirty="0"/>
          </a:p>
        </p:txBody>
      </p:sp>
      <p:sp>
        <p:nvSpPr>
          <p:cNvPr id="6" name="Content Placeholder 5"/>
          <p:cNvSpPr>
            <a:spLocks noGrp="1"/>
          </p:cNvSpPr>
          <p:nvPr>
            <p:ph idx="1"/>
          </p:nvPr>
        </p:nvSpPr>
        <p:spPr>
          <a:xfrm>
            <a:off x="457200" y="1600200"/>
            <a:ext cx="8267700" cy="4525963"/>
          </a:xfrm>
        </p:spPr>
        <p:txBody>
          <a:bodyPr/>
          <a:lstStyle/>
          <a:p>
            <a:r>
              <a:rPr lang="en-US" dirty="0" smtClean="0"/>
              <a:t>Reducing class sizes by 30% (from 30 to 20) results in an extra 4 months of learning per year</a:t>
            </a:r>
          </a:p>
          <a:p>
            <a:pPr lvl="1"/>
            <a:r>
              <a:rPr lang="en-US" dirty="0" smtClean="0"/>
              <a:t>At a cost of £20,000 per classroom per year</a:t>
            </a:r>
          </a:p>
          <a:p>
            <a:pPr lvl="1"/>
            <a:r>
              <a:rPr lang="en-US" dirty="0" smtClean="0"/>
              <a:t>Plus the cost of building 150,000 new classrooms</a:t>
            </a:r>
          </a:p>
          <a:p>
            <a:pPr lvl="1"/>
            <a:r>
              <a:rPr lang="en-US" dirty="0" smtClean="0"/>
              <a:t>And only if the teachers are on average as good as the teachers we have</a:t>
            </a:r>
          </a:p>
          <a:p>
            <a:r>
              <a:rPr lang="en-US" dirty="0" smtClean="0"/>
              <a:t>Adding 150,000 weak teachers to the system will reduce student learning by 5 months a year.</a:t>
            </a:r>
          </a:p>
          <a:p>
            <a:r>
              <a:rPr lang="en-US" dirty="0" smtClean="0"/>
              <a:t>So we could spend an extra £5bn and lower student achievement… </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 big difference</a:t>
            </a:r>
            <a:endParaRPr lang="en-US" dirty="0"/>
          </a:p>
        </p:txBody>
      </p:sp>
      <p:sp>
        <p:nvSpPr>
          <p:cNvPr id="3" name="Content Placeholder 2"/>
          <p:cNvSpPr>
            <a:spLocks noGrp="1"/>
          </p:cNvSpPr>
          <p:nvPr>
            <p:ph idx="1"/>
          </p:nvPr>
        </p:nvSpPr>
        <p:spPr/>
        <p:txBody>
          <a:bodyPr/>
          <a:lstStyle/>
          <a:p>
            <a:r>
              <a:rPr lang="en-US" sz="2400" dirty="0" smtClean="0"/>
              <a:t>To see how big the difference is, take a group of 50 teachers</a:t>
            </a:r>
          </a:p>
          <a:p>
            <a:pPr lvl="1"/>
            <a:r>
              <a:rPr lang="en-US" sz="2000" dirty="0" smtClean="0"/>
              <a:t>Students taught by the best teacher learn twice as fast as average</a:t>
            </a:r>
          </a:p>
          <a:p>
            <a:pPr lvl="1"/>
            <a:r>
              <a:rPr lang="en-US" sz="2000" dirty="0" smtClean="0"/>
              <a:t>Students taught by the worst teacher learn half as fast average</a:t>
            </a:r>
          </a:p>
          <a:p>
            <a:r>
              <a:rPr lang="en-US" sz="2400" dirty="0" smtClean="0"/>
              <a:t>And in the classrooms of the best teachers</a:t>
            </a:r>
          </a:p>
          <a:p>
            <a:pPr lvl="1"/>
            <a:r>
              <a:rPr lang="en-US" sz="2000" dirty="0" smtClean="0"/>
              <a:t>Students from disadvantaged backgrounds learn as much as those from advantaged backgrounds</a:t>
            </a:r>
          </a:p>
          <a:p>
            <a:pPr lvl="1"/>
            <a:r>
              <a:rPr lang="en-US" sz="2000" dirty="0" smtClean="0"/>
              <a:t>Students with behavioral difficulties learn as much as those without</a:t>
            </a:r>
          </a:p>
          <a:p>
            <a:r>
              <a:rPr lang="en-US" sz="2400" dirty="0" smtClean="0"/>
              <a:t>The value of having had an outstanding Reception teacher can be detected in the annual salaries of 35-year-olds</a:t>
            </a:r>
          </a:p>
          <a:p>
            <a:r>
              <a:rPr lang="en-US" sz="2400" dirty="0" smtClean="0"/>
              <a:t>Economic value contributed by an outstanding Reception teacher each year: £200,000</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1371600" y="1600200"/>
            <a:ext cx="6400800" cy="4648200"/>
          </a:xfrm>
          <a:prstGeom prst="rect">
            <a:avLst/>
          </a:prstGeom>
          <a:noFill/>
          <a:ln w="9525">
            <a:noFill/>
            <a:miter lim="800000"/>
            <a:headEnd/>
            <a:tailEnd/>
          </a:ln>
        </p:spPr>
        <p:txBody>
          <a:bodyPr>
            <a:prstTxWarp prst="textNoShape">
              <a:avLst/>
            </a:prstTxWarp>
          </a:bodyPr>
          <a:lstStyle/>
          <a:p>
            <a:pPr marL="342900" indent="-342900" eaLnBrk="0" hangingPunct="0">
              <a:lnSpc>
                <a:spcPct val="90000"/>
              </a:lnSpc>
              <a:buClr>
                <a:schemeClr val="tx1"/>
              </a:buClr>
            </a:pPr>
            <a:endParaRPr lang="en-US">
              <a:solidFill>
                <a:schemeClr val="tx2"/>
              </a:solidFill>
              <a:latin typeface="Times" charset="0"/>
            </a:endParaRPr>
          </a:p>
        </p:txBody>
      </p:sp>
      <p:sp>
        <p:nvSpPr>
          <p:cNvPr id="46083" name="Rectangle 9"/>
          <p:cNvSpPr>
            <a:spLocks noGrp="1" noChangeArrowheads="1"/>
          </p:cNvSpPr>
          <p:nvPr>
            <p:ph type="title"/>
          </p:nvPr>
        </p:nvSpPr>
        <p:spPr/>
        <p:txBody>
          <a:bodyPr/>
          <a:lstStyle/>
          <a:p>
            <a:pPr eaLnBrk="1" hangingPunct="1"/>
            <a:r>
              <a:rPr lang="en-US" dirty="0" smtClean="0">
                <a:ea typeface="ＭＳ Ｐゴシック" charset="-128"/>
              </a:rPr>
              <a:t>Improving teacher quality</a:t>
            </a:r>
            <a:endParaRPr lang="en-US" dirty="0">
              <a:ea typeface="ＭＳ Ｐゴシック" charset="-128"/>
            </a:endParaRPr>
          </a:p>
        </p:txBody>
      </p:sp>
      <p:sp>
        <p:nvSpPr>
          <p:cNvPr id="46084" name="Rectangle 10"/>
          <p:cNvSpPr>
            <a:spLocks noGrp="1" noChangeArrowheads="1"/>
          </p:cNvSpPr>
          <p:nvPr>
            <p:ph idx="1"/>
          </p:nvPr>
        </p:nvSpPr>
        <p:spPr/>
        <p:txBody>
          <a:bodyPr/>
          <a:lstStyle/>
          <a:p>
            <a:pPr eaLnBrk="1" hangingPunct="1"/>
            <a:r>
              <a:rPr lang="en-US">
                <a:ea typeface="ＭＳ Ｐゴシック" charset="-128"/>
              </a:rPr>
              <a:t>A classic labour force issue with 2 (non-exclusive) solutions</a:t>
            </a:r>
          </a:p>
          <a:p>
            <a:pPr lvl="1" eaLnBrk="1" hangingPunct="1"/>
            <a:r>
              <a:rPr lang="en-US"/>
              <a:t>Replace existing teachers with better ones</a:t>
            </a:r>
          </a:p>
          <a:p>
            <a:pPr lvl="1" eaLnBrk="1" hangingPunct="1"/>
            <a:r>
              <a:rPr lang="en-US"/>
              <a:t>Improve the effectiveness of existing teachers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9" name="Rectangle 11"/>
          <p:cNvSpPr>
            <a:spLocks noChangeArrowheads="1"/>
          </p:cNvSpPr>
          <p:nvPr/>
        </p:nvSpPr>
        <p:spPr bwMode="auto">
          <a:xfrm>
            <a:off x="5945188" y="4411663"/>
            <a:ext cx="2589213" cy="677862"/>
          </a:xfrm>
          <a:prstGeom prst="rect">
            <a:avLst/>
          </a:prstGeom>
          <a:noFill/>
          <a:ln w="12700">
            <a:noFill/>
            <a:miter lim="800000"/>
            <a:headEnd/>
            <a:tailEnd/>
          </a:ln>
        </p:spPr>
        <p:txBody>
          <a:bodyPr>
            <a:prstTxWarp prst="textNoShape">
              <a:avLst/>
            </a:prstTxWarp>
          </a:bodyPr>
          <a:lstStyle/>
          <a:p>
            <a:pPr algn="ctr">
              <a:spcBef>
                <a:spcPct val="20000"/>
              </a:spcBef>
            </a:pPr>
            <a:endParaRPr lang="en-US" sz="1700" b="1" dirty="0">
              <a:latin typeface="Arial" charset="0"/>
            </a:endParaRPr>
          </a:p>
        </p:txBody>
      </p:sp>
      <p:sp>
        <p:nvSpPr>
          <p:cNvPr id="48134" name="Rectangle 16"/>
          <p:cNvSpPr>
            <a:spLocks noGrp="1" noChangeArrowheads="1"/>
          </p:cNvSpPr>
          <p:nvPr>
            <p:ph type="title"/>
          </p:nvPr>
        </p:nvSpPr>
        <p:spPr/>
        <p:txBody>
          <a:bodyPr/>
          <a:lstStyle/>
          <a:p>
            <a:pPr eaLnBrk="1" hangingPunct="1"/>
            <a:r>
              <a:rPr lang="en-GB">
                <a:ea typeface="ＭＳ Ｐゴシック" charset="-128"/>
              </a:rPr>
              <a:t>The ‘dark matter’ of teacher quality</a:t>
            </a:r>
          </a:p>
        </p:txBody>
      </p:sp>
      <p:sp>
        <p:nvSpPr>
          <p:cNvPr id="838673" name="Rectangle 17"/>
          <p:cNvSpPr>
            <a:spLocks noGrp="1" noChangeArrowheads="1"/>
          </p:cNvSpPr>
          <p:nvPr>
            <p:ph sz="half" idx="1"/>
          </p:nvPr>
        </p:nvSpPr>
        <p:spPr>
          <a:xfrm>
            <a:off x="457200" y="1600201"/>
            <a:ext cx="8153400" cy="1028699"/>
          </a:xfrm>
        </p:spPr>
        <p:txBody>
          <a:bodyPr/>
          <a:lstStyle/>
          <a:p>
            <a:pPr eaLnBrk="1" hangingPunct="1">
              <a:lnSpc>
                <a:spcPct val="70000"/>
              </a:lnSpc>
            </a:pPr>
            <a:r>
              <a:rPr lang="en-US" sz="3000" dirty="0">
                <a:ea typeface="ＭＳ Ｐゴシック" charset="-128"/>
              </a:rPr>
              <a:t>Teachers make a difference</a:t>
            </a:r>
          </a:p>
          <a:p>
            <a:pPr eaLnBrk="1" hangingPunct="1">
              <a:lnSpc>
                <a:spcPct val="70000"/>
              </a:lnSpc>
            </a:pPr>
            <a:r>
              <a:rPr lang="en-US" sz="3000" dirty="0">
                <a:ea typeface="ＭＳ Ｐゴシック" charset="-128"/>
              </a:rPr>
              <a:t>But what makes the difference in teachers?</a:t>
            </a:r>
          </a:p>
          <a:p>
            <a:pPr lvl="1" eaLnBrk="1" hangingPunct="1">
              <a:lnSpc>
                <a:spcPct val="70000"/>
              </a:lnSpc>
            </a:pPr>
            <a:endParaRPr lang="en-US" sz="2600" dirty="0"/>
          </a:p>
        </p:txBody>
      </p:sp>
      <p:graphicFrame>
        <p:nvGraphicFramePr>
          <p:cNvPr id="20" name="Content Placeholder 19"/>
          <p:cNvGraphicFramePr>
            <a:graphicFrameLocks noGrp="1"/>
          </p:cNvGraphicFramePr>
          <p:nvPr>
            <p:ph sz="half" idx="2"/>
          </p:nvPr>
        </p:nvGraphicFramePr>
        <p:xfrm>
          <a:off x="523875" y="2641599"/>
          <a:ext cx="8128000" cy="3136900"/>
        </p:xfrm>
        <a:graphic>
          <a:graphicData uri="http://schemas.openxmlformats.org/drawingml/2006/table">
            <a:tbl>
              <a:tblPr firstRow="1" bandRow="1">
                <a:tableStyleId>{5C22544A-7EE6-4342-B048-85BDC9FD1C3A}</a:tableStyleId>
              </a:tblPr>
              <a:tblGrid>
                <a:gridCol w="4610100"/>
                <a:gridCol w="3517900"/>
              </a:tblGrid>
              <a:tr h="627380">
                <a:tc>
                  <a:txBody>
                    <a:bodyPr/>
                    <a:lstStyle/>
                    <a:p>
                      <a:r>
                        <a:rPr lang="en-US" dirty="0" smtClean="0"/>
                        <a:t>Source of variation</a:t>
                      </a:r>
                      <a:endParaRPr lang="en-US" dirty="0"/>
                    </a:p>
                  </a:txBody>
                  <a:tcPr/>
                </a:tc>
                <a:tc>
                  <a:txBody>
                    <a:bodyPr/>
                    <a:lstStyle/>
                    <a:p>
                      <a:pPr algn="ctr"/>
                      <a:r>
                        <a:rPr lang="en-US" dirty="0" smtClean="0"/>
                        <a:t>Extra weeks of learning per year</a:t>
                      </a:r>
                      <a:endParaRPr lang="en-US" dirty="0"/>
                    </a:p>
                  </a:txBody>
                  <a:tcPr/>
                </a:tc>
              </a:tr>
              <a:tr h="62738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charset="0"/>
                        </a:rPr>
                        <a:t>Advanced content matter knowledge</a:t>
                      </a:r>
                    </a:p>
                  </a:txBody>
                  <a:tcPr/>
                </a:tc>
                <a:tc>
                  <a:txBody>
                    <a:bodyPr/>
                    <a:lstStyle/>
                    <a:p>
                      <a:pPr algn="ctr">
                        <a:tabLst>
                          <a:tab pos="1257300" algn="r"/>
                        </a:tabLst>
                      </a:pPr>
                      <a:r>
                        <a:rPr lang="en-US" dirty="0" smtClean="0"/>
                        <a:t>0</a:t>
                      </a:r>
                      <a:endParaRPr lang="en-US" dirty="0"/>
                    </a:p>
                  </a:txBody>
                  <a:tcPr/>
                </a:tc>
              </a:tr>
              <a:tr h="627380">
                <a:tc>
                  <a:txBody>
                    <a:bodyPr/>
                    <a:lstStyle/>
                    <a:p>
                      <a:pPr marL="0" marR="0" indent="0" algn="l" defTabSz="457200" rtl="0" eaLnBrk="1" fontAlgn="auto" latinLnBrk="0" hangingPunct="1">
                        <a:lnSpc>
                          <a:spcPct val="100000"/>
                        </a:lnSpc>
                        <a:spcBef>
                          <a:spcPts val="0"/>
                        </a:spcBef>
                        <a:spcAft>
                          <a:spcPts val="600"/>
                        </a:spcAft>
                        <a:buClrTx/>
                        <a:buSzTx/>
                        <a:buFontTx/>
                        <a:buNone/>
                        <a:tabLst/>
                        <a:defRPr/>
                      </a:pPr>
                      <a:r>
                        <a:rPr lang="en-US" sz="1800" b="1" dirty="0" smtClean="0">
                          <a:latin typeface="Arial" charset="0"/>
                        </a:rPr>
                        <a:t>Further professional qualifications (MA)</a:t>
                      </a:r>
                    </a:p>
                  </a:txBody>
                  <a:tcPr/>
                </a:tc>
                <a:tc>
                  <a:txBody>
                    <a:bodyPr/>
                    <a:lstStyle/>
                    <a:p>
                      <a:pPr algn="ctr"/>
                      <a:r>
                        <a:rPr lang="en-US" dirty="0" smtClean="0"/>
                        <a:t>0</a:t>
                      </a:r>
                      <a:endParaRPr lang="en-US" dirty="0"/>
                    </a:p>
                  </a:txBody>
                  <a:tcPr/>
                </a:tc>
              </a:tr>
              <a:tr h="62738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charset="0"/>
                        </a:rPr>
                        <a:t>Experience (10 years)</a:t>
                      </a:r>
                    </a:p>
                  </a:txBody>
                  <a:tcPr/>
                </a:tc>
                <a:tc>
                  <a:txBody>
                    <a:bodyPr/>
                    <a:lstStyle/>
                    <a:p>
                      <a:pPr algn="ctr"/>
                      <a:r>
                        <a:rPr lang="en-US" dirty="0" smtClean="0"/>
                        <a:t>2</a:t>
                      </a:r>
                      <a:endParaRPr lang="en-US" dirty="0"/>
                    </a:p>
                  </a:txBody>
                  <a:tcPr/>
                </a:tc>
              </a:tr>
              <a:tr h="62738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charset="0"/>
                        </a:rPr>
                        <a:t>Pedagogical content knowledge (2 </a:t>
                      </a:r>
                      <a:r>
                        <a:rPr lang="en-US" sz="1800" b="1" dirty="0" err="1" smtClean="0">
                          <a:latin typeface="Arial" charset="0"/>
                        </a:rPr>
                        <a:t>sd</a:t>
                      </a:r>
                      <a:r>
                        <a:rPr lang="en-US" sz="1800" b="1" dirty="0" smtClean="0">
                          <a:latin typeface="Arial" charset="0"/>
                        </a:rPr>
                        <a:t>)</a:t>
                      </a:r>
                    </a:p>
                  </a:txBody>
                  <a:tcPr/>
                </a:tc>
                <a:tc>
                  <a:txBody>
                    <a:bodyPr/>
                    <a:lstStyle/>
                    <a:p>
                      <a:pPr algn="ctr"/>
                      <a:r>
                        <a:rPr lang="en-US" dirty="0" smtClean="0"/>
                        <a:t>4</a:t>
                      </a:r>
                      <a:endParaRPr lang="en-US" dirty="0"/>
                    </a:p>
                  </a:txBody>
                  <a:tcPr/>
                </a:tc>
              </a:tr>
            </a:tbl>
          </a:graphicData>
        </a:graphic>
      </p:graphicFrame>
      <p:sp>
        <p:nvSpPr>
          <p:cNvPr id="48136" name="Line 18"/>
          <p:cNvSpPr>
            <a:spLocks noChangeShapeType="1"/>
          </p:cNvSpPr>
          <p:nvPr/>
        </p:nvSpPr>
        <p:spPr bwMode="auto">
          <a:xfrm>
            <a:off x="8534400" y="5089525"/>
            <a:ext cx="0" cy="676275"/>
          </a:xfrm>
          <a:prstGeom prst="line">
            <a:avLst/>
          </a:prstGeom>
          <a:noFill/>
          <a:ln w="28575" cap="sq">
            <a:noFill/>
            <a:round/>
            <a:headEnd/>
            <a:tailEnd/>
          </a:ln>
        </p:spPr>
        <p:txBody>
          <a:bodyPr>
            <a:prstTxWarp prst="textNoShape">
              <a:avLst/>
            </a:prstTxWarp>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86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386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8673"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ea typeface="ＭＳ Ｐゴシック" charset="-128"/>
              </a:rPr>
              <a:t>Impact on achievement</a:t>
            </a:r>
          </a:p>
        </p:txBody>
      </p:sp>
      <p:sp>
        <p:nvSpPr>
          <p:cNvPr id="50179" name="Rectangle 3"/>
          <p:cNvSpPr>
            <a:spLocks noGrp="1" noChangeArrowheads="1"/>
          </p:cNvSpPr>
          <p:nvPr>
            <p:ph idx="1"/>
          </p:nvPr>
        </p:nvSpPr>
        <p:spPr>
          <a:xfrm>
            <a:off x="457200" y="1600200"/>
            <a:ext cx="8229600" cy="5067300"/>
          </a:xfrm>
        </p:spPr>
        <p:txBody>
          <a:bodyPr/>
          <a:lstStyle/>
          <a:p>
            <a:pPr eaLnBrk="1" hangingPunct="1"/>
            <a:r>
              <a:rPr lang="en-US" dirty="0" smtClean="0">
                <a:ea typeface="ＭＳ Ｐゴシック" charset="-128"/>
              </a:rPr>
              <a:t>If we could replace the least effective 15,000 teachers with average teachers, the net impact on student achievement at GCSE would be an increase of one-fortieth of a grade in each subject.</a:t>
            </a:r>
          </a:p>
          <a:p>
            <a:pPr eaLnBrk="1" hangingPunct="1"/>
            <a:r>
              <a:rPr lang="en-US" dirty="0" smtClean="0">
                <a:ea typeface="ＭＳ Ｐゴシック" charset="-128"/>
              </a:rPr>
              <a:t>Raising </a:t>
            </a:r>
            <a:r>
              <a:rPr lang="en-US" dirty="0">
                <a:ea typeface="ＭＳ Ｐゴシック" charset="-128"/>
              </a:rPr>
              <a:t>the bar for entry into the profession so that we no longer recruit the lowest performing 30% of teachers would </a:t>
            </a:r>
            <a:r>
              <a:rPr lang="en-US" dirty="0" smtClean="0">
                <a:ea typeface="ＭＳ Ｐゴシック" charset="-128"/>
              </a:rPr>
              <a:t>increase achievement at GCSE by one grade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17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ea typeface="ＭＳ Ｐゴシック" charset="-128"/>
              </a:rPr>
              <a:t>Impact on achievement</a:t>
            </a:r>
          </a:p>
        </p:txBody>
      </p:sp>
      <p:sp>
        <p:nvSpPr>
          <p:cNvPr id="50179" name="Rectangle 3"/>
          <p:cNvSpPr>
            <a:spLocks noGrp="1" noChangeArrowheads="1"/>
          </p:cNvSpPr>
          <p:nvPr>
            <p:ph idx="1"/>
          </p:nvPr>
        </p:nvSpPr>
        <p:spPr>
          <a:xfrm>
            <a:off x="457200" y="1600200"/>
            <a:ext cx="8229600" cy="5067300"/>
          </a:xfrm>
        </p:spPr>
        <p:txBody>
          <a:bodyPr/>
          <a:lstStyle/>
          <a:p>
            <a:pPr eaLnBrk="1" hangingPunct="1"/>
            <a:r>
              <a:rPr lang="en-US" dirty="0" smtClean="0">
                <a:ea typeface="ＭＳ Ｐゴシック" charset="-128"/>
              </a:rPr>
              <a:t>If we could replace the least effective 15,000 teachers with average teachers, the net impact on student achievement at GCSE would be an increase of one-fortieth of a grade in each subject.</a:t>
            </a:r>
          </a:p>
          <a:p>
            <a:pPr eaLnBrk="1" hangingPunct="1"/>
            <a:r>
              <a:rPr lang="en-US" dirty="0" smtClean="0">
                <a:ea typeface="ＭＳ Ｐゴシック" charset="-128"/>
              </a:rPr>
              <a:t>Raising </a:t>
            </a:r>
            <a:r>
              <a:rPr lang="en-US" dirty="0">
                <a:ea typeface="ＭＳ Ｐゴシック" charset="-128"/>
              </a:rPr>
              <a:t>the bar for entry into the profession so that we no longer recruit the lowest performing 30% of teachers would </a:t>
            </a:r>
            <a:r>
              <a:rPr lang="en-US" dirty="0" smtClean="0">
                <a:ea typeface="ＭＳ Ｐゴシック" charset="-128"/>
              </a:rPr>
              <a:t>increase achievement at GCSE by one grade—by 2030.</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4"/>
          <p:cNvSpPr>
            <a:spLocks noGrp="1" noChangeArrowheads="1"/>
          </p:cNvSpPr>
          <p:nvPr>
            <p:ph type="title"/>
          </p:nvPr>
        </p:nvSpPr>
        <p:spPr/>
        <p:txBody>
          <a:bodyPr/>
          <a:lstStyle/>
          <a:p>
            <a:pPr eaLnBrk="1" hangingPunct="1"/>
            <a:r>
              <a:rPr lang="en-US" sz="4000">
                <a:ea typeface="ＭＳ Ｐゴシック" charset="-128"/>
              </a:rPr>
              <a:t>Or make the teachers we have better…</a:t>
            </a:r>
          </a:p>
        </p:txBody>
      </p:sp>
      <p:sp>
        <p:nvSpPr>
          <p:cNvPr id="51203" name="Rectangle 5"/>
          <p:cNvSpPr>
            <a:spLocks noGrp="1" noChangeArrowheads="1"/>
          </p:cNvSpPr>
          <p:nvPr>
            <p:ph idx="1"/>
          </p:nvPr>
        </p:nvSpPr>
        <p:spPr/>
        <p:txBody>
          <a:bodyPr/>
          <a:lstStyle/>
          <a:p>
            <a:pPr eaLnBrk="1" hangingPunct="1"/>
            <a:r>
              <a:rPr lang="en-US">
                <a:ea typeface="ＭＳ Ｐゴシック" charset="-128"/>
              </a:rPr>
              <a:t>Improve the effectiveness of existing teachers</a:t>
            </a:r>
          </a:p>
          <a:p>
            <a:pPr lvl="1" eaLnBrk="1" hangingPunct="1"/>
            <a:r>
              <a:rPr lang="en-US"/>
              <a:t>The “love the one you’re with” strategy</a:t>
            </a:r>
          </a:p>
          <a:p>
            <a:pPr lvl="1" eaLnBrk="1" hangingPunct="1"/>
            <a:r>
              <a:rPr lang="en-US"/>
              <a:t>It can be done</a:t>
            </a:r>
          </a:p>
          <a:p>
            <a:pPr lvl="2" eaLnBrk="1" hangingPunct="1"/>
            <a:r>
              <a:rPr lang="en-US">
                <a:ea typeface="ＭＳ Ｐゴシック" charset="-128"/>
              </a:rPr>
              <a:t>Provided we focus rigorously on the things that matter</a:t>
            </a:r>
          </a:p>
          <a:p>
            <a:pPr lvl="2" eaLnBrk="1" hangingPunct="1"/>
            <a:r>
              <a:rPr lang="en-US">
                <a:ea typeface="ＭＳ Ｐゴシック" charset="-128"/>
              </a:rPr>
              <a:t>Even when they’re hard to do</a:t>
            </a:r>
          </a:p>
          <a:p>
            <a:pPr eaLnBrk="1" hangingPunct="1"/>
            <a:endParaRPr lang="en-US">
              <a:ea typeface="ＭＳ Ｐゴシック"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a:ea typeface="ＭＳ Ｐゴシック" charset="-128"/>
              </a:rPr>
              <a:t>The formative assessment hi-jack…</a:t>
            </a:r>
          </a:p>
        </p:txBody>
      </p:sp>
      <p:sp>
        <p:nvSpPr>
          <p:cNvPr id="68611" name="Rectangle 3"/>
          <p:cNvSpPr>
            <a:spLocks noGrp="1" noChangeArrowheads="1"/>
          </p:cNvSpPr>
          <p:nvPr>
            <p:ph idx="1"/>
          </p:nvPr>
        </p:nvSpPr>
        <p:spPr>
          <a:xfrm>
            <a:off x="457200" y="1600200"/>
            <a:ext cx="8229600" cy="5257800"/>
          </a:xfrm>
        </p:spPr>
        <p:txBody>
          <a:bodyPr/>
          <a:lstStyle/>
          <a:p>
            <a:pPr eaLnBrk="1" hangingPunct="1">
              <a:lnSpc>
                <a:spcPct val="80000"/>
              </a:lnSpc>
            </a:pPr>
            <a:r>
              <a:rPr lang="en-US" sz="2500">
                <a:ea typeface="ＭＳ Ｐゴシック" charset="-128"/>
              </a:rPr>
              <a:t>Long-cycle</a:t>
            </a:r>
          </a:p>
          <a:p>
            <a:pPr lvl="1" eaLnBrk="1" hangingPunct="1">
              <a:lnSpc>
                <a:spcPct val="80000"/>
              </a:lnSpc>
            </a:pPr>
            <a:r>
              <a:rPr lang="en-US" sz="2200"/>
              <a:t>Span: across units, terms</a:t>
            </a:r>
          </a:p>
          <a:p>
            <a:pPr lvl="1" eaLnBrk="1" hangingPunct="1">
              <a:lnSpc>
                <a:spcPct val="80000"/>
              </a:lnSpc>
            </a:pPr>
            <a:r>
              <a:rPr lang="en-US" sz="2200"/>
              <a:t>Length: four weeks to one year</a:t>
            </a:r>
          </a:p>
          <a:p>
            <a:pPr lvl="1" eaLnBrk="1" hangingPunct="1">
              <a:lnSpc>
                <a:spcPct val="80000"/>
              </a:lnSpc>
            </a:pPr>
            <a:r>
              <a:rPr lang="en-US" sz="2200"/>
              <a:t>Impact: Student monitoring; curriculum alignment</a:t>
            </a:r>
          </a:p>
          <a:p>
            <a:pPr eaLnBrk="1" hangingPunct="1">
              <a:lnSpc>
                <a:spcPct val="80000"/>
              </a:lnSpc>
            </a:pPr>
            <a:r>
              <a:rPr lang="en-US" sz="2500">
                <a:ea typeface="ＭＳ Ｐゴシック" charset="-128"/>
              </a:rPr>
              <a:t>Medium-cycle</a:t>
            </a:r>
          </a:p>
          <a:p>
            <a:pPr lvl="1" eaLnBrk="1" hangingPunct="1">
              <a:lnSpc>
                <a:spcPct val="80000"/>
              </a:lnSpc>
            </a:pPr>
            <a:r>
              <a:rPr lang="en-US" sz="2200"/>
              <a:t>Span: within and between teaching units</a:t>
            </a:r>
          </a:p>
          <a:p>
            <a:pPr lvl="1" eaLnBrk="1" hangingPunct="1">
              <a:lnSpc>
                <a:spcPct val="80000"/>
              </a:lnSpc>
            </a:pPr>
            <a:r>
              <a:rPr lang="en-US" sz="2200"/>
              <a:t>Length: one to four weeks</a:t>
            </a:r>
          </a:p>
          <a:p>
            <a:pPr lvl="1" eaLnBrk="1" hangingPunct="1">
              <a:lnSpc>
                <a:spcPct val="80000"/>
              </a:lnSpc>
            </a:pPr>
            <a:r>
              <a:rPr lang="en-US" sz="2200"/>
              <a:t>Impact: Improved, student-involved, assessment; teacher cognition about learning</a:t>
            </a:r>
          </a:p>
          <a:p>
            <a:pPr eaLnBrk="1" hangingPunct="1">
              <a:lnSpc>
                <a:spcPct val="80000"/>
              </a:lnSpc>
            </a:pPr>
            <a:r>
              <a:rPr lang="en-US" sz="2500">
                <a:ea typeface="ＭＳ Ｐゴシック" charset="-128"/>
              </a:rPr>
              <a:t>Short-cycle</a:t>
            </a:r>
          </a:p>
          <a:p>
            <a:pPr lvl="1" eaLnBrk="1" hangingPunct="1">
              <a:lnSpc>
                <a:spcPct val="80000"/>
              </a:lnSpc>
            </a:pPr>
            <a:r>
              <a:rPr lang="en-US" sz="2200"/>
              <a:t>Span: within and between lessons</a:t>
            </a:r>
          </a:p>
          <a:p>
            <a:pPr lvl="1" eaLnBrk="1" hangingPunct="1">
              <a:lnSpc>
                <a:spcPct val="80000"/>
              </a:lnSpc>
            </a:pPr>
            <a:r>
              <a:rPr lang="en-US" sz="2200"/>
              <a:t>Length:</a:t>
            </a:r>
          </a:p>
          <a:p>
            <a:pPr lvl="2" eaLnBrk="1" hangingPunct="1">
              <a:lnSpc>
                <a:spcPct val="80000"/>
              </a:lnSpc>
            </a:pPr>
            <a:r>
              <a:rPr lang="en-US" sz="1900">
                <a:ea typeface="ＭＳ Ｐゴシック" charset="-128"/>
              </a:rPr>
              <a:t> day-by-day: 24 to 48 hours</a:t>
            </a:r>
          </a:p>
          <a:p>
            <a:pPr lvl="2" eaLnBrk="1" hangingPunct="1">
              <a:lnSpc>
                <a:spcPct val="80000"/>
              </a:lnSpc>
            </a:pPr>
            <a:r>
              <a:rPr lang="en-US" sz="1900">
                <a:ea typeface="ＭＳ Ｐゴシック" charset="-128"/>
              </a:rPr>
              <a:t> minute-by-minute: 5 seconds to 2 hours</a:t>
            </a:r>
          </a:p>
          <a:p>
            <a:pPr lvl="1" eaLnBrk="1" hangingPunct="1">
              <a:lnSpc>
                <a:spcPct val="80000"/>
              </a:lnSpc>
            </a:pPr>
            <a:r>
              <a:rPr lang="en-US" sz="2200"/>
              <a:t>Impact: classroom practice; student engagement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kumimoji="1" lang="en-US">
                <a:ea typeface="ＭＳ Ｐゴシック" charset="-128"/>
              </a:rPr>
              <a:t>Raising achievement matters…</a:t>
            </a:r>
          </a:p>
        </p:txBody>
      </p:sp>
      <p:sp>
        <p:nvSpPr>
          <p:cNvPr id="20483" name="Rectangle 3"/>
          <p:cNvSpPr>
            <a:spLocks noGrp="1" noChangeArrowheads="1"/>
          </p:cNvSpPr>
          <p:nvPr>
            <p:ph type="body" idx="1"/>
          </p:nvPr>
        </p:nvSpPr>
        <p:spPr>
          <a:xfrm>
            <a:off x="457200" y="1600200"/>
            <a:ext cx="8229600" cy="4438138"/>
          </a:xfrm>
        </p:spPr>
        <p:txBody>
          <a:bodyPr>
            <a:spAutoFit/>
          </a:bodyPr>
          <a:lstStyle/>
          <a:p>
            <a:pPr marL="0" indent="0" eaLnBrk="1" hangingPunct="1"/>
            <a:r>
              <a:rPr kumimoji="1" lang="en-US" dirty="0">
                <a:ea typeface="ＭＳ Ｐゴシック" charset="-128"/>
              </a:rPr>
              <a:t>For individuals</a:t>
            </a:r>
          </a:p>
          <a:p>
            <a:pPr lvl="1" eaLnBrk="1" hangingPunct="1"/>
            <a:r>
              <a:rPr kumimoji="1" lang="en-US" dirty="0"/>
              <a:t>Increased lifetime salary (13% for a degree)</a:t>
            </a:r>
          </a:p>
          <a:p>
            <a:pPr lvl="1" eaLnBrk="1" hangingPunct="1"/>
            <a:r>
              <a:rPr kumimoji="1" lang="en-US" dirty="0"/>
              <a:t>Improved health </a:t>
            </a:r>
            <a:r>
              <a:rPr kumimoji="1" lang="en-US" dirty="0" smtClean="0"/>
              <a:t>(60% reduction in ill health for a degree)</a:t>
            </a:r>
            <a:endParaRPr kumimoji="1" lang="en-US" dirty="0"/>
          </a:p>
          <a:p>
            <a:pPr lvl="1" eaLnBrk="1" hangingPunct="1"/>
            <a:r>
              <a:rPr kumimoji="1" lang="en-US" dirty="0"/>
              <a:t>Longer life (1.7 years of life per extra year of </a:t>
            </a:r>
            <a:r>
              <a:rPr kumimoji="1" lang="en-US" dirty="0" smtClean="0"/>
              <a:t>schooling)</a:t>
            </a:r>
          </a:p>
          <a:p>
            <a:pPr marL="0" indent="0" eaLnBrk="1" hangingPunct="1"/>
            <a:r>
              <a:rPr kumimoji="1" lang="en-US" dirty="0">
                <a:ea typeface="ＭＳ Ｐゴシック" charset="-128"/>
              </a:rPr>
              <a:t>For society</a:t>
            </a:r>
          </a:p>
          <a:p>
            <a:pPr lvl="1" eaLnBrk="1" hangingPunct="1"/>
            <a:r>
              <a:rPr kumimoji="1" lang="en-US" dirty="0"/>
              <a:t>Lower criminal justice costs</a:t>
            </a:r>
          </a:p>
          <a:p>
            <a:pPr lvl="1" eaLnBrk="1" hangingPunct="1"/>
            <a:r>
              <a:rPr kumimoji="1" lang="en-US" dirty="0"/>
              <a:t>Lower health-care costs</a:t>
            </a:r>
          </a:p>
          <a:p>
            <a:pPr lvl="1" eaLnBrk="1" hangingPunct="1"/>
            <a:r>
              <a:rPr kumimoji="1" lang="en-US" dirty="0"/>
              <a:t>Increased economic growth (</a:t>
            </a:r>
            <a:r>
              <a:rPr kumimoji="1" lang="en-US" dirty="0" err="1"/>
              <a:t>Hanushek</a:t>
            </a:r>
            <a:r>
              <a:rPr kumimoji="1" lang="en-US" dirty="0"/>
              <a:t> &amp; </a:t>
            </a:r>
            <a:r>
              <a:rPr kumimoji="1" lang="en-US" dirty="0" err="1"/>
              <a:t>Wößman</a:t>
            </a:r>
            <a:r>
              <a:rPr kumimoji="1" lang="en-US" dirty="0"/>
              <a:t>, 2010)</a:t>
            </a:r>
          </a:p>
          <a:p>
            <a:pPr lvl="2" eaLnBrk="1" hangingPunct="1"/>
            <a:r>
              <a:rPr kumimoji="1" lang="en-US" dirty="0">
                <a:ea typeface="ＭＳ Ｐゴシック" charset="-128"/>
              </a:rPr>
              <a:t>Present value to UK of raising PISA scores by 25 points: £4trn</a:t>
            </a:r>
          </a:p>
          <a:p>
            <a:pPr lvl="2" eaLnBrk="1" hangingPunct="1"/>
            <a:r>
              <a:rPr kumimoji="1" lang="en-US" dirty="0">
                <a:ea typeface="ＭＳ Ｐゴシック" charset="-128"/>
              </a:rPr>
              <a:t>Present value of ensuring all students score 400 on PISA: £5trn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48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48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48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48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48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48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48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048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pPr eaLnBrk="1" hangingPunct="1"/>
            <a:r>
              <a:rPr kumimoji="1" lang="en-US">
                <a:ea typeface="ＭＳ Ｐゴシック" charset="-128"/>
              </a:rPr>
              <a:t>A model for teacher learning</a:t>
            </a:r>
          </a:p>
        </p:txBody>
      </p:sp>
      <p:sp>
        <p:nvSpPr>
          <p:cNvPr id="166915" name="Rectangle 3"/>
          <p:cNvSpPr>
            <a:spLocks noGrp="1" noChangeArrowheads="1"/>
          </p:cNvSpPr>
          <p:nvPr>
            <p:ph idx="1"/>
          </p:nvPr>
        </p:nvSpPr>
        <p:spPr/>
        <p:txBody>
          <a:bodyPr/>
          <a:lstStyle/>
          <a:p>
            <a:pPr eaLnBrk="1" hangingPunct="1">
              <a:lnSpc>
                <a:spcPct val="70000"/>
              </a:lnSpc>
            </a:pPr>
            <a:r>
              <a:rPr kumimoji="1" lang="en-US" sz="3000">
                <a:ea typeface="ＭＳ Ｐゴシック" charset="-128"/>
              </a:rPr>
              <a:t>Content, </a:t>
            </a:r>
            <a:r>
              <a:rPr kumimoji="1" lang="en-US" sz="3000" i="1">
                <a:ea typeface="ＭＳ Ｐゴシック" charset="-128"/>
              </a:rPr>
              <a:t>then</a:t>
            </a:r>
            <a:r>
              <a:rPr kumimoji="1" lang="en-US" sz="3000">
                <a:ea typeface="ＭＳ Ｐゴシック" charset="-128"/>
              </a:rPr>
              <a:t> process</a:t>
            </a:r>
          </a:p>
          <a:p>
            <a:pPr eaLnBrk="1" hangingPunct="1">
              <a:lnSpc>
                <a:spcPct val="70000"/>
              </a:lnSpc>
            </a:pPr>
            <a:endParaRPr kumimoji="1" lang="en-US" sz="3000">
              <a:ea typeface="ＭＳ Ｐゴシック" charset="-128"/>
            </a:endParaRPr>
          </a:p>
          <a:p>
            <a:pPr eaLnBrk="1" hangingPunct="1">
              <a:lnSpc>
                <a:spcPct val="70000"/>
              </a:lnSpc>
            </a:pPr>
            <a:r>
              <a:rPr kumimoji="1" lang="en-US" sz="3000">
                <a:ea typeface="ＭＳ Ｐゴシック" charset="-128"/>
              </a:rPr>
              <a:t>Content (what we want teachers to change)</a:t>
            </a:r>
          </a:p>
          <a:p>
            <a:pPr lvl="1" eaLnBrk="1" hangingPunct="1">
              <a:lnSpc>
                <a:spcPct val="70000"/>
              </a:lnSpc>
            </a:pPr>
            <a:r>
              <a:rPr kumimoji="1" lang="en-US" sz="2600"/>
              <a:t>Evidence</a:t>
            </a:r>
          </a:p>
          <a:p>
            <a:pPr lvl="1" eaLnBrk="1" hangingPunct="1">
              <a:lnSpc>
                <a:spcPct val="70000"/>
              </a:lnSpc>
            </a:pPr>
            <a:r>
              <a:rPr kumimoji="1" lang="en-US" sz="2600"/>
              <a:t>Ideas (strategies and techniques)</a:t>
            </a:r>
          </a:p>
          <a:p>
            <a:pPr lvl="1" eaLnBrk="1" hangingPunct="1">
              <a:lnSpc>
                <a:spcPct val="70000"/>
              </a:lnSpc>
            </a:pPr>
            <a:endParaRPr kumimoji="1" lang="en-US" sz="2600"/>
          </a:p>
          <a:p>
            <a:pPr eaLnBrk="1" hangingPunct="1">
              <a:lnSpc>
                <a:spcPct val="70000"/>
              </a:lnSpc>
            </a:pPr>
            <a:r>
              <a:rPr kumimoji="1" lang="en-US" sz="3000">
                <a:ea typeface="ＭＳ Ｐゴシック" charset="-128"/>
              </a:rPr>
              <a:t>Process (how to go about change)</a:t>
            </a:r>
          </a:p>
          <a:p>
            <a:pPr lvl="1" eaLnBrk="1" hangingPunct="1">
              <a:lnSpc>
                <a:spcPct val="70000"/>
              </a:lnSpc>
            </a:pPr>
            <a:r>
              <a:rPr kumimoji="1" lang="en-US" sz="2600"/>
              <a:t>Choice</a:t>
            </a:r>
          </a:p>
          <a:p>
            <a:pPr lvl="1" eaLnBrk="1" hangingPunct="1">
              <a:lnSpc>
                <a:spcPct val="70000"/>
              </a:lnSpc>
            </a:pPr>
            <a:r>
              <a:rPr kumimoji="1" lang="en-US" sz="2600"/>
              <a:t>Flexibility</a:t>
            </a:r>
          </a:p>
          <a:p>
            <a:pPr lvl="1" eaLnBrk="1" hangingPunct="1">
              <a:lnSpc>
                <a:spcPct val="70000"/>
              </a:lnSpc>
            </a:pPr>
            <a:r>
              <a:rPr kumimoji="1" lang="en-US" sz="2600"/>
              <a:t>Small steps</a:t>
            </a:r>
          </a:p>
          <a:p>
            <a:pPr lvl="1" eaLnBrk="1" hangingPunct="1">
              <a:lnSpc>
                <a:spcPct val="70000"/>
              </a:lnSpc>
            </a:pPr>
            <a:r>
              <a:rPr kumimoji="1" lang="en-US" sz="2600"/>
              <a:t>Accountability</a:t>
            </a:r>
          </a:p>
          <a:p>
            <a:pPr lvl="1" eaLnBrk="1" hangingPunct="1">
              <a:lnSpc>
                <a:spcPct val="70000"/>
              </a:lnSpc>
            </a:pPr>
            <a:r>
              <a:rPr kumimoji="1" lang="en-US" sz="2600"/>
              <a:t>Support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pPr eaLnBrk="1" hangingPunct="1"/>
            <a:r>
              <a:rPr lang="en-US">
                <a:ea typeface="ＭＳ Ｐゴシック" charset="-128"/>
              </a:rPr>
              <a:t>Choice</a:t>
            </a:r>
          </a:p>
        </p:txBody>
      </p:sp>
      <p:sp>
        <p:nvSpPr>
          <p:cNvPr id="168963" name="Rectangle 3"/>
          <p:cNvSpPr>
            <a:spLocks noGrp="1" noChangeArrowheads="1"/>
          </p:cNvSpPr>
          <p:nvPr>
            <p:ph idx="1"/>
          </p:nvPr>
        </p:nvSpPr>
        <p:spPr/>
        <p:txBody>
          <a:bodyPr/>
          <a:lstStyle/>
          <a:p>
            <a:pPr eaLnBrk="1" hangingPunct="1">
              <a:lnSpc>
                <a:spcPct val="80000"/>
              </a:lnSpc>
            </a:pPr>
            <a:r>
              <a:rPr lang="en-US" sz="2700" dirty="0" err="1">
                <a:ea typeface="ＭＳ Ｐゴシック" charset="-128"/>
              </a:rPr>
              <a:t>Belbin</a:t>
            </a:r>
            <a:r>
              <a:rPr lang="en-US" sz="2700" dirty="0">
                <a:ea typeface="ＭＳ Ｐゴシック" charset="-128"/>
              </a:rPr>
              <a:t> inventory (Management teams: why they succeed or fail)</a:t>
            </a:r>
          </a:p>
          <a:p>
            <a:pPr lvl="1" eaLnBrk="1" hangingPunct="1">
              <a:lnSpc>
                <a:spcPct val="80000"/>
              </a:lnSpc>
            </a:pPr>
            <a:r>
              <a:rPr lang="en-US" dirty="0"/>
              <a:t>Eight team roles (defined as “A tendency to behave, contribute and interrelate with others in a particular way.”)</a:t>
            </a:r>
          </a:p>
          <a:p>
            <a:pPr lvl="2" eaLnBrk="1" hangingPunct="1">
              <a:lnSpc>
                <a:spcPct val="80000"/>
              </a:lnSpc>
            </a:pPr>
            <a:r>
              <a:rPr lang="en-US" dirty="0">
                <a:ea typeface="ＭＳ Ｐゴシック" charset="-128"/>
              </a:rPr>
              <a:t>Company worker; Innovator; Shaper; Chairperson; Resource investigator; Monitor/evaluator; Completer/finisher; Team worker</a:t>
            </a:r>
          </a:p>
          <a:p>
            <a:pPr lvl="1" eaLnBrk="1" hangingPunct="1">
              <a:lnSpc>
                <a:spcPct val="80000"/>
              </a:lnSpc>
            </a:pPr>
            <a:r>
              <a:rPr lang="en-US" dirty="0"/>
              <a:t>Key ideas</a:t>
            </a:r>
            <a:endParaRPr lang="en-US" dirty="0" smtClean="0"/>
          </a:p>
          <a:p>
            <a:pPr lvl="2" eaLnBrk="1" hangingPunct="1">
              <a:lnSpc>
                <a:spcPct val="80000"/>
              </a:lnSpc>
            </a:pPr>
            <a:r>
              <a:rPr lang="en-US" dirty="0" smtClean="0">
                <a:ea typeface="ＭＳ Ｐゴシック" charset="-128"/>
              </a:rPr>
              <a:t>People rarely sustain “out of role” behavior, especially under stress</a:t>
            </a:r>
          </a:p>
          <a:p>
            <a:pPr lvl="2" eaLnBrk="1" hangingPunct="1">
              <a:lnSpc>
                <a:spcPct val="80000"/>
              </a:lnSpc>
            </a:pPr>
            <a:r>
              <a:rPr lang="en-US" dirty="0" smtClean="0">
                <a:ea typeface="ＭＳ Ｐゴシック" charset="-128"/>
              </a:rPr>
              <a:t>Each </a:t>
            </a:r>
            <a:r>
              <a:rPr lang="en-US" dirty="0">
                <a:ea typeface="ＭＳ Ｐゴシック" charset="-128"/>
              </a:rPr>
              <a:t>role has strengths and allowable weaknesses</a:t>
            </a:r>
            <a:endParaRPr lang="en-US" dirty="0" smtClean="0">
              <a:ea typeface="ＭＳ Ｐゴシック" charset="-128"/>
            </a:endParaRPr>
          </a:p>
          <a:p>
            <a:pPr eaLnBrk="1" hangingPunct="1">
              <a:lnSpc>
                <a:spcPct val="80000"/>
              </a:lnSpc>
            </a:pPr>
            <a:r>
              <a:rPr lang="en-US" sz="2700" dirty="0" smtClean="0">
                <a:ea typeface="ＭＳ Ｐゴシック" charset="-128"/>
              </a:rPr>
              <a:t>Each </a:t>
            </a:r>
            <a:r>
              <a:rPr lang="en-US" sz="2700" dirty="0">
                <a:ea typeface="ＭＳ Ｐゴシック" charset="-128"/>
              </a:rPr>
              <a:t>teacher’s personal approach to teaching is similar</a:t>
            </a:r>
          </a:p>
          <a:p>
            <a:pPr lvl="1" eaLnBrk="1" hangingPunct="1">
              <a:lnSpc>
                <a:spcPct val="80000"/>
              </a:lnSpc>
            </a:pPr>
            <a:r>
              <a:rPr lang="en-US" dirty="0"/>
              <a:t>Some teachers’ weaknesses require immediate attention</a:t>
            </a:r>
          </a:p>
          <a:p>
            <a:pPr lvl="1" eaLnBrk="1" hangingPunct="1">
              <a:lnSpc>
                <a:spcPct val="80000"/>
              </a:lnSpc>
            </a:pPr>
            <a:r>
              <a:rPr lang="en-US" dirty="0"/>
              <a:t>For most, however, students benefit more by developing teachers’ strengths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r>
              <a:rPr lang="en-US" smtClean="0"/>
              <a:t>Flexibility</a:t>
            </a:r>
          </a:p>
        </p:txBody>
      </p:sp>
      <p:sp>
        <p:nvSpPr>
          <p:cNvPr id="171011" name="Rectangle 3"/>
          <p:cNvSpPr>
            <a:spLocks noGrp="1" noChangeArrowheads="1"/>
          </p:cNvSpPr>
          <p:nvPr>
            <p:ph idx="1"/>
          </p:nvPr>
        </p:nvSpPr>
        <p:spPr/>
        <p:txBody>
          <a:bodyPr/>
          <a:lstStyle/>
          <a:p>
            <a:r>
              <a:rPr lang="en-US" dirty="0" smtClean="0"/>
              <a:t>Two opposing factors in any school reform</a:t>
            </a:r>
          </a:p>
          <a:p>
            <a:pPr lvl="1"/>
            <a:r>
              <a:rPr lang="en-US" dirty="0" smtClean="0"/>
              <a:t>Need for flexibility to adapt to local constraints and affordances</a:t>
            </a:r>
          </a:p>
          <a:p>
            <a:pPr lvl="2"/>
            <a:r>
              <a:rPr lang="en-US" dirty="0" smtClean="0"/>
              <a:t>Implies there is appropriate flexibility built into the reform</a:t>
            </a:r>
          </a:p>
          <a:p>
            <a:pPr lvl="1"/>
            <a:r>
              <a:rPr lang="en-US" dirty="0" smtClean="0"/>
              <a:t>Need to maintain fidelity to the theory of action of the reform, to </a:t>
            </a:r>
            <a:r>
              <a:rPr lang="en-US" dirty="0" err="1" smtClean="0"/>
              <a:t>minimise</a:t>
            </a:r>
            <a:r>
              <a:rPr lang="en-US" dirty="0" smtClean="0"/>
              <a:t> “lethal mutations”</a:t>
            </a:r>
          </a:p>
          <a:p>
            <a:pPr lvl="2"/>
            <a:r>
              <a:rPr lang="en-US" dirty="0" smtClean="0"/>
              <a:t>So you have to have a clearly articulated theory of action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r>
              <a:rPr lang="en-GB" smtClean="0"/>
              <a:t>Strategies and techniques</a:t>
            </a:r>
            <a:endParaRPr lang="en-GB"/>
          </a:p>
        </p:txBody>
      </p:sp>
      <p:sp>
        <p:nvSpPr>
          <p:cNvPr id="173059" name="Rectangle 3"/>
          <p:cNvSpPr>
            <a:spLocks noGrp="1" noChangeArrowheads="1"/>
          </p:cNvSpPr>
          <p:nvPr>
            <p:ph idx="1"/>
          </p:nvPr>
        </p:nvSpPr>
        <p:spPr>
          <a:xfrm>
            <a:off x="457200" y="1600200"/>
            <a:ext cx="8229600" cy="4953000"/>
          </a:xfrm>
        </p:spPr>
        <p:txBody>
          <a:bodyPr/>
          <a:lstStyle/>
          <a:p>
            <a:r>
              <a:rPr lang="en-GB" dirty="0" smtClean="0"/>
              <a:t>Distinction between strategies and techniques</a:t>
            </a:r>
          </a:p>
          <a:p>
            <a:pPr lvl="1"/>
            <a:r>
              <a:rPr lang="en-GB" dirty="0" smtClean="0"/>
              <a:t>Strategies define the territory of formative assessment (no brainers)</a:t>
            </a:r>
          </a:p>
          <a:p>
            <a:pPr lvl="1"/>
            <a:r>
              <a:rPr lang="en-GB" dirty="0" smtClean="0"/>
              <a:t>Teachers are responsible for choice of techniques</a:t>
            </a:r>
          </a:p>
          <a:p>
            <a:pPr lvl="2"/>
            <a:r>
              <a:rPr lang="en-GB" dirty="0" smtClean="0"/>
              <a:t>Allows for customization and caters for local context</a:t>
            </a:r>
          </a:p>
          <a:p>
            <a:pPr lvl="2"/>
            <a:r>
              <a:rPr lang="en-GB" dirty="0" smtClean="0"/>
              <a:t>Creates ownership and shares responsibility</a:t>
            </a:r>
          </a:p>
          <a:p>
            <a:r>
              <a:rPr lang="en-GB" dirty="0" smtClean="0"/>
              <a:t>Key requirements of techniques</a:t>
            </a:r>
          </a:p>
          <a:p>
            <a:pPr lvl="1"/>
            <a:r>
              <a:rPr lang="en-US" dirty="0" smtClean="0"/>
              <a:t>embody</a:t>
            </a:r>
            <a:r>
              <a:rPr lang="en-GB" dirty="0" smtClean="0"/>
              <a:t> what we know about how learning takes place</a:t>
            </a:r>
          </a:p>
          <a:p>
            <a:pPr lvl="1"/>
            <a:r>
              <a:rPr lang="en-GB" dirty="0" smtClean="0"/>
              <a:t>relevant</a:t>
            </a:r>
          </a:p>
          <a:p>
            <a:pPr lvl="1"/>
            <a:r>
              <a:rPr lang="en-GB" dirty="0" smtClean="0"/>
              <a:t>feasible</a:t>
            </a:r>
          </a:p>
          <a:p>
            <a:pPr lvl="1"/>
            <a:r>
              <a:rPr lang="en-GB" dirty="0" smtClean="0"/>
              <a:t>acceptable</a:t>
            </a: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US" smtClean="0">
                <a:ea typeface="ＭＳ Ｐゴシック" charset="-128"/>
                <a:cs typeface="ＭＳ Ｐゴシック" charset="-128"/>
              </a:rPr>
              <a:t>Examples of techniques</a:t>
            </a:r>
          </a:p>
        </p:txBody>
      </p:sp>
      <p:sp>
        <p:nvSpPr>
          <p:cNvPr id="76803" name="Rectangle 3"/>
          <p:cNvSpPr>
            <a:spLocks noGrp="1" noChangeArrowheads="1"/>
          </p:cNvSpPr>
          <p:nvPr>
            <p:ph type="body" idx="1"/>
          </p:nvPr>
        </p:nvSpPr>
        <p:spPr/>
        <p:txBody>
          <a:bodyPr/>
          <a:lstStyle/>
          <a:p>
            <a:pPr marL="0" indent="0" eaLnBrk="1" hangingPunct="1"/>
            <a:r>
              <a:rPr lang="en-US" smtClean="0">
                <a:ea typeface="ＭＳ Ｐゴシック" charset="-128"/>
                <a:cs typeface="ＭＳ Ｐゴシック" charset="-128"/>
              </a:rPr>
              <a:t>Learning intentions</a:t>
            </a:r>
          </a:p>
          <a:p>
            <a:pPr lvl="1" eaLnBrk="1" hangingPunct="1"/>
            <a:r>
              <a:rPr lang="en-US" smtClean="0"/>
              <a:t>“sharing exemplars”</a:t>
            </a:r>
          </a:p>
          <a:p>
            <a:pPr marL="0" indent="0" eaLnBrk="1" hangingPunct="1"/>
            <a:r>
              <a:rPr lang="en-US" smtClean="0">
                <a:ea typeface="ＭＳ Ｐゴシック" charset="-128"/>
                <a:cs typeface="ＭＳ Ｐゴシック" charset="-128"/>
              </a:rPr>
              <a:t>Eliciting evidence</a:t>
            </a:r>
          </a:p>
          <a:p>
            <a:pPr lvl="1" eaLnBrk="1" hangingPunct="1"/>
            <a:r>
              <a:rPr lang="en-US" smtClean="0"/>
              <a:t>“mini white-boards”</a:t>
            </a:r>
          </a:p>
          <a:p>
            <a:pPr marL="0" indent="0" eaLnBrk="1" hangingPunct="1"/>
            <a:r>
              <a:rPr lang="en-US" smtClean="0">
                <a:ea typeface="ＭＳ Ｐゴシック" charset="-128"/>
                <a:cs typeface="ＭＳ Ｐゴシック" charset="-128"/>
              </a:rPr>
              <a:t>Providing feedback</a:t>
            </a:r>
          </a:p>
          <a:p>
            <a:pPr lvl="1" eaLnBrk="1" hangingPunct="1"/>
            <a:r>
              <a:rPr lang="en-US" smtClean="0"/>
              <a:t>“match the comments to the essays”</a:t>
            </a:r>
          </a:p>
          <a:p>
            <a:pPr marL="0" indent="0" eaLnBrk="1" hangingPunct="1"/>
            <a:r>
              <a:rPr lang="en-US" smtClean="0">
                <a:ea typeface="ＭＳ Ｐゴシック" charset="-128"/>
                <a:cs typeface="ＭＳ Ｐゴシック" charset="-128"/>
              </a:rPr>
              <a:t>Students as owners of their learning</a:t>
            </a:r>
          </a:p>
          <a:p>
            <a:pPr lvl="1" eaLnBrk="1" hangingPunct="1"/>
            <a:r>
              <a:rPr lang="en-US" smtClean="0"/>
              <a:t>“coloured cups”</a:t>
            </a:r>
          </a:p>
          <a:p>
            <a:pPr marL="0" indent="0" eaLnBrk="1" hangingPunct="1"/>
            <a:r>
              <a:rPr lang="en-US" smtClean="0">
                <a:ea typeface="ＭＳ Ｐゴシック" charset="-128"/>
                <a:cs typeface="ＭＳ Ｐゴシック" charset="-128"/>
              </a:rPr>
              <a:t>Students as learning resources</a:t>
            </a:r>
          </a:p>
          <a:p>
            <a:pPr lvl="1" eaLnBrk="1" hangingPunct="1"/>
            <a:r>
              <a:rPr lang="en-US" smtClean="0"/>
              <a:t>“pre-flight checklist”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pPr eaLnBrk="1" hangingPunct="1"/>
            <a:r>
              <a:rPr lang="en-US">
                <a:ea typeface="ＭＳ Ｐゴシック" charset="-128"/>
              </a:rPr>
              <a:t>Small steps</a:t>
            </a:r>
          </a:p>
        </p:txBody>
      </p:sp>
      <p:sp>
        <p:nvSpPr>
          <p:cNvPr id="177155" name="Rectangle 3"/>
          <p:cNvSpPr>
            <a:spLocks noGrp="1" noChangeArrowheads="1"/>
          </p:cNvSpPr>
          <p:nvPr>
            <p:ph idx="1"/>
          </p:nvPr>
        </p:nvSpPr>
        <p:spPr/>
        <p:txBody>
          <a:bodyPr/>
          <a:lstStyle/>
          <a:p>
            <a:pPr eaLnBrk="1" hangingPunct="1">
              <a:lnSpc>
                <a:spcPct val="80000"/>
              </a:lnSpc>
            </a:pPr>
            <a:r>
              <a:rPr lang="en-US" sz="2200" dirty="0">
                <a:ea typeface="ＭＳ Ｐゴシック" charset="-128"/>
              </a:rPr>
              <a:t>According to Berliner (1994), </a:t>
            </a:r>
            <a:r>
              <a:rPr lang="en-US" sz="2200" dirty="0" smtClean="0">
                <a:ea typeface="ＭＳ Ｐゴシック" charset="-128"/>
              </a:rPr>
              <a:t>expert teachers</a:t>
            </a:r>
          </a:p>
          <a:p>
            <a:pPr lvl="1" eaLnBrk="1" hangingPunct="1">
              <a:lnSpc>
                <a:spcPct val="80000"/>
              </a:lnSpc>
            </a:pPr>
            <a:r>
              <a:rPr lang="en-US" sz="2000" dirty="0"/>
              <a:t>excel mainly in their own domain.</a:t>
            </a:r>
          </a:p>
          <a:p>
            <a:pPr lvl="1" eaLnBrk="1" hangingPunct="1">
              <a:lnSpc>
                <a:spcPct val="80000"/>
              </a:lnSpc>
            </a:pPr>
            <a:r>
              <a:rPr lang="en-US" sz="2000" dirty="0"/>
              <a:t>often develop automaticity for the repetitive operations that are needed to accomplish their goals.</a:t>
            </a:r>
          </a:p>
          <a:p>
            <a:pPr lvl="1" eaLnBrk="1" hangingPunct="1">
              <a:lnSpc>
                <a:spcPct val="80000"/>
              </a:lnSpc>
            </a:pPr>
            <a:r>
              <a:rPr lang="en-US" sz="2000" dirty="0"/>
              <a:t>are more sensitive to the task demands and social situation when solving problems.</a:t>
            </a:r>
          </a:p>
          <a:p>
            <a:pPr lvl="1" eaLnBrk="1" hangingPunct="1">
              <a:lnSpc>
                <a:spcPct val="80000"/>
              </a:lnSpc>
            </a:pPr>
            <a:r>
              <a:rPr lang="en-US" sz="2000" dirty="0"/>
              <a:t>are more opportunistic and flexible in their teaching than novices.</a:t>
            </a:r>
          </a:p>
          <a:p>
            <a:pPr lvl="1" eaLnBrk="1" hangingPunct="1">
              <a:lnSpc>
                <a:spcPct val="80000"/>
              </a:lnSpc>
            </a:pPr>
            <a:r>
              <a:rPr lang="en-US" sz="2000" dirty="0"/>
              <a:t>represent problems in qualitatively different ways than novices.</a:t>
            </a:r>
          </a:p>
          <a:p>
            <a:pPr lvl="1" eaLnBrk="1" hangingPunct="1">
              <a:lnSpc>
                <a:spcPct val="80000"/>
              </a:lnSpc>
            </a:pPr>
            <a:r>
              <a:rPr lang="en-US" sz="2000" dirty="0"/>
              <a:t>have fast and accurate pattern recognition capabilities.  Novices cannot always make sense of what they experience.</a:t>
            </a:r>
          </a:p>
          <a:p>
            <a:pPr lvl="1" eaLnBrk="1" hangingPunct="1">
              <a:lnSpc>
                <a:spcPct val="80000"/>
              </a:lnSpc>
            </a:pPr>
            <a:r>
              <a:rPr lang="en-US" sz="2000" dirty="0"/>
              <a:t>perceive meaningful patterns in the domain in which they are experienced.</a:t>
            </a:r>
          </a:p>
          <a:p>
            <a:pPr lvl="1" eaLnBrk="1" hangingPunct="1">
              <a:lnSpc>
                <a:spcPct val="80000"/>
              </a:lnSpc>
            </a:pPr>
            <a:r>
              <a:rPr lang="en-US" sz="2000" dirty="0"/>
              <a:t>begin to solve problems slower but bring richer and more personal sources of information to bear on the problem that they are trying to solve.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1250" name="Rectangle 2"/>
          <p:cNvSpPr>
            <a:spLocks noChangeArrowheads="1"/>
          </p:cNvSpPr>
          <p:nvPr/>
        </p:nvSpPr>
        <p:spPr bwMode="auto">
          <a:xfrm>
            <a:off x="304800" y="1295400"/>
            <a:ext cx="7848600" cy="533400"/>
          </a:xfrm>
          <a:prstGeom prst="rect">
            <a:avLst/>
          </a:prstGeom>
          <a:noFill/>
          <a:ln w="9525">
            <a:noFill/>
            <a:miter lim="800000"/>
            <a:headEnd/>
            <a:tailEnd/>
          </a:ln>
        </p:spPr>
        <p:txBody>
          <a:bodyPr anchor="b">
            <a:prstTxWarp prst="textNoShape">
              <a:avLst/>
            </a:prstTxWarp>
          </a:bodyPr>
          <a:lstStyle/>
          <a:p>
            <a:endParaRPr lang="en-US" sz="2600">
              <a:solidFill>
                <a:srgbClr val="9E2487"/>
              </a:solidFill>
              <a:latin typeface="Arial" charset="0"/>
            </a:endParaRPr>
          </a:p>
        </p:txBody>
      </p:sp>
      <p:sp>
        <p:nvSpPr>
          <p:cNvPr id="181251" name="Rectangle 3"/>
          <p:cNvSpPr>
            <a:spLocks noGrp="1" noChangeArrowheads="1"/>
          </p:cNvSpPr>
          <p:nvPr>
            <p:ph type="title"/>
          </p:nvPr>
        </p:nvSpPr>
        <p:spPr/>
        <p:txBody>
          <a:bodyPr/>
          <a:lstStyle/>
          <a:p>
            <a:pPr eaLnBrk="1" hangingPunct="1"/>
            <a:r>
              <a:rPr lang="en-GB">
                <a:ea typeface="ＭＳ Ｐゴシック" charset="-128"/>
              </a:rPr>
              <a:t>Example: CPR (Klein &amp; Klein, 1981)</a:t>
            </a:r>
            <a:endParaRPr lang="en-US">
              <a:ea typeface="ＭＳ Ｐゴシック" charset="-128"/>
            </a:endParaRPr>
          </a:p>
        </p:txBody>
      </p:sp>
      <p:sp>
        <p:nvSpPr>
          <p:cNvPr id="833540" name="Rectangle 4"/>
          <p:cNvSpPr>
            <a:spLocks noGrp="1" noChangeArrowheads="1"/>
          </p:cNvSpPr>
          <p:nvPr>
            <p:ph idx="1"/>
          </p:nvPr>
        </p:nvSpPr>
        <p:spPr/>
        <p:txBody>
          <a:bodyPr/>
          <a:lstStyle/>
          <a:p>
            <a:pPr marL="342900" indent="-342900" eaLnBrk="1" hangingPunct="1">
              <a:lnSpc>
                <a:spcPct val="90000"/>
              </a:lnSpc>
            </a:pPr>
            <a:r>
              <a:rPr lang="en-US" sz="3000">
                <a:ea typeface="ＭＳ Ｐゴシック" charset="-128"/>
              </a:rPr>
              <a:t>Six video extracts of a person delivering cardio-pulmonary resuscitation (CPR)</a:t>
            </a:r>
          </a:p>
          <a:p>
            <a:pPr marL="742950" lvl="1" indent="-285750" eaLnBrk="1" hangingPunct="1">
              <a:lnSpc>
                <a:spcPct val="90000"/>
              </a:lnSpc>
            </a:pPr>
            <a:r>
              <a:rPr lang="en-US" sz="2600"/>
              <a:t>5 of the video extracts are students</a:t>
            </a:r>
          </a:p>
          <a:p>
            <a:pPr marL="742950" lvl="1" indent="-285750" eaLnBrk="1" hangingPunct="1">
              <a:lnSpc>
                <a:spcPct val="90000"/>
              </a:lnSpc>
            </a:pPr>
            <a:r>
              <a:rPr lang="en-US" sz="2600"/>
              <a:t>1 of the video extracts is an expert</a:t>
            </a:r>
          </a:p>
          <a:p>
            <a:pPr marL="342900" indent="-342900" eaLnBrk="1" hangingPunct="1">
              <a:lnSpc>
                <a:spcPct val="90000"/>
              </a:lnSpc>
            </a:pPr>
            <a:r>
              <a:rPr lang="en-US" sz="3000">
                <a:ea typeface="ＭＳ Ｐゴシック" charset="-128"/>
              </a:rPr>
              <a:t>Videos shown to three groups: students, experts, instructors</a:t>
            </a:r>
          </a:p>
          <a:p>
            <a:pPr marL="342900" indent="-342900" eaLnBrk="1" hangingPunct="1">
              <a:lnSpc>
                <a:spcPct val="90000"/>
              </a:lnSpc>
            </a:pPr>
            <a:r>
              <a:rPr lang="en-US" sz="3000">
                <a:ea typeface="ＭＳ Ｐゴシック" charset="-128"/>
              </a:rPr>
              <a:t>Success rate in identifying the expert:</a:t>
            </a:r>
          </a:p>
          <a:p>
            <a:pPr marL="742950" lvl="1" indent="-285750" eaLnBrk="1" hangingPunct="1">
              <a:lnSpc>
                <a:spcPct val="90000"/>
              </a:lnSpc>
            </a:pPr>
            <a:r>
              <a:rPr lang="en-US" sz="2600"/>
              <a:t>Experts:		90%</a:t>
            </a:r>
          </a:p>
          <a:p>
            <a:pPr marL="742950" lvl="1" indent="-285750" eaLnBrk="1" hangingPunct="1">
              <a:lnSpc>
                <a:spcPct val="90000"/>
              </a:lnSpc>
            </a:pPr>
            <a:r>
              <a:rPr lang="en-US" sz="2600"/>
              <a:t>Students:		50%</a:t>
            </a:r>
          </a:p>
          <a:p>
            <a:pPr marL="742950" lvl="1" indent="-285750" eaLnBrk="1" hangingPunct="1">
              <a:lnSpc>
                <a:spcPct val="90000"/>
              </a:lnSpc>
            </a:pPr>
            <a:r>
              <a:rPr lang="en-US" sz="2600"/>
              <a:t>Instructors:	30%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3354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3354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3354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3354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3354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83354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833540">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83354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3540" grpId="0" build="p" bldLvl="2" autoUpdateAnimBg="0"/>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pPr eaLnBrk="1" hangingPunct="1"/>
            <a:r>
              <a:rPr lang="en-US">
                <a:ea typeface="ＭＳ Ｐゴシック" charset="-128"/>
              </a:rPr>
              <a:t>Looking at the wrong knowledge…</a:t>
            </a:r>
          </a:p>
        </p:txBody>
      </p:sp>
      <p:sp>
        <p:nvSpPr>
          <p:cNvPr id="183299" name="Rectangle 3"/>
          <p:cNvSpPr>
            <a:spLocks noGrp="1" noChangeArrowheads="1"/>
          </p:cNvSpPr>
          <p:nvPr>
            <p:ph idx="1"/>
          </p:nvPr>
        </p:nvSpPr>
        <p:spPr>
          <a:xfrm>
            <a:off x="457200" y="1600200"/>
            <a:ext cx="8229600" cy="5257800"/>
          </a:xfrm>
        </p:spPr>
        <p:txBody>
          <a:bodyPr/>
          <a:lstStyle/>
          <a:p>
            <a:pPr eaLnBrk="1" hangingPunct="1">
              <a:lnSpc>
                <a:spcPct val="80000"/>
              </a:lnSpc>
            </a:pPr>
            <a:r>
              <a:rPr lang="en-US" sz="2700" dirty="0">
                <a:ea typeface="ＭＳ Ｐゴシック" charset="-128"/>
              </a:rPr>
              <a:t>The most powerful teacher knowledge is not explicit</a:t>
            </a:r>
          </a:p>
          <a:p>
            <a:pPr lvl="1" eaLnBrk="1" hangingPunct="1">
              <a:lnSpc>
                <a:spcPct val="80000"/>
              </a:lnSpc>
            </a:pPr>
            <a:r>
              <a:rPr lang="en-US" dirty="0"/>
              <a:t>That’s why telling teachers what to do doesn’t work</a:t>
            </a:r>
          </a:p>
          <a:p>
            <a:pPr lvl="1" eaLnBrk="1" hangingPunct="1">
              <a:lnSpc>
                <a:spcPct val="80000"/>
              </a:lnSpc>
            </a:pPr>
            <a:r>
              <a:rPr lang="en-US" dirty="0"/>
              <a:t>What we know is more than we can say</a:t>
            </a:r>
          </a:p>
          <a:p>
            <a:pPr lvl="1" eaLnBrk="1" hangingPunct="1">
              <a:lnSpc>
                <a:spcPct val="80000"/>
              </a:lnSpc>
            </a:pPr>
            <a:r>
              <a:rPr lang="en-US" dirty="0"/>
              <a:t>And that is why most professional development has been relatively ineffective</a:t>
            </a:r>
          </a:p>
          <a:p>
            <a:pPr eaLnBrk="1" hangingPunct="1">
              <a:lnSpc>
                <a:spcPct val="80000"/>
              </a:lnSpc>
            </a:pPr>
            <a:r>
              <a:rPr lang="en-US" sz="2700" dirty="0">
                <a:ea typeface="ＭＳ Ｐゴシック" charset="-128"/>
              </a:rPr>
              <a:t>Improving practice involves changing habits, not adding knowledge</a:t>
            </a:r>
          </a:p>
          <a:p>
            <a:pPr lvl="1" eaLnBrk="1" hangingPunct="1">
              <a:lnSpc>
                <a:spcPct val="80000"/>
              </a:lnSpc>
            </a:pPr>
            <a:r>
              <a:rPr lang="en-US" dirty="0"/>
              <a:t>That’s why it’s hard</a:t>
            </a:r>
          </a:p>
          <a:p>
            <a:pPr lvl="2" eaLnBrk="1" hangingPunct="1">
              <a:lnSpc>
                <a:spcPct val="80000"/>
              </a:lnSpc>
            </a:pPr>
            <a:r>
              <a:rPr lang="en-US" dirty="0">
                <a:ea typeface="ＭＳ Ｐゴシック" charset="-128"/>
              </a:rPr>
              <a:t>And the hardest bit is not getting new ideas into people’s heads</a:t>
            </a:r>
          </a:p>
          <a:p>
            <a:pPr lvl="2" eaLnBrk="1" hangingPunct="1">
              <a:lnSpc>
                <a:spcPct val="80000"/>
              </a:lnSpc>
            </a:pPr>
            <a:r>
              <a:rPr lang="en-US" dirty="0">
                <a:ea typeface="ＭＳ Ｐゴシック" charset="-128"/>
              </a:rPr>
              <a:t>It’s getting the old </a:t>
            </a:r>
            <a:r>
              <a:rPr lang="en-US" dirty="0" smtClean="0">
                <a:ea typeface="ＭＳ Ｐゴシック" charset="-128"/>
              </a:rPr>
              <a:t>ones </a:t>
            </a:r>
            <a:r>
              <a:rPr lang="en-US" dirty="0">
                <a:ea typeface="ＭＳ Ｐゴシック" charset="-128"/>
              </a:rPr>
              <a:t>out</a:t>
            </a:r>
          </a:p>
          <a:p>
            <a:pPr lvl="1" eaLnBrk="1" hangingPunct="1">
              <a:lnSpc>
                <a:spcPct val="80000"/>
              </a:lnSpc>
            </a:pPr>
            <a:r>
              <a:rPr lang="en-US" dirty="0"/>
              <a:t>That’s why it takes time</a:t>
            </a:r>
          </a:p>
          <a:p>
            <a:pPr eaLnBrk="1" hangingPunct="1">
              <a:lnSpc>
                <a:spcPct val="80000"/>
              </a:lnSpc>
            </a:pPr>
            <a:r>
              <a:rPr lang="en-US" sz="2700" dirty="0">
                <a:ea typeface="ＭＳ Ｐゴシック" charset="-128"/>
              </a:rPr>
              <a:t>But it doesn’t happen naturally</a:t>
            </a:r>
          </a:p>
          <a:p>
            <a:pPr lvl="1" eaLnBrk="1" hangingPunct="1">
              <a:lnSpc>
                <a:spcPct val="80000"/>
              </a:lnSpc>
            </a:pPr>
            <a:r>
              <a:rPr lang="en-US" dirty="0"/>
              <a:t>If it did, the most experienced teachers would be the most productive, and that’s not true (</a:t>
            </a:r>
            <a:r>
              <a:rPr lang="en-US" dirty="0" err="1"/>
              <a:t>Hanushek</a:t>
            </a:r>
            <a:r>
              <a:rPr lang="en-US" dirty="0"/>
              <a:t>, 2005)</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5346" name="Title 6"/>
          <p:cNvSpPr>
            <a:spLocks noGrp="1"/>
          </p:cNvSpPr>
          <p:nvPr>
            <p:ph type="title"/>
          </p:nvPr>
        </p:nvSpPr>
        <p:spPr/>
        <p:txBody>
          <a:bodyPr/>
          <a:lstStyle/>
          <a:p>
            <a:pPr eaLnBrk="1" hangingPunct="1"/>
            <a:endParaRPr lang="en-US">
              <a:ea typeface="ＭＳ Ｐゴシック" charset="-128"/>
            </a:endParaRPr>
          </a:p>
        </p:txBody>
      </p:sp>
      <p:sp>
        <p:nvSpPr>
          <p:cNvPr id="185347" name="Rectangle 3"/>
          <p:cNvSpPr>
            <a:spLocks noGrp="1" noChangeArrowheads="1"/>
          </p:cNvSpPr>
          <p:nvPr>
            <p:ph idx="1"/>
          </p:nvPr>
        </p:nvSpPr>
        <p:spPr>
          <a:xfrm>
            <a:off x="457200" y="1600200"/>
            <a:ext cx="8686800" cy="4525963"/>
          </a:xfrm>
        </p:spPr>
        <p:txBody>
          <a:bodyPr/>
          <a:lstStyle/>
          <a:p>
            <a:pPr marL="0" indent="0" eaLnBrk="1" hangingPunct="1">
              <a:buFont typeface="Wingdings" charset="2"/>
              <a:buNone/>
            </a:pPr>
            <a:r>
              <a:rPr lang="en-US" sz="2400">
                <a:ea typeface="ＭＳ Ｐゴシック" charset="-128"/>
              </a:rPr>
              <a:t>We need to create time and space for teachers to reflect on their practice in a structured way, and to learn from mistakes</a:t>
            </a:r>
            <a:br>
              <a:rPr lang="en-US" sz="2400">
                <a:ea typeface="ＭＳ Ｐゴシック" charset="-128"/>
              </a:rPr>
            </a:br>
            <a:r>
              <a:rPr lang="en-US" sz="2400">
                <a:ea typeface="ＭＳ Ｐゴシック" charset="-128"/>
              </a:rPr>
              <a:t>(Bransford, Brown &amp; Cocking, 1999)</a:t>
            </a:r>
          </a:p>
          <a:p>
            <a:pPr marL="0" indent="0" eaLnBrk="1" hangingPunct="1"/>
            <a:endParaRPr lang="en-US">
              <a:ea typeface="ＭＳ Ｐゴシック" charset="-128"/>
            </a:endParaRPr>
          </a:p>
          <a:p>
            <a:pPr marL="0" indent="0" eaLnBrk="1" hangingPunct="1"/>
            <a:endParaRPr lang="en-US">
              <a:ea typeface="ＭＳ Ｐゴシック" charset="-128"/>
            </a:endParaRPr>
          </a:p>
          <a:p>
            <a:pPr marL="0" indent="0" eaLnBrk="1" hangingPunct="1"/>
            <a:endParaRPr lang="en-US">
              <a:ea typeface="ＭＳ Ｐゴシック" charset="-128"/>
            </a:endParaRPr>
          </a:p>
        </p:txBody>
      </p:sp>
      <p:sp>
        <p:nvSpPr>
          <p:cNvPr id="1057796" name="Rectangle 4"/>
          <p:cNvSpPr>
            <a:spLocks noChangeArrowheads="1"/>
          </p:cNvSpPr>
          <p:nvPr/>
        </p:nvSpPr>
        <p:spPr bwMode="auto">
          <a:xfrm>
            <a:off x="479425" y="3514725"/>
            <a:ext cx="8353425" cy="838200"/>
          </a:xfrm>
          <a:prstGeom prst="rect">
            <a:avLst/>
          </a:prstGeom>
          <a:noFill/>
          <a:ln w="9525">
            <a:noFill/>
            <a:miter lim="800000"/>
            <a:headEnd/>
            <a:tailEnd/>
          </a:ln>
        </p:spPr>
        <p:txBody>
          <a:bodyPr lIns="0" tIns="0" rIns="0" bIns="0">
            <a:prstTxWarp prst="textNoShape">
              <a:avLst/>
            </a:prstTxWarp>
          </a:bodyPr>
          <a:lstStyle/>
          <a:p>
            <a:pPr>
              <a:spcBef>
                <a:spcPct val="20000"/>
              </a:spcBef>
              <a:tabLst>
                <a:tab pos="3335338" algn="r"/>
              </a:tabLst>
            </a:pPr>
            <a:r>
              <a:rPr lang="en-US">
                <a:latin typeface="Calibri" charset="0"/>
                <a:ea typeface="ヒラギノ角ゴ ProN W3" charset="-128"/>
                <a:cs typeface="ヒラギノ角ゴ ProN W3" charset="-128"/>
              </a:rPr>
              <a:t>“Always make new mistakes”</a:t>
            </a:r>
            <a:br>
              <a:rPr lang="en-US">
                <a:latin typeface="Calibri" charset="0"/>
                <a:ea typeface="ヒラギノ角ゴ ProN W3" charset="-128"/>
                <a:cs typeface="ヒラギノ角ゴ ProN W3" charset="-128"/>
              </a:rPr>
            </a:br>
            <a:r>
              <a:rPr lang="en-US">
                <a:latin typeface="Calibri" charset="0"/>
                <a:ea typeface="ヒラギノ角ゴ ProN W3" charset="-128"/>
                <a:cs typeface="ヒラギノ角ゴ ProN W3" charset="-128"/>
              </a:rPr>
              <a:t>(Esther Dyson)</a:t>
            </a:r>
          </a:p>
        </p:txBody>
      </p:sp>
      <p:sp>
        <p:nvSpPr>
          <p:cNvPr id="1057797" name="Rectangle 5"/>
          <p:cNvSpPr>
            <a:spLocks noChangeArrowheads="1"/>
          </p:cNvSpPr>
          <p:nvPr/>
        </p:nvSpPr>
        <p:spPr bwMode="auto">
          <a:xfrm>
            <a:off x="495300" y="4841875"/>
            <a:ext cx="8353425" cy="838200"/>
          </a:xfrm>
          <a:prstGeom prst="rect">
            <a:avLst/>
          </a:prstGeom>
          <a:noFill/>
          <a:ln w="9525">
            <a:noFill/>
            <a:miter lim="800000"/>
            <a:headEnd/>
            <a:tailEnd/>
          </a:ln>
        </p:spPr>
        <p:txBody>
          <a:bodyPr lIns="0" tIns="0" rIns="0" bIns="0">
            <a:prstTxWarp prst="textNoShape">
              <a:avLst/>
            </a:prstTxWarp>
          </a:bodyPr>
          <a:lstStyle/>
          <a:p>
            <a:pPr>
              <a:spcBef>
                <a:spcPct val="20000"/>
              </a:spcBef>
              <a:tabLst>
                <a:tab pos="3335338" algn="r"/>
                <a:tab pos="8008938" algn="r"/>
              </a:tabLst>
            </a:pPr>
            <a:r>
              <a:rPr lang="en-US">
                <a:latin typeface="Calibri" charset="0"/>
              </a:rPr>
              <a:t>“Ever tried. Ever failed. No matter. Try again. Fail again. Fail better.”</a:t>
            </a:r>
          </a:p>
          <a:p>
            <a:pPr>
              <a:spcBef>
                <a:spcPct val="20000"/>
              </a:spcBef>
              <a:tabLst>
                <a:tab pos="3335338" algn="r"/>
                <a:tab pos="8008938" algn="r"/>
              </a:tabLst>
            </a:pPr>
            <a:r>
              <a:rPr lang="en-US">
                <a:latin typeface="Calibri" charset="0"/>
              </a:rPr>
              <a:t>(</a:t>
            </a:r>
            <a:r>
              <a:rPr lang="en-US">
                <a:latin typeface="Calibri" charset="0"/>
                <a:ea typeface="ヒラギノ角ゴ ProN W3" charset="-128"/>
                <a:cs typeface="ヒラギノ角ゴ ProN W3" charset="-128"/>
              </a:rPr>
              <a:t>Samuel Beckett, </a:t>
            </a:r>
            <a:r>
              <a:rPr lang="en-US" i="1">
                <a:latin typeface="Calibri" charset="0"/>
                <a:ea typeface="ヒラギノ角ゴ ProN W3" charset="-128"/>
                <a:cs typeface="ヒラギノ角ゴ ProN W3" charset="-128"/>
              </a:rPr>
              <a:t>Worstward Ho</a:t>
            </a:r>
            <a:r>
              <a:rPr lang="en-US">
                <a:latin typeface="Calibri" charset="0"/>
                <a:ea typeface="ヒラギノ角ゴ ProN W3" charset="-128"/>
                <a:cs typeface="ヒラギノ角ゴ ProN W3" charset="-128"/>
              </a:rPr>
              <a:t>)</a:t>
            </a:r>
            <a:endParaRPr lang="en-US" i="1">
              <a:latin typeface="Calibri" charset="0"/>
              <a:ea typeface="ヒラギノ角ゴ ProN W3" charset="-128"/>
              <a:cs typeface="ヒラギノ角ゴ ProN W3"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779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577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7796" grpId="0" build="p"/>
      <p:bldP spid="1057797" grpId="0"/>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49263" y="295275"/>
            <a:ext cx="8353425" cy="644525"/>
          </a:xfrm>
        </p:spPr>
        <p:txBody>
          <a:bodyPr/>
          <a:lstStyle/>
          <a:p>
            <a:r>
              <a:rPr lang="en-US" smtClean="0">
                <a:ea typeface="ＭＳ Ｐゴシック" charset="-128"/>
              </a:rPr>
              <a:t>Hand hygiene in hospitals (Pittet, 2001)</a:t>
            </a:r>
          </a:p>
        </p:txBody>
      </p:sp>
      <p:graphicFrame>
        <p:nvGraphicFramePr>
          <p:cNvPr id="4" name="Content Placeholder 3"/>
          <p:cNvGraphicFramePr>
            <a:graphicFrameLocks noGrp="1"/>
          </p:cNvGraphicFramePr>
          <p:nvPr>
            <p:ph idx="1"/>
          </p:nvPr>
        </p:nvGraphicFramePr>
        <p:xfrm>
          <a:off x="398463" y="1135063"/>
          <a:ext cx="8353425" cy="5562600"/>
        </p:xfrm>
        <a:graphic>
          <a:graphicData uri="http://schemas.openxmlformats.org/drawingml/2006/table">
            <a:tbl>
              <a:tblPr firstRow="1" bandRow="1">
                <a:tableStyleId>{5C22544A-7EE6-4342-B048-85BDC9FD1C3A}</a:tableStyleId>
              </a:tblPr>
              <a:tblGrid>
                <a:gridCol w="3919008"/>
                <a:gridCol w="1981200"/>
                <a:gridCol w="2453217"/>
              </a:tblGrid>
              <a:tr h="370840">
                <a:tc>
                  <a:txBody>
                    <a:bodyPr/>
                    <a:lstStyle/>
                    <a:p>
                      <a:r>
                        <a:rPr lang="en-US" dirty="0" smtClean="0"/>
                        <a:t>Study</a:t>
                      </a:r>
                      <a:endParaRPr lang="en-US" dirty="0"/>
                    </a:p>
                  </a:txBody>
                  <a:tcPr/>
                </a:tc>
                <a:tc>
                  <a:txBody>
                    <a:bodyPr/>
                    <a:lstStyle/>
                    <a:p>
                      <a:r>
                        <a:rPr lang="en-US" dirty="0" smtClean="0"/>
                        <a:t>Focus</a:t>
                      </a:r>
                      <a:endParaRPr lang="en-US" dirty="0"/>
                    </a:p>
                  </a:txBody>
                  <a:tcPr/>
                </a:tc>
                <a:tc>
                  <a:txBody>
                    <a:bodyPr/>
                    <a:lstStyle/>
                    <a:p>
                      <a:r>
                        <a:rPr lang="en-US" dirty="0" smtClean="0"/>
                        <a:t>Compliance rate</a:t>
                      </a:r>
                      <a:endParaRPr lang="en-US" dirty="0"/>
                    </a:p>
                  </a:txBody>
                  <a:tcPr/>
                </a:tc>
              </a:tr>
              <a:tr h="370840">
                <a:tc>
                  <a:txBody>
                    <a:bodyPr/>
                    <a:lstStyle/>
                    <a:p>
                      <a:r>
                        <a:rPr lang="en-US" dirty="0" smtClean="0"/>
                        <a:t>Preston, Larson</a:t>
                      </a:r>
                      <a:r>
                        <a:rPr lang="en-US" baseline="0" dirty="0" smtClean="0"/>
                        <a:t> &amp; </a:t>
                      </a:r>
                      <a:r>
                        <a:rPr lang="en-US" baseline="0" dirty="0" err="1" smtClean="0"/>
                        <a:t>Stamm</a:t>
                      </a:r>
                      <a:r>
                        <a:rPr lang="en-US" baseline="0" dirty="0" smtClean="0"/>
                        <a:t> (1981)</a:t>
                      </a:r>
                      <a:endParaRPr lang="en-US" dirty="0"/>
                    </a:p>
                  </a:txBody>
                  <a:tcPr/>
                </a:tc>
                <a:tc>
                  <a:txBody>
                    <a:bodyPr/>
                    <a:lstStyle/>
                    <a:p>
                      <a:r>
                        <a:rPr lang="en-US" dirty="0" smtClean="0"/>
                        <a:t>Open ward</a:t>
                      </a:r>
                      <a:endParaRPr lang="en-US" dirty="0"/>
                    </a:p>
                  </a:txBody>
                  <a:tcPr/>
                </a:tc>
                <a:tc>
                  <a:txBody>
                    <a:bodyPr/>
                    <a:lstStyle/>
                    <a:p>
                      <a:r>
                        <a:rPr lang="en-US" dirty="0" smtClean="0"/>
                        <a:t>16%</a:t>
                      </a:r>
                    </a:p>
                  </a:txBody>
                  <a:tcPr/>
                </a:tc>
              </a:tr>
              <a:tr h="370840">
                <a:tc>
                  <a:txBody>
                    <a:bodyPr/>
                    <a:lstStyle/>
                    <a:p>
                      <a:endParaRPr lang="en-US" dirty="0"/>
                    </a:p>
                  </a:txBody>
                  <a:tcPr/>
                </a:tc>
                <a:tc>
                  <a:txBody>
                    <a:bodyPr/>
                    <a:lstStyle/>
                    <a:p>
                      <a:r>
                        <a:rPr lang="en-US" dirty="0" smtClean="0"/>
                        <a:t>ICU</a:t>
                      </a:r>
                      <a:endParaRPr lang="en-US" dirty="0"/>
                    </a:p>
                  </a:txBody>
                  <a:tcPr/>
                </a:tc>
                <a:tc>
                  <a:txBody>
                    <a:bodyPr/>
                    <a:lstStyle/>
                    <a:p>
                      <a:r>
                        <a:rPr lang="en-US" dirty="0" smtClean="0"/>
                        <a:t>30%</a:t>
                      </a:r>
                      <a:endParaRPr lang="en-US" dirty="0"/>
                    </a:p>
                  </a:txBody>
                  <a:tcPr/>
                </a:tc>
              </a:tr>
              <a:tr h="370840">
                <a:tc>
                  <a:txBody>
                    <a:bodyPr/>
                    <a:lstStyle/>
                    <a:p>
                      <a:r>
                        <a:rPr lang="en-US" dirty="0" smtClean="0"/>
                        <a:t>Albert &amp; </a:t>
                      </a:r>
                      <a:r>
                        <a:rPr lang="en-US" dirty="0" err="1" smtClean="0"/>
                        <a:t>Condie</a:t>
                      </a:r>
                      <a:r>
                        <a:rPr lang="en-US" dirty="0" smtClean="0"/>
                        <a:t> (1981)</a:t>
                      </a:r>
                      <a:endParaRPr lang="en-US" dirty="0"/>
                    </a:p>
                  </a:txBody>
                  <a:tcPr/>
                </a:tc>
                <a:tc>
                  <a:txBody>
                    <a:bodyPr/>
                    <a:lstStyle/>
                    <a:p>
                      <a:r>
                        <a:rPr lang="en-US" dirty="0" smtClean="0"/>
                        <a:t>ICU</a:t>
                      </a:r>
                      <a:endParaRPr lang="en-US" dirty="0"/>
                    </a:p>
                  </a:txBody>
                  <a:tcPr/>
                </a:tc>
                <a:tc>
                  <a:txBody>
                    <a:bodyPr/>
                    <a:lstStyle/>
                    <a:p>
                      <a:r>
                        <a:rPr lang="en-US" dirty="0" smtClean="0"/>
                        <a:t>28% to 41%</a:t>
                      </a:r>
                      <a:endParaRPr lang="en-US" dirty="0"/>
                    </a:p>
                  </a:txBody>
                  <a:tcPr/>
                </a:tc>
              </a:tr>
              <a:tr h="370840">
                <a:tc>
                  <a:txBody>
                    <a:bodyPr/>
                    <a:lstStyle/>
                    <a:p>
                      <a:r>
                        <a:rPr lang="en-US" dirty="0" smtClean="0"/>
                        <a:t>Larson (1983)</a:t>
                      </a:r>
                      <a:endParaRPr lang="en-US" dirty="0"/>
                    </a:p>
                  </a:txBody>
                  <a:tcPr/>
                </a:tc>
                <a:tc>
                  <a:txBody>
                    <a:bodyPr/>
                    <a:lstStyle/>
                    <a:p>
                      <a:r>
                        <a:rPr lang="en-US" dirty="0" smtClean="0"/>
                        <a:t>All wards</a:t>
                      </a:r>
                      <a:endParaRPr lang="en-US" dirty="0"/>
                    </a:p>
                  </a:txBody>
                  <a:tcPr/>
                </a:tc>
                <a:tc>
                  <a:txBody>
                    <a:bodyPr/>
                    <a:lstStyle/>
                    <a:p>
                      <a:r>
                        <a:rPr lang="en-US" dirty="0" smtClean="0"/>
                        <a:t>45%</a:t>
                      </a:r>
                      <a:endParaRPr lang="en-US" dirty="0"/>
                    </a:p>
                  </a:txBody>
                  <a:tcPr/>
                </a:tc>
              </a:tr>
              <a:tr h="370840">
                <a:tc>
                  <a:txBody>
                    <a:bodyPr/>
                    <a:lstStyle/>
                    <a:p>
                      <a:r>
                        <a:rPr lang="en-US" dirty="0" err="1" smtClean="0"/>
                        <a:t>Donowitz</a:t>
                      </a:r>
                      <a:r>
                        <a:rPr lang="en-US" dirty="0" smtClean="0"/>
                        <a:t> (1987)</a:t>
                      </a:r>
                      <a:endParaRPr lang="en-US" dirty="0"/>
                    </a:p>
                  </a:txBody>
                  <a:tcPr/>
                </a:tc>
                <a:tc>
                  <a:txBody>
                    <a:bodyPr/>
                    <a:lstStyle/>
                    <a:p>
                      <a:r>
                        <a:rPr lang="en-US" dirty="0" smtClean="0"/>
                        <a:t>Pediatric ICU</a:t>
                      </a:r>
                      <a:endParaRPr lang="en-US" dirty="0"/>
                    </a:p>
                  </a:txBody>
                  <a:tcPr/>
                </a:tc>
                <a:tc>
                  <a:txBody>
                    <a:bodyPr/>
                    <a:lstStyle/>
                    <a:p>
                      <a:r>
                        <a:rPr lang="en-US" dirty="0" smtClean="0"/>
                        <a:t>30%</a:t>
                      </a:r>
                      <a:endParaRPr lang="en-US" dirty="0"/>
                    </a:p>
                  </a:txBody>
                  <a:tcPr/>
                </a:tc>
              </a:tr>
              <a:tr h="370840">
                <a:tc>
                  <a:txBody>
                    <a:bodyPr/>
                    <a:lstStyle/>
                    <a:p>
                      <a:r>
                        <a:rPr lang="en-US" dirty="0" smtClean="0"/>
                        <a:t>Graham (1990)</a:t>
                      </a:r>
                      <a:endParaRPr lang="en-US" dirty="0"/>
                    </a:p>
                  </a:txBody>
                  <a:tcPr/>
                </a:tc>
                <a:tc>
                  <a:txBody>
                    <a:bodyPr/>
                    <a:lstStyle/>
                    <a:p>
                      <a:r>
                        <a:rPr lang="en-US" dirty="0" smtClean="0"/>
                        <a:t>ICU</a:t>
                      </a:r>
                      <a:endParaRPr lang="en-US" dirty="0"/>
                    </a:p>
                  </a:txBody>
                  <a:tcPr/>
                </a:tc>
                <a:tc>
                  <a:txBody>
                    <a:bodyPr/>
                    <a:lstStyle/>
                    <a:p>
                      <a:r>
                        <a:rPr lang="en-US" dirty="0" smtClean="0"/>
                        <a:t>32%</a:t>
                      </a:r>
                      <a:endParaRPr lang="en-US" dirty="0"/>
                    </a:p>
                  </a:txBody>
                  <a:tcPr/>
                </a:tc>
              </a:tr>
              <a:tr h="370840">
                <a:tc>
                  <a:txBody>
                    <a:bodyPr/>
                    <a:lstStyle/>
                    <a:p>
                      <a:r>
                        <a:rPr lang="en-US" dirty="0" err="1" smtClean="0"/>
                        <a:t>Dubbert</a:t>
                      </a:r>
                      <a:r>
                        <a:rPr lang="en-US" dirty="0" smtClean="0"/>
                        <a:t> (1990)</a:t>
                      </a:r>
                      <a:endParaRPr lang="en-US" dirty="0"/>
                    </a:p>
                  </a:txBody>
                  <a:tcPr/>
                </a:tc>
                <a:tc>
                  <a:txBody>
                    <a:bodyPr/>
                    <a:lstStyle/>
                    <a:p>
                      <a:r>
                        <a:rPr lang="en-US" dirty="0" smtClean="0"/>
                        <a:t>ICU</a:t>
                      </a:r>
                      <a:endParaRPr lang="en-US" dirty="0"/>
                    </a:p>
                  </a:txBody>
                  <a:tcPr/>
                </a:tc>
                <a:tc>
                  <a:txBody>
                    <a:bodyPr/>
                    <a:lstStyle/>
                    <a:p>
                      <a:r>
                        <a:rPr lang="en-US" dirty="0" smtClean="0"/>
                        <a:t>81%</a:t>
                      </a:r>
                      <a:endParaRPr lang="en-US" dirty="0"/>
                    </a:p>
                  </a:txBody>
                  <a:tcPr/>
                </a:tc>
              </a:tr>
              <a:tr h="370840">
                <a:tc>
                  <a:txBody>
                    <a:bodyPr/>
                    <a:lstStyle/>
                    <a:p>
                      <a:r>
                        <a:rPr lang="en-US" dirty="0" err="1" smtClean="0"/>
                        <a:t>Pettinger</a:t>
                      </a:r>
                      <a:r>
                        <a:rPr lang="en-US" dirty="0" smtClean="0"/>
                        <a:t> &amp; </a:t>
                      </a:r>
                      <a:r>
                        <a:rPr lang="en-US" dirty="0" err="1" smtClean="0"/>
                        <a:t>Nettleman</a:t>
                      </a:r>
                      <a:r>
                        <a:rPr lang="en-US" dirty="0" smtClean="0"/>
                        <a:t> (1991)</a:t>
                      </a:r>
                      <a:endParaRPr lang="en-US" dirty="0"/>
                    </a:p>
                  </a:txBody>
                  <a:tcPr/>
                </a:tc>
                <a:tc>
                  <a:txBody>
                    <a:bodyPr/>
                    <a:lstStyle/>
                    <a:p>
                      <a:r>
                        <a:rPr lang="en-US" dirty="0" smtClean="0"/>
                        <a:t>Surgical ICU</a:t>
                      </a:r>
                      <a:endParaRPr lang="en-US" dirty="0"/>
                    </a:p>
                  </a:txBody>
                  <a:tcPr/>
                </a:tc>
                <a:tc>
                  <a:txBody>
                    <a:bodyPr/>
                    <a:lstStyle/>
                    <a:p>
                      <a:r>
                        <a:rPr lang="en-US" dirty="0" smtClean="0"/>
                        <a:t>51%</a:t>
                      </a:r>
                      <a:endParaRPr lang="en-US" dirty="0"/>
                    </a:p>
                  </a:txBody>
                  <a:tcPr/>
                </a:tc>
              </a:tr>
              <a:tr h="370840">
                <a:tc>
                  <a:txBody>
                    <a:bodyPr/>
                    <a:lstStyle/>
                    <a:p>
                      <a:r>
                        <a:rPr lang="en-US" dirty="0" smtClean="0"/>
                        <a:t>Larson et al. (1992)</a:t>
                      </a:r>
                      <a:endParaRPr lang="en-US" dirty="0"/>
                    </a:p>
                  </a:txBody>
                  <a:tcPr/>
                </a:tc>
                <a:tc>
                  <a:txBody>
                    <a:bodyPr/>
                    <a:lstStyle/>
                    <a:p>
                      <a:r>
                        <a:rPr lang="en-US" dirty="0" smtClean="0"/>
                        <a:t>Neonatal</a:t>
                      </a:r>
                      <a:r>
                        <a:rPr lang="en-US" baseline="0" dirty="0" smtClean="0"/>
                        <a:t> </a:t>
                      </a:r>
                      <a:r>
                        <a:rPr lang="en-US" dirty="0" smtClean="0"/>
                        <a:t>ICU</a:t>
                      </a:r>
                      <a:endParaRPr lang="en-US" dirty="0"/>
                    </a:p>
                  </a:txBody>
                  <a:tcPr/>
                </a:tc>
                <a:tc>
                  <a:txBody>
                    <a:bodyPr/>
                    <a:lstStyle/>
                    <a:p>
                      <a:r>
                        <a:rPr lang="en-US" dirty="0" smtClean="0"/>
                        <a:t>29%</a:t>
                      </a:r>
                      <a:endParaRPr lang="en-US" dirty="0"/>
                    </a:p>
                  </a:txBody>
                  <a:tcPr/>
                </a:tc>
              </a:tr>
              <a:tr h="370840">
                <a:tc>
                  <a:txBody>
                    <a:bodyPr/>
                    <a:lstStyle/>
                    <a:p>
                      <a:r>
                        <a:rPr lang="en-US" dirty="0" err="1" smtClean="0"/>
                        <a:t>Doebbeling</a:t>
                      </a:r>
                      <a:r>
                        <a:rPr lang="en-US" dirty="0" smtClean="0"/>
                        <a:t> et al. (1992)</a:t>
                      </a:r>
                      <a:endParaRPr lang="en-US" dirty="0"/>
                    </a:p>
                  </a:txBody>
                  <a:tcPr/>
                </a:tc>
                <a:tc>
                  <a:txBody>
                    <a:bodyPr/>
                    <a:lstStyle/>
                    <a:p>
                      <a:r>
                        <a:rPr lang="en-US" smtClean="0"/>
                        <a:t>ICU</a:t>
                      </a:r>
                      <a:endParaRPr lang="en-US" dirty="0"/>
                    </a:p>
                  </a:txBody>
                  <a:tcPr/>
                </a:tc>
                <a:tc>
                  <a:txBody>
                    <a:bodyPr/>
                    <a:lstStyle/>
                    <a:p>
                      <a:r>
                        <a:rPr lang="en-US" dirty="0" smtClean="0"/>
                        <a:t>40%</a:t>
                      </a:r>
                      <a:endParaRPr lang="en-US" dirty="0"/>
                    </a:p>
                  </a:txBody>
                  <a:tcPr/>
                </a:tc>
              </a:tr>
              <a:tr h="370840">
                <a:tc>
                  <a:txBody>
                    <a:bodyPr/>
                    <a:lstStyle/>
                    <a:p>
                      <a:r>
                        <a:rPr lang="en-US" dirty="0" err="1" smtClean="0"/>
                        <a:t>Zimakoff</a:t>
                      </a:r>
                      <a:r>
                        <a:rPr lang="en-US" dirty="0" smtClean="0"/>
                        <a:t> et al. (1992)</a:t>
                      </a:r>
                      <a:endParaRPr lang="en-US" dirty="0"/>
                    </a:p>
                  </a:txBody>
                  <a:tcPr/>
                </a:tc>
                <a:tc>
                  <a:txBody>
                    <a:bodyPr/>
                    <a:lstStyle/>
                    <a:p>
                      <a:r>
                        <a:rPr lang="en-US" dirty="0" smtClean="0"/>
                        <a:t>ICU</a:t>
                      </a:r>
                      <a:endParaRPr lang="en-US" dirty="0"/>
                    </a:p>
                  </a:txBody>
                  <a:tcPr/>
                </a:tc>
                <a:tc>
                  <a:txBody>
                    <a:bodyPr/>
                    <a:lstStyle/>
                    <a:p>
                      <a:r>
                        <a:rPr lang="en-US" dirty="0" smtClean="0"/>
                        <a:t>40%</a:t>
                      </a:r>
                      <a:endParaRPr lang="en-US" dirty="0"/>
                    </a:p>
                  </a:txBody>
                  <a:tcPr/>
                </a:tc>
              </a:tr>
              <a:tr h="370840">
                <a:tc>
                  <a:txBody>
                    <a:bodyPr/>
                    <a:lstStyle/>
                    <a:p>
                      <a:r>
                        <a:rPr lang="en-US" dirty="0" err="1" smtClean="0"/>
                        <a:t>Meengs</a:t>
                      </a:r>
                      <a:r>
                        <a:rPr lang="en-US" dirty="0" smtClean="0"/>
                        <a:t> et al. (1994)</a:t>
                      </a:r>
                      <a:endParaRPr lang="en-US" dirty="0"/>
                    </a:p>
                  </a:txBody>
                  <a:tcPr/>
                </a:tc>
                <a:tc>
                  <a:txBody>
                    <a:bodyPr/>
                    <a:lstStyle/>
                    <a:p>
                      <a:r>
                        <a:rPr lang="en-US" dirty="0" smtClean="0"/>
                        <a:t>ER (Casualty)</a:t>
                      </a:r>
                      <a:endParaRPr lang="en-US" dirty="0"/>
                    </a:p>
                  </a:txBody>
                  <a:tcPr/>
                </a:tc>
                <a:tc>
                  <a:txBody>
                    <a:bodyPr/>
                    <a:lstStyle/>
                    <a:p>
                      <a:r>
                        <a:rPr lang="en-US" dirty="0" smtClean="0"/>
                        <a:t>32%</a:t>
                      </a:r>
                      <a:endParaRPr lang="en-US" dirty="0"/>
                    </a:p>
                  </a:txBody>
                  <a:tcPr/>
                </a:tc>
              </a:tr>
              <a:tr h="370840">
                <a:tc>
                  <a:txBody>
                    <a:bodyPr/>
                    <a:lstStyle/>
                    <a:p>
                      <a:r>
                        <a:rPr lang="en-US" dirty="0" err="1" smtClean="0"/>
                        <a:t>Pittet</a:t>
                      </a:r>
                      <a:r>
                        <a:rPr lang="en-US" dirty="0" smtClean="0"/>
                        <a:t>, </a:t>
                      </a:r>
                      <a:r>
                        <a:rPr lang="en-US" dirty="0" err="1" smtClean="0"/>
                        <a:t>Mourouga</a:t>
                      </a:r>
                      <a:r>
                        <a:rPr lang="en-US" dirty="0" smtClean="0"/>
                        <a:t> &amp; </a:t>
                      </a:r>
                      <a:r>
                        <a:rPr lang="en-US" dirty="0" err="1" smtClean="0"/>
                        <a:t>Perneger</a:t>
                      </a:r>
                      <a:r>
                        <a:rPr lang="en-US" dirty="0" smtClean="0"/>
                        <a:t>  (1999)</a:t>
                      </a:r>
                      <a:endParaRPr lang="en-US" dirty="0"/>
                    </a:p>
                  </a:txBody>
                  <a:tcPr/>
                </a:tc>
                <a:tc>
                  <a:txBody>
                    <a:bodyPr/>
                    <a:lstStyle/>
                    <a:p>
                      <a:r>
                        <a:rPr lang="en-US" dirty="0" smtClean="0"/>
                        <a:t>All wards</a:t>
                      </a:r>
                      <a:endParaRPr lang="en-US" dirty="0"/>
                    </a:p>
                  </a:txBody>
                  <a:tcPr/>
                </a:tc>
                <a:tc>
                  <a:txBody>
                    <a:bodyPr/>
                    <a:lstStyle/>
                    <a:p>
                      <a:r>
                        <a:rPr lang="en-US" dirty="0" smtClean="0"/>
                        <a:t>48%</a:t>
                      </a:r>
                      <a:endParaRPr lang="en-US" dirty="0"/>
                    </a:p>
                  </a:txBody>
                  <a:tcPr/>
                </a:tc>
              </a:tr>
              <a:tr h="370840">
                <a:tc>
                  <a:txBody>
                    <a:bodyPr/>
                    <a:lstStyle/>
                    <a:p>
                      <a:endParaRPr lang="en-US" dirty="0"/>
                    </a:p>
                  </a:txBody>
                  <a:tcPr/>
                </a:tc>
                <a:tc>
                  <a:txBody>
                    <a:bodyPr/>
                    <a:lstStyle/>
                    <a:p>
                      <a:r>
                        <a:rPr lang="en-US" dirty="0" smtClean="0"/>
                        <a:t>ICU</a:t>
                      </a:r>
                      <a:endParaRPr lang="en-US" dirty="0"/>
                    </a:p>
                  </a:txBody>
                  <a:tcPr/>
                </a:tc>
                <a:tc>
                  <a:txBody>
                    <a:bodyPr/>
                    <a:lstStyle/>
                    <a:p>
                      <a:r>
                        <a:rPr lang="en-US" dirty="0" smtClean="0"/>
                        <a:t>36%</a:t>
                      </a:r>
                      <a:endParaRPr 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endParaRPr lang="en-US">
              <a:ea typeface="ＭＳ Ｐゴシック" charset="-128"/>
            </a:endParaRPr>
          </a:p>
        </p:txBody>
      </p:sp>
      <p:sp>
        <p:nvSpPr>
          <p:cNvPr id="22531" name="Rectangle 3"/>
          <p:cNvSpPr>
            <a:spLocks noGrp="1" noChangeArrowheads="1"/>
          </p:cNvSpPr>
          <p:nvPr>
            <p:ph idx="1"/>
          </p:nvPr>
        </p:nvSpPr>
        <p:spPr/>
        <p:txBody>
          <a:bodyPr/>
          <a:lstStyle/>
          <a:p>
            <a:pPr marL="76200" indent="7938" eaLnBrk="1" hangingPunct="1">
              <a:buFont typeface="Wingdings" charset="2"/>
              <a:buNone/>
            </a:pPr>
            <a:r>
              <a:rPr lang="en-US">
                <a:ea typeface="ＭＳ Ｐゴシック" charset="-128"/>
              </a:rPr>
              <a:t>Which of the following categories of skill is disappearing from the work-place most rapidly?</a:t>
            </a:r>
          </a:p>
          <a:p>
            <a:pPr marL="914400" lvl="1" indent="-457200" eaLnBrk="1" hangingPunct="1">
              <a:buFont typeface="Arial" charset="0"/>
              <a:buAutoNum type="arabicPeriod"/>
            </a:pPr>
            <a:r>
              <a:rPr lang="en-US"/>
              <a:t>Routine manual</a:t>
            </a:r>
          </a:p>
          <a:p>
            <a:pPr marL="914400" lvl="1" indent="-457200" eaLnBrk="1" hangingPunct="1">
              <a:buFont typeface="Arial" charset="0"/>
              <a:buAutoNum type="arabicPeriod"/>
            </a:pPr>
            <a:r>
              <a:rPr lang="en-US"/>
              <a:t>Non-routine manual</a:t>
            </a:r>
          </a:p>
          <a:p>
            <a:pPr marL="914400" lvl="1" indent="-457200" eaLnBrk="1" hangingPunct="1">
              <a:buFont typeface="Arial" charset="0"/>
              <a:buAutoNum type="arabicPeriod"/>
            </a:pPr>
            <a:r>
              <a:rPr lang="en-US"/>
              <a:t>Routine cognitive</a:t>
            </a:r>
          </a:p>
          <a:p>
            <a:pPr marL="914400" lvl="1" indent="-457200" eaLnBrk="1" hangingPunct="1">
              <a:buFont typeface="Arial" charset="0"/>
              <a:buAutoNum type="arabicPeriod"/>
            </a:pPr>
            <a:r>
              <a:rPr lang="en-US"/>
              <a:t>Complex communication</a:t>
            </a:r>
          </a:p>
          <a:p>
            <a:pPr marL="914400" lvl="1" indent="-457200" eaLnBrk="1" hangingPunct="1">
              <a:buFont typeface="Arial" charset="0"/>
              <a:buAutoNum type="arabicPeriod"/>
            </a:pPr>
            <a:r>
              <a:rPr lang="en-US"/>
              <a:t>Expert thinking/problem-solving</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ea typeface="ＭＳ Ｐゴシック" charset="-128"/>
              </a:rPr>
              <a:t>Pareto analysis</a:t>
            </a:r>
          </a:p>
        </p:txBody>
      </p:sp>
      <p:sp>
        <p:nvSpPr>
          <p:cNvPr id="59395" name="Rectangle 3"/>
          <p:cNvSpPr>
            <a:spLocks noGrp="1" noChangeArrowheads="1"/>
          </p:cNvSpPr>
          <p:nvPr>
            <p:ph idx="1"/>
          </p:nvPr>
        </p:nvSpPr>
        <p:spPr>
          <a:xfrm>
            <a:off x="457200" y="1600200"/>
            <a:ext cx="8255000" cy="4525963"/>
          </a:xfrm>
        </p:spPr>
        <p:txBody>
          <a:bodyPr/>
          <a:lstStyle/>
          <a:p>
            <a:pPr eaLnBrk="1" hangingPunct="1"/>
            <a:r>
              <a:rPr lang="en-US" sz="2400" dirty="0" err="1">
                <a:ea typeface="ＭＳ Ｐゴシック" charset="-128"/>
              </a:rPr>
              <a:t>Vilfredo</a:t>
            </a:r>
            <a:r>
              <a:rPr lang="en-US" sz="2400" dirty="0">
                <a:ea typeface="ＭＳ Ｐゴシック" charset="-128"/>
              </a:rPr>
              <a:t> Pareto (1848-1923)</a:t>
            </a:r>
          </a:p>
          <a:p>
            <a:pPr lvl="1" eaLnBrk="1" hangingPunct="1"/>
            <a:r>
              <a:rPr lang="en-US" dirty="0"/>
              <a:t>Economist, philosopher, </a:t>
            </a:r>
            <a:r>
              <a:rPr lang="en-US" dirty="0" smtClean="0"/>
              <a:t>etc</a:t>
            </a:r>
          </a:p>
          <a:p>
            <a:pPr eaLnBrk="1" hangingPunct="1"/>
            <a:r>
              <a:rPr lang="en-US" sz="2400" dirty="0">
                <a:ea typeface="ＭＳ Ｐゴシック" charset="-128"/>
              </a:rPr>
              <a:t>Pareto improvement</a:t>
            </a:r>
          </a:p>
          <a:p>
            <a:pPr lvl="1" eaLnBrk="1" hangingPunct="1"/>
            <a:r>
              <a:rPr lang="en-US" dirty="0"/>
              <a:t>A change that can make at least one </a:t>
            </a:r>
            <a:r>
              <a:rPr lang="en-US" dirty="0" smtClean="0"/>
              <a:t>person</a:t>
            </a:r>
            <a:br>
              <a:rPr lang="en-US" dirty="0" smtClean="0"/>
            </a:br>
            <a:r>
              <a:rPr lang="en-US" dirty="0" smtClean="0"/>
              <a:t>(</a:t>
            </a:r>
            <a:r>
              <a:rPr lang="en-US" dirty="0"/>
              <a:t>e.g., a student) better off without making </a:t>
            </a:r>
            <a:r>
              <a:rPr lang="en-US" dirty="0" smtClean="0"/>
              <a:t>any-</a:t>
            </a:r>
            <a:br>
              <a:rPr lang="en-US" dirty="0" smtClean="0"/>
            </a:br>
            <a:r>
              <a:rPr lang="en-US" dirty="0" smtClean="0"/>
              <a:t>one </a:t>
            </a:r>
            <a:r>
              <a:rPr lang="en-US" dirty="0"/>
              <a:t>else (e.g., a teacher) worse off.</a:t>
            </a:r>
            <a:endParaRPr lang="en-US" dirty="0" smtClean="0"/>
          </a:p>
          <a:p>
            <a:pPr eaLnBrk="1" hangingPunct="1">
              <a:lnSpc>
                <a:spcPct val="80000"/>
              </a:lnSpc>
            </a:pPr>
            <a:r>
              <a:rPr lang="en-US" sz="2700" dirty="0" smtClean="0">
                <a:ea typeface="ＭＳ Ｐゴシック" charset="-128"/>
              </a:rPr>
              <a:t>Obstacles to Pareto improvements</a:t>
            </a:r>
          </a:p>
          <a:p>
            <a:pPr lvl="1" eaLnBrk="1" hangingPunct="1">
              <a:lnSpc>
                <a:spcPct val="80000"/>
              </a:lnSpc>
            </a:pPr>
            <a:r>
              <a:rPr lang="en-US" dirty="0" smtClean="0"/>
              <a:t>In professional settings, it is incredibly hard to</a:t>
            </a:r>
            <a:br>
              <a:rPr lang="en-US" dirty="0" smtClean="0"/>
            </a:br>
            <a:r>
              <a:rPr lang="en-US" dirty="0" smtClean="0"/>
              <a:t>stop people doing valuable things in order to give them time to do even more valuable things</a:t>
            </a:r>
          </a:p>
          <a:p>
            <a:pPr lvl="2" eaLnBrk="1" hangingPunct="1">
              <a:lnSpc>
                <a:spcPct val="80000"/>
              </a:lnSpc>
            </a:pPr>
            <a:r>
              <a:rPr lang="en-US" dirty="0" smtClean="0">
                <a:ea typeface="ＭＳ Ｐゴシック" charset="-128"/>
              </a:rPr>
              <a:t>e.g., “Are you saying what I am doing is no good?”</a:t>
            </a:r>
            <a:endParaRPr lang="en-US" dirty="0">
              <a:ea typeface="ＭＳ Ｐゴシック" charset="-128"/>
            </a:endParaRPr>
          </a:p>
        </p:txBody>
      </p:sp>
      <p:pic>
        <p:nvPicPr>
          <p:cNvPr id="59396" name="Picture 5" descr="Pareto"/>
          <p:cNvPicPr>
            <a:picLocks noChangeAspect="1" noChangeArrowheads="1"/>
          </p:cNvPicPr>
          <p:nvPr/>
        </p:nvPicPr>
        <p:blipFill>
          <a:blip r:embed="rId3"/>
          <a:srcRect/>
          <a:stretch>
            <a:fillRect/>
          </a:stretch>
        </p:blipFill>
        <p:spPr bwMode="auto">
          <a:xfrm>
            <a:off x="7080250" y="1525588"/>
            <a:ext cx="2063750" cy="32972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pPr eaLnBrk="1" hangingPunct="1"/>
            <a:r>
              <a:rPr lang="en-US">
                <a:ea typeface="ＭＳ Ｐゴシック" charset="-128"/>
              </a:rPr>
              <a:t>Support</a:t>
            </a:r>
          </a:p>
        </p:txBody>
      </p:sp>
      <p:sp>
        <p:nvSpPr>
          <p:cNvPr id="190467" name="Rectangle 3"/>
          <p:cNvSpPr>
            <a:spLocks noGrp="1" noChangeArrowheads="1"/>
          </p:cNvSpPr>
          <p:nvPr>
            <p:ph idx="1"/>
          </p:nvPr>
        </p:nvSpPr>
        <p:spPr>
          <a:xfrm>
            <a:off x="457200" y="1600200"/>
            <a:ext cx="8229600" cy="5257800"/>
          </a:xfrm>
        </p:spPr>
        <p:txBody>
          <a:bodyPr/>
          <a:lstStyle/>
          <a:p>
            <a:pPr eaLnBrk="1" hangingPunct="1">
              <a:lnSpc>
                <a:spcPct val="90000"/>
              </a:lnSpc>
            </a:pPr>
            <a:r>
              <a:rPr lang="en-US" sz="2700" dirty="0">
                <a:ea typeface="ＭＳ Ｐゴシック" charset="-128"/>
              </a:rPr>
              <a:t>What is needed from teachers</a:t>
            </a:r>
          </a:p>
          <a:p>
            <a:pPr lvl="1" eaLnBrk="1" hangingPunct="1">
              <a:lnSpc>
                <a:spcPct val="90000"/>
              </a:lnSpc>
            </a:pPr>
            <a:r>
              <a:rPr lang="en-US" dirty="0"/>
              <a:t>A commitment to:</a:t>
            </a:r>
          </a:p>
          <a:p>
            <a:pPr lvl="2" eaLnBrk="1" hangingPunct="1">
              <a:lnSpc>
                <a:spcPct val="90000"/>
              </a:lnSpc>
            </a:pPr>
            <a:r>
              <a:rPr lang="en-US" dirty="0">
                <a:ea typeface="ＭＳ Ｐゴシック" charset="-128"/>
              </a:rPr>
              <a:t>the continuous improvement of practice</a:t>
            </a:r>
          </a:p>
          <a:p>
            <a:pPr lvl="2" eaLnBrk="1" hangingPunct="1">
              <a:lnSpc>
                <a:spcPct val="90000"/>
              </a:lnSpc>
            </a:pPr>
            <a:r>
              <a:rPr lang="en-US" dirty="0"/>
              <a:t>focus on those things that make</a:t>
            </a:r>
            <a:r>
              <a:rPr lang="en-US" dirty="0" smtClean="0"/>
              <a:t> the </a:t>
            </a:r>
            <a:r>
              <a:rPr lang="en-US" b="1" dirty="0" smtClean="0"/>
              <a:t>most </a:t>
            </a:r>
            <a:r>
              <a:rPr lang="en-US" dirty="0"/>
              <a:t>difference to student outcomes</a:t>
            </a:r>
          </a:p>
          <a:p>
            <a:pPr eaLnBrk="1" hangingPunct="1">
              <a:lnSpc>
                <a:spcPct val="90000"/>
              </a:lnSpc>
            </a:pPr>
            <a:endParaRPr lang="en-US" sz="2700" dirty="0">
              <a:ea typeface="ＭＳ Ｐゴシック" charset="-128"/>
            </a:endParaRPr>
          </a:p>
          <a:p>
            <a:pPr eaLnBrk="1" hangingPunct="1">
              <a:lnSpc>
                <a:spcPct val="90000"/>
              </a:lnSpc>
            </a:pPr>
            <a:r>
              <a:rPr lang="en-US" sz="2700" dirty="0">
                <a:ea typeface="ＭＳ Ｐゴシック" charset="-128"/>
              </a:rPr>
              <a:t>What is needed from leaders</a:t>
            </a:r>
          </a:p>
          <a:p>
            <a:pPr lvl="1" eaLnBrk="1" hangingPunct="1">
              <a:lnSpc>
                <a:spcPct val="90000"/>
              </a:lnSpc>
            </a:pPr>
            <a:r>
              <a:rPr lang="en-US" dirty="0"/>
              <a:t>A commitment to:</a:t>
            </a:r>
          </a:p>
          <a:p>
            <a:pPr lvl="2" eaLnBrk="1" hangingPunct="1">
              <a:lnSpc>
                <a:spcPct val="90000"/>
              </a:lnSpc>
            </a:pPr>
            <a:r>
              <a:rPr lang="en-US" dirty="0">
                <a:ea typeface="ＭＳ Ｐゴシック" charset="-128"/>
              </a:rPr>
              <a:t>creating expectations for the continuous improvement of practice</a:t>
            </a:r>
          </a:p>
          <a:p>
            <a:pPr lvl="2" eaLnBrk="1" hangingPunct="1">
              <a:lnSpc>
                <a:spcPct val="90000"/>
              </a:lnSpc>
            </a:pPr>
            <a:r>
              <a:rPr lang="en-US" dirty="0">
                <a:ea typeface="ＭＳ Ｐゴシック" charset="-128"/>
              </a:rPr>
              <a:t>ensuring that the the focus stays on those things that make</a:t>
            </a:r>
            <a:r>
              <a:rPr lang="en-US" dirty="0" smtClean="0">
                <a:ea typeface="ＭＳ Ｐゴシック" charset="-128"/>
              </a:rPr>
              <a:t> the </a:t>
            </a:r>
            <a:r>
              <a:rPr lang="en-US" b="1" dirty="0" smtClean="0">
                <a:ea typeface="ＭＳ Ｐゴシック" charset="-128"/>
              </a:rPr>
              <a:t>most </a:t>
            </a:r>
            <a:r>
              <a:rPr lang="en-US" dirty="0">
                <a:ea typeface="ＭＳ Ｐゴシック" charset="-128"/>
              </a:rPr>
              <a:t>difference to student outcomes</a:t>
            </a:r>
          </a:p>
          <a:p>
            <a:pPr lvl="2" eaLnBrk="1" hangingPunct="1">
              <a:lnSpc>
                <a:spcPct val="90000"/>
              </a:lnSpc>
            </a:pPr>
            <a:r>
              <a:rPr lang="en-US" dirty="0">
                <a:ea typeface="ＭＳ Ｐゴシック" charset="-128"/>
              </a:rPr>
              <a:t>providing the time, space, dispensation and support for innovation</a:t>
            </a:r>
          </a:p>
          <a:p>
            <a:pPr lvl="2" eaLnBrk="1" hangingPunct="1">
              <a:lnSpc>
                <a:spcPct val="90000"/>
              </a:lnSpc>
            </a:pPr>
            <a:r>
              <a:rPr lang="en-US" dirty="0">
                <a:ea typeface="ＭＳ Ｐゴシック" charset="-128"/>
              </a:rPr>
              <a:t>supporting risk-taking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04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046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046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046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0467">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0467">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0467">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0467">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0467">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046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7"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mtClean="0"/>
              <a:t>…but what is learned matters too…</a:t>
            </a:r>
            <a:endParaRPr lang="en-US"/>
          </a:p>
        </p:txBody>
      </p:sp>
      <p:graphicFrame>
        <p:nvGraphicFramePr>
          <p:cNvPr id="7" name="Content Placeholder 6"/>
          <p:cNvGraphicFramePr>
            <a:graphicFrameLocks noGrp="1"/>
          </p:cNvGraphicFramePr>
          <p:nvPr>
            <p:ph idx="1"/>
          </p:nvPr>
        </p:nvGraphicFramePr>
        <p:xfrm>
          <a:off x="473075" y="2057400"/>
          <a:ext cx="8229600" cy="2743200"/>
        </p:xfrm>
        <a:graphic>
          <a:graphicData uri="http://schemas.openxmlformats.org/drawingml/2006/table">
            <a:tbl>
              <a:tblPr firstRow="1" bandRow="1">
                <a:tableStyleId>{5C22544A-7EE6-4342-B048-85BDC9FD1C3A}</a:tableStyleId>
              </a:tblPr>
              <a:tblGrid>
                <a:gridCol w="4279900"/>
                <a:gridCol w="3949700"/>
              </a:tblGrid>
              <a:tr h="370840">
                <a:tc>
                  <a:txBody>
                    <a:bodyPr/>
                    <a:lstStyle/>
                    <a:p>
                      <a:r>
                        <a:rPr lang="en-US" sz="2400" dirty="0" smtClean="0"/>
                        <a:t>Skill category</a:t>
                      </a:r>
                      <a:endParaRPr lang="en-US" sz="2400" dirty="0"/>
                    </a:p>
                  </a:txBody>
                  <a:tcPr/>
                </a:tc>
                <a:tc>
                  <a:txBody>
                    <a:bodyPr/>
                    <a:lstStyle/>
                    <a:p>
                      <a:r>
                        <a:rPr lang="en-US" sz="2400" dirty="0" smtClean="0"/>
                        <a:t>Percentage change</a:t>
                      </a:r>
                      <a:r>
                        <a:rPr lang="en-US" sz="2400" baseline="0" dirty="0" smtClean="0"/>
                        <a:t> 1969-1999</a:t>
                      </a:r>
                      <a:endParaRPr lang="en-US" sz="2400" dirty="0"/>
                    </a:p>
                  </a:txBody>
                  <a:tcPr/>
                </a:tc>
              </a:tr>
              <a:tr h="370840">
                <a:tc>
                  <a:txBody>
                    <a:bodyPr/>
                    <a:lstStyle/>
                    <a:p>
                      <a:r>
                        <a:rPr lang="en-US" sz="2400" dirty="0" smtClean="0"/>
                        <a:t>Complex communication</a:t>
                      </a:r>
                      <a:endParaRPr lang="en-US" sz="2400" dirty="0"/>
                    </a:p>
                  </a:txBody>
                  <a:tcPr/>
                </a:tc>
                <a:tc>
                  <a:txBody>
                    <a:bodyPr/>
                    <a:lstStyle/>
                    <a:p>
                      <a:pPr algn="ctr"/>
                      <a:r>
                        <a:rPr lang="en-US" sz="2400" dirty="0" smtClean="0"/>
                        <a:t>+14%</a:t>
                      </a:r>
                      <a:endParaRPr lang="en-US" sz="2400" dirty="0"/>
                    </a:p>
                  </a:txBody>
                  <a:tcPr/>
                </a:tc>
              </a:tr>
              <a:tr h="370840">
                <a:tc>
                  <a:txBody>
                    <a:bodyPr/>
                    <a:lstStyle/>
                    <a:p>
                      <a:r>
                        <a:rPr lang="en-US" sz="2400" dirty="0" smtClean="0"/>
                        <a:t>Expert</a:t>
                      </a:r>
                      <a:r>
                        <a:rPr lang="en-US" sz="2400" baseline="0" dirty="0" smtClean="0"/>
                        <a:t> thinking/problem solving</a:t>
                      </a:r>
                      <a:endParaRPr lang="en-US" sz="2400" dirty="0"/>
                    </a:p>
                  </a:txBody>
                  <a:tcPr/>
                </a:tc>
                <a:tc>
                  <a:txBody>
                    <a:bodyPr/>
                    <a:lstStyle/>
                    <a:p>
                      <a:pPr algn="ctr"/>
                      <a:r>
                        <a:rPr lang="en-US" sz="2400" dirty="0" smtClean="0"/>
                        <a:t>+8%</a:t>
                      </a:r>
                      <a:endParaRPr lang="en-US" sz="2400" dirty="0"/>
                    </a:p>
                  </a:txBody>
                  <a:tcPr/>
                </a:tc>
              </a:tr>
              <a:tr h="370840">
                <a:tc>
                  <a:txBody>
                    <a:bodyPr/>
                    <a:lstStyle/>
                    <a:p>
                      <a:r>
                        <a:rPr lang="en-US" sz="2400" dirty="0" smtClean="0"/>
                        <a:t>Routine</a:t>
                      </a:r>
                      <a:r>
                        <a:rPr lang="en-US" sz="2400" baseline="0" dirty="0" smtClean="0"/>
                        <a:t> manual</a:t>
                      </a:r>
                      <a:endParaRPr lang="en-US" sz="2400" dirty="0"/>
                    </a:p>
                  </a:txBody>
                  <a:tcPr/>
                </a:tc>
                <a:tc>
                  <a:txBody>
                    <a:bodyPr/>
                    <a:lstStyle/>
                    <a:p>
                      <a:pPr algn="ctr"/>
                      <a:r>
                        <a:rPr lang="en-US" sz="2400" dirty="0" smtClean="0"/>
                        <a:t>–3%</a:t>
                      </a:r>
                      <a:endParaRPr lang="en-US" sz="2400" dirty="0"/>
                    </a:p>
                  </a:txBody>
                  <a:tcPr/>
                </a:tc>
              </a:tr>
              <a:tr h="370840">
                <a:tc>
                  <a:txBody>
                    <a:bodyPr/>
                    <a:lstStyle/>
                    <a:p>
                      <a:r>
                        <a:rPr lang="en-US" sz="2400" dirty="0" smtClean="0"/>
                        <a:t>Non-routine</a:t>
                      </a:r>
                      <a:r>
                        <a:rPr lang="en-US" sz="2400" baseline="0" dirty="0" smtClean="0"/>
                        <a:t> manual</a:t>
                      </a:r>
                      <a:endParaRPr lang="en-US" sz="2400" dirty="0"/>
                    </a:p>
                  </a:txBody>
                  <a:tcPr/>
                </a:tc>
                <a:tc>
                  <a:txBody>
                    <a:bodyPr/>
                    <a:lstStyle/>
                    <a:p>
                      <a:pPr algn="ctr"/>
                      <a:r>
                        <a:rPr lang="en-US" sz="2400" dirty="0" smtClean="0"/>
                        <a:t>–5%</a:t>
                      </a:r>
                      <a:endParaRPr lang="en-US" sz="2400" dirty="0"/>
                    </a:p>
                  </a:txBody>
                  <a:tcPr/>
                </a:tc>
              </a:tr>
              <a:tr h="370840">
                <a:tc>
                  <a:txBody>
                    <a:bodyPr/>
                    <a:lstStyle/>
                    <a:p>
                      <a:r>
                        <a:rPr lang="en-US" sz="2400" dirty="0" smtClean="0"/>
                        <a:t>Routine cognitive</a:t>
                      </a:r>
                      <a:endParaRPr lang="en-US" sz="2400" dirty="0"/>
                    </a:p>
                  </a:txBody>
                  <a:tcPr/>
                </a:tc>
                <a:tc>
                  <a:txBody>
                    <a:bodyPr/>
                    <a:lstStyle/>
                    <a:p>
                      <a:pPr algn="ctr"/>
                      <a:r>
                        <a:rPr lang="en-US" sz="2400" dirty="0" smtClean="0"/>
                        <a:t>–8%</a:t>
                      </a:r>
                      <a:endParaRPr lang="en-US" sz="2400" dirty="0"/>
                    </a:p>
                  </a:txBody>
                  <a:tcPr/>
                </a:tc>
              </a:tr>
            </a:tbl>
          </a:graphicData>
        </a:graphic>
      </p:graphicFrame>
      <p:sp>
        <p:nvSpPr>
          <p:cNvPr id="23556" name="Text Box 4"/>
          <p:cNvSpPr txBox="1">
            <a:spLocks noChangeArrowheads="1"/>
          </p:cNvSpPr>
          <p:nvPr/>
        </p:nvSpPr>
        <p:spPr bwMode="auto">
          <a:xfrm>
            <a:off x="5867400" y="6491288"/>
            <a:ext cx="3276600" cy="366712"/>
          </a:xfrm>
          <a:prstGeom prst="rect">
            <a:avLst/>
          </a:prstGeom>
          <a:noFill/>
          <a:ln w="12700">
            <a:noFill/>
            <a:miter lim="800000"/>
            <a:headEnd/>
            <a:tailEnd/>
          </a:ln>
        </p:spPr>
        <p:txBody>
          <a:bodyPr>
            <a:prstTxWarp prst="textNoShape">
              <a:avLst/>
            </a:prstTxWarp>
            <a:spAutoFit/>
          </a:bodyPr>
          <a:lstStyle/>
          <a:p>
            <a:pPr algn="r" defTabSz="762000">
              <a:spcBef>
                <a:spcPct val="50000"/>
              </a:spcBef>
            </a:pPr>
            <a:r>
              <a:rPr lang="en-US" sz="1800">
                <a:solidFill>
                  <a:schemeClr val="tx2"/>
                </a:solidFill>
                <a:latin typeface="Helvetica" charset="0"/>
              </a:rPr>
              <a:t>Autor, Levy &amp; Murnane, 2003</a:t>
            </a:r>
            <a:endParaRPr lang="en-US">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5602" name="Picture 5" descr="Picture 3.png"/>
          <p:cNvPicPr>
            <a:picLocks noChangeAspect="1"/>
          </p:cNvPicPr>
          <p:nvPr/>
        </p:nvPicPr>
        <p:blipFill>
          <a:blip r:embed="rId2"/>
          <a:srcRect/>
          <a:stretch>
            <a:fillRect/>
          </a:stretch>
        </p:blipFill>
        <p:spPr bwMode="auto">
          <a:xfrm>
            <a:off x="0" y="2201863"/>
            <a:ext cx="8953500" cy="3962400"/>
          </a:xfrm>
          <a:prstGeom prst="rect">
            <a:avLst/>
          </a:prstGeom>
          <a:noFill/>
          <a:ln w="9525">
            <a:noFill/>
            <a:miter lim="800000"/>
            <a:headEnd/>
            <a:tailEnd/>
          </a:ln>
        </p:spPr>
      </p:pic>
      <p:pic>
        <p:nvPicPr>
          <p:cNvPr id="25603" name="Picture 6" descr="Picture 4.png"/>
          <p:cNvPicPr>
            <a:picLocks noChangeAspect="1"/>
          </p:cNvPicPr>
          <p:nvPr/>
        </p:nvPicPr>
        <p:blipFill>
          <a:blip r:embed="rId3"/>
          <a:srcRect/>
          <a:stretch>
            <a:fillRect/>
          </a:stretch>
        </p:blipFill>
        <p:spPr bwMode="auto">
          <a:xfrm>
            <a:off x="1100138" y="1430338"/>
            <a:ext cx="2298700" cy="1485900"/>
          </a:xfrm>
          <a:prstGeom prst="rect">
            <a:avLst/>
          </a:prstGeom>
          <a:noFill/>
          <a:ln w="9525">
            <a:noFill/>
            <a:miter lim="800000"/>
            <a:headEnd/>
            <a:tailEnd/>
          </a:ln>
        </p:spPr>
      </p:pic>
      <p:sp>
        <p:nvSpPr>
          <p:cNvPr id="25604" name="TextBox 7"/>
          <p:cNvSpPr txBox="1">
            <a:spLocks noChangeArrowheads="1"/>
          </p:cNvSpPr>
          <p:nvPr/>
        </p:nvSpPr>
        <p:spPr bwMode="auto">
          <a:xfrm>
            <a:off x="4013200" y="6186488"/>
            <a:ext cx="4748213" cy="461962"/>
          </a:xfrm>
          <a:prstGeom prst="rect">
            <a:avLst/>
          </a:prstGeom>
          <a:noFill/>
          <a:ln w="9525">
            <a:noFill/>
            <a:miter lim="800000"/>
            <a:headEnd/>
            <a:tailEnd/>
          </a:ln>
        </p:spPr>
        <p:txBody>
          <a:bodyPr>
            <a:prstTxWarp prst="textNoShape">
              <a:avLst/>
            </a:prstTxWarp>
            <a:spAutoFit/>
          </a:bodyPr>
          <a:lstStyle/>
          <a:p>
            <a:pPr algn="ctr"/>
            <a:r>
              <a:rPr lang="en-US" i="1">
                <a:solidFill>
                  <a:srgbClr val="000000"/>
                </a:solidFill>
                <a:latin typeface="Calibri" charset="0"/>
              </a:rPr>
              <a:t>Beyond Leitch</a:t>
            </a:r>
            <a:r>
              <a:rPr lang="en-US">
                <a:solidFill>
                  <a:srgbClr val="000000"/>
                </a:solidFill>
                <a:latin typeface="Calibri" charset="0"/>
              </a:rPr>
              <a:t> (Patel et al., 2009)</a:t>
            </a:r>
          </a:p>
        </p:txBody>
      </p:sp>
      <p:sp>
        <p:nvSpPr>
          <p:cNvPr id="25605" name="Title 8"/>
          <p:cNvSpPr>
            <a:spLocks noGrp="1"/>
          </p:cNvSpPr>
          <p:nvPr>
            <p:ph type="title"/>
          </p:nvPr>
        </p:nvSpPr>
        <p:spPr>
          <a:xfrm>
            <a:off x="0" y="481013"/>
            <a:ext cx="9144000" cy="644525"/>
          </a:xfrm>
        </p:spPr>
        <p:txBody>
          <a:bodyPr/>
          <a:lstStyle/>
          <a:p>
            <a:r>
              <a:rPr lang="en-US" dirty="0" smtClean="0">
                <a:ea typeface="ＭＳ Ｐゴシック" charset="-128"/>
              </a:rPr>
              <a:t>In fact low skill jobs are vanishing</a:t>
            </a:r>
          </a:p>
        </p:txBody>
      </p:sp>
      <p:sp>
        <p:nvSpPr>
          <p:cNvPr id="25606" name="TextBox 9"/>
          <p:cNvSpPr txBox="1">
            <a:spLocks noChangeArrowheads="1"/>
          </p:cNvSpPr>
          <p:nvPr/>
        </p:nvSpPr>
        <p:spPr bwMode="auto">
          <a:xfrm>
            <a:off x="3675063" y="1676400"/>
            <a:ext cx="5248275" cy="646113"/>
          </a:xfrm>
          <a:prstGeom prst="rect">
            <a:avLst/>
          </a:prstGeom>
          <a:solidFill>
            <a:srgbClr val="1F497D"/>
          </a:solidFill>
          <a:ln w="9525">
            <a:noFill/>
            <a:miter lim="800000"/>
            <a:headEnd/>
            <a:tailEnd/>
          </a:ln>
        </p:spPr>
        <p:txBody>
          <a:bodyPr>
            <a:prstTxWarp prst="textNoShape">
              <a:avLst/>
            </a:prstTxWarp>
            <a:spAutoFit/>
          </a:bodyPr>
          <a:lstStyle/>
          <a:p>
            <a:r>
              <a:rPr lang="en-US" sz="1800" dirty="0">
                <a:solidFill>
                  <a:srgbClr val="FFFFFF"/>
                </a:solidFill>
              </a:rPr>
              <a:t>Over the last eight years, the UK economy has shed 400 no-qualification jobs </a:t>
            </a:r>
            <a:r>
              <a:rPr lang="en-US" sz="1800" b="1" dirty="0">
                <a:solidFill>
                  <a:srgbClr val="FFFFFF"/>
                </a:solidFill>
              </a:rPr>
              <a:t>every day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6" grpId="0" animBg="1"/>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Title 2"/>
          <p:cNvSpPr>
            <a:spLocks noGrp="1"/>
          </p:cNvSpPr>
          <p:nvPr>
            <p:ph type="title"/>
          </p:nvPr>
        </p:nvSpPr>
        <p:spPr/>
        <p:txBody>
          <a:bodyPr/>
          <a:lstStyle/>
          <a:p>
            <a:r>
              <a:rPr lang="en-US" dirty="0" smtClean="0">
                <a:ea typeface="ＭＳ Ｐゴシック" charset="-128"/>
              </a:rPr>
              <a:t>We still make things in Britain</a:t>
            </a:r>
          </a:p>
        </p:txBody>
      </p:sp>
      <p:graphicFrame>
        <p:nvGraphicFramePr>
          <p:cNvPr id="5" name="Content Placeholder 4"/>
          <p:cNvGraphicFramePr>
            <a:graphicFrameLocks noGrp="1"/>
          </p:cNvGraphicFramePr>
          <p:nvPr>
            <p:ph idx="1"/>
          </p:nvPr>
        </p:nvGraphicFramePr>
        <p:xfrm>
          <a:off x="457200" y="1600200"/>
          <a:ext cx="7823204" cy="4457700"/>
        </p:xfrm>
        <a:graphic>
          <a:graphicData uri="http://schemas.openxmlformats.org/drawingml/2006/table">
            <a:tbl>
              <a:tblPr firstRow="1" bandRow="1">
                <a:tableStyleId>{3C2FFA5D-87B4-456A-9821-1D502468CF0F}</a:tableStyleId>
              </a:tblPr>
              <a:tblGrid>
                <a:gridCol w="2844801"/>
                <a:gridCol w="2573867"/>
                <a:gridCol w="448735"/>
                <a:gridCol w="1955801"/>
              </a:tblGrid>
              <a:tr h="370840">
                <a:tc>
                  <a:txBody>
                    <a:bodyPr/>
                    <a:lstStyle/>
                    <a:p>
                      <a:pPr algn="l" fontAlgn="b"/>
                      <a:r>
                        <a:rPr lang="en-US" sz="2400" u="none" strike="noStrike" dirty="0"/>
                        <a:t>Country</a:t>
                      </a:r>
                      <a:endParaRPr lang="en-US" sz="2400" b="0" i="0" u="none" strike="noStrike" dirty="0">
                        <a:latin typeface="Verdana"/>
                      </a:endParaRPr>
                    </a:p>
                  </a:txBody>
                  <a:tcPr marL="12700" marR="12700" marT="12700" marB="0" anchor="b"/>
                </a:tc>
                <a:tc gridSpan="3">
                  <a:txBody>
                    <a:bodyPr/>
                    <a:lstStyle/>
                    <a:p>
                      <a:pPr algn="ctr" fontAlgn="b"/>
                      <a:r>
                        <a:rPr lang="en-US" sz="2400" u="none" strike="noStrike" dirty="0" smtClean="0"/>
                        <a:t>Manufacturing value 2008 </a:t>
                      </a:r>
                      <a:r>
                        <a:rPr lang="en-US" sz="2400" u="none" strike="noStrike" dirty="0"/>
                        <a:t>($</a:t>
                      </a:r>
                      <a:r>
                        <a:rPr lang="en-US" sz="2400" u="none" strike="noStrike" dirty="0" err="1"/>
                        <a:t>bn</a:t>
                      </a:r>
                      <a:r>
                        <a:rPr lang="en-US" sz="2400" u="none" strike="noStrike" dirty="0"/>
                        <a:t>)</a:t>
                      </a:r>
                      <a:endParaRPr lang="en-US" sz="2400" b="0" i="0" u="none" strike="noStrike" dirty="0">
                        <a:latin typeface="Verdana"/>
                      </a:endParaRPr>
                    </a:p>
                  </a:txBody>
                  <a:tcPr marL="12700" marR="12700" marT="12700" marB="0" anchor="b"/>
                </a:tc>
                <a:tc hMerge="1">
                  <a:txBody>
                    <a:bodyPr/>
                    <a:lstStyle/>
                    <a:p>
                      <a:pPr algn="ctr" fontAlgn="b"/>
                      <a:endParaRPr lang="en-US" sz="1800" b="0" i="0" u="none" strike="noStrike" dirty="0">
                        <a:latin typeface="Verdana"/>
                      </a:endParaRPr>
                    </a:p>
                  </a:txBody>
                  <a:tcPr marL="12700" marR="12700" marT="12700" marB="0" anchor="b"/>
                </a:tc>
                <a:tc hMerge="1">
                  <a:txBody>
                    <a:bodyPr/>
                    <a:lstStyle/>
                    <a:p>
                      <a:pPr algn="ctr" fontAlgn="b"/>
                      <a:endParaRPr lang="en-US" sz="1800" b="0" i="0" u="none" strike="noStrike" dirty="0">
                        <a:latin typeface="Verdana"/>
                      </a:endParaRPr>
                    </a:p>
                  </a:txBody>
                  <a:tcPr marL="12700" marR="12700" marT="12700" marB="0" anchor="b"/>
                </a:tc>
              </a:tr>
              <a:tr h="370840">
                <a:tc>
                  <a:txBody>
                    <a:bodyPr/>
                    <a:lstStyle/>
                    <a:p>
                      <a:pPr algn="l" fontAlgn="b"/>
                      <a:endParaRPr lang="en-US" sz="2000" b="0" i="0" u="none" strike="noStrike" dirty="0">
                        <a:solidFill>
                          <a:schemeClr val="bg1"/>
                        </a:solidFill>
                        <a:latin typeface="Verdana"/>
                      </a:endParaRPr>
                    </a:p>
                  </a:txBody>
                  <a:tcPr marL="12700" marR="12700" marT="12700" marB="0" anchor="b"/>
                </a:tc>
                <a:tc>
                  <a:txBody>
                    <a:bodyPr/>
                    <a:lstStyle/>
                    <a:p>
                      <a:pPr indent="0" algn="ctr" fontAlgn="b"/>
                      <a:r>
                        <a:rPr lang="en-US" sz="2000" u="none" strike="noStrike" dirty="0" smtClean="0"/>
                        <a:t>National total ($</a:t>
                      </a:r>
                      <a:r>
                        <a:rPr lang="en-US" sz="2000" u="none" strike="noStrike" dirty="0" err="1" smtClean="0"/>
                        <a:t>bn</a:t>
                      </a:r>
                      <a:r>
                        <a:rPr lang="en-US" sz="2000" u="none" strike="noStrike" dirty="0" smtClean="0"/>
                        <a:t>)</a:t>
                      </a:r>
                      <a:endParaRPr lang="en-US" sz="2000" b="1" i="0" u="none" strike="noStrike" dirty="0">
                        <a:solidFill>
                          <a:schemeClr val="bg1"/>
                        </a:solidFill>
                        <a:latin typeface="+mn-lt"/>
                      </a:endParaRPr>
                    </a:p>
                  </a:txBody>
                  <a:tcPr marL="12700" marR="12700" marT="12700" marB="0" anchor="b"/>
                </a:tc>
                <a:tc>
                  <a:txBody>
                    <a:bodyPr/>
                    <a:lstStyle/>
                    <a:p>
                      <a:pPr indent="0" algn="ctr" fontAlgn="b"/>
                      <a:endParaRPr lang="en-US" sz="2000" b="1" i="0" u="none" strike="noStrike" dirty="0">
                        <a:solidFill>
                          <a:schemeClr val="bg1"/>
                        </a:solidFill>
                        <a:latin typeface="+mn-lt"/>
                      </a:endParaRPr>
                    </a:p>
                  </a:txBody>
                  <a:tcPr marL="12700" marR="12700" marT="12700" marB="0" anchor="b"/>
                </a:tc>
                <a:tc>
                  <a:txBody>
                    <a:bodyPr/>
                    <a:lstStyle/>
                    <a:p>
                      <a:pPr algn="ctr" fontAlgn="b"/>
                      <a:r>
                        <a:rPr lang="en-US" sz="2000" u="none" strike="noStrike" dirty="0" smtClean="0"/>
                        <a:t>Per person ($)</a:t>
                      </a:r>
                      <a:endParaRPr lang="en-US" sz="2000" b="1" i="0" u="none" strike="noStrike" dirty="0">
                        <a:solidFill>
                          <a:schemeClr val="bg1"/>
                        </a:solidFill>
                        <a:latin typeface="+mn-lt"/>
                      </a:endParaRPr>
                    </a:p>
                  </a:txBody>
                  <a:tcPr marL="12700" marR="12700" marT="12700" marB="0" anchor="b"/>
                </a:tc>
              </a:tr>
              <a:tr h="370840">
                <a:tc>
                  <a:txBody>
                    <a:bodyPr/>
                    <a:lstStyle/>
                    <a:p>
                      <a:pPr algn="l" fontAlgn="b"/>
                      <a:r>
                        <a:rPr lang="en-US" sz="2000" u="none" strike="noStrike" dirty="0"/>
                        <a:t>United States</a:t>
                      </a:r>
                      <a:endParaRPr lang="en-US" sz="2000" b="0" i="0" u="none" strike="noStrike" dirty="0">
                        <a:latin typeface="Verdana"/>
                      </a:endParaRPr>
                    </a:p>
                  </a:txBody>
                  <a:tcPr marL="12700" marR="12700" marT="12700" marB="0" anchor="b"/>
                </a:tc>
                <a:tc>
                  <a:txBody>
                    <a:bodyPr/>
                    <a:lstStyle/>
                    <a:p>
                      <a:pPr indent="0" algn="ctr" fontAlgn="b">
                        <a:tabLst>
                          <a:tab pos="1795463" algn="dec"/>
                        </a:tabLst>
                      </a:pPr>
                      <a:r>
                        <a:rPr lang="en-US" sz="2000" u="none" strike="noStrike" dirty="0"/>
                        <a:t>1831</a:t>
                      </a:r>
                      <a:endParaRPr lang="en-US" sz="2000" b="0" i="0" u="none" strike="noStrike" dirty="0">
                        <a:latin typeface="Verdana"/>
                      </a:endParaRPr>
                    </a:p>
                  </a:txBody>
                  <a:tcPr marL="12700" marR="12700" marT="12700" marB="0" anchor="b"/>
                </a:tc>
                <a:tc>
                  <a:txBody>
                    <a:bodyPr/>
                    <a:lstStyle/>
                    <a:p>
                      <a:pPr indent="0" algn="ctr" fontAlgn="b">
                        <a:tabLst>
                          <a:tab pos="1795463" algn="dec"/>
                        </a:tabLst>
                      </a:pPr>
                      <a:endParaRPr lang="en-US" sz="2000" b="0" i="0" u="none" strike="noStrike" dirty="0">
                        <a:latin typeface="Verdana"/>
                      </a:endParaRPr>
                    </a:p>
                  </a:txBody>
                  <a:tcPr marL="12700" marR="12700" marT="12700" marB="0" anchor="b"/>
                </a:tc>
                <a:tc>
                  <a:txBody>
                    <a:bodyPr/>
                    <a:lstStyle/>
                    <a:p>
                      <a:pPr algn="ctr" fontAlgn="b"/>
                      <a:r>
                        <a:rPr lang="en-US" sz="2000" u="none" strike="noStrike" dirty="0"/>
                        <a:t>5926</a:t>
                      </a:r>
                      <a:endParaRPr lang="en-US" sz="2000" b="0" i="0" u="none" strike="noStrike" dirty="0">
                        <a:latin typeface="+mn-lt"/>
                      </a:endParaRPr>
                    </a:p>
                  </a:txBody>
                  <a:tcPr marL="12700" marR="12700" marT="12700" marB="0" anchor="b"/>
                </a:tc>
              </a:tr>
              <a:tr h="370840">
                <a:tc>
                  <a:txBody>
                    <a:bodyPr/>
                    <a:lstStyle/>
                    <a:p>
                      <a:pPr algn="l" fontAlgn="b"/>
                      <a:r>
                        <a:rPr lang="en-US" sz="2000" u="none" strike="noStrike" dirty="0"/>
                        <a:t>China</a:t>
                      </a:r>
                      <a:endParaRPr lang="en-US" sz="2000" b="0" i="0" u="none" strike="noStrike" dirty="0">
                        <a:latin typeface="Verdana"/>
                      </a:endParaRPr>
                    </a:p>
                  </a:txBody>
                  <a:tcPr marL="12700" marR="12700" marT="12700" marB="0" anchor="b"/>
                </a:tc>
                <a:tc>
                  <a:txBody>
                    <a:bodyPr/>
                    <a:lstStyle/>
                    <a:p>
                      <a:pPr indent="0" algn="ctr" fontAlgn="b"/>
                      <a:r>
                        <a:rPr lang="en-US" sz="2000" u="none" strike="noStrike" dirty="0"/>
                        <a:t>1794</a:t>
                      </a:r>
                      <a:endParaRPr lang="en-US" sz="2000" b="0" i="0" u="none" strike="noStrike" dirty="0">
                        <a:latin typeface="Verdana"/>
                      </a:endParaRPr>
                    </a:p>
                  </a:txBody>
                  <a:tcPr marL="12700" marR="12700" marT="12700" marB="0" anchor="b"/>
                </a:tc>
                <a:tc>
                  <a:txBody>
                    <a:bodyPr/>
                    <a:lstStyle/>
                    <a:p>
                      <a:pPr indent="0" algn="ctr" fontAlgn="b"/>
                      <a:endParaRPr lang="en-US" sz="2000" b="0" i="0" u="none" strike="noStrike" dirty="0">
                        <a:latin typeface="Verdana"/>
                      </a:endParaRPr>
                    </a:p>
                  </a:txBody>
                  <a:tcPr marL="12700" marR="12700" marT="12700" marB="0" anchor="b"/>
                </a:tc>
                <a:tc>
                  <a:txBody>
                    <a:bodyPr/>
                    <a:lstStyle/>
                    <a:p>
                      <a:pPr algn="ctr" fontAlgn="b"/>
                      <a:r>
                        <a:rPr lang="en-US" sz="2000" u="none" strike="noStrike" dirty="0"/>
                        <a:t>1342</a:t>
                      </a:r>
                      <a:endParaRPr lang="en-US" sz="2000" b="0" i="0" u="none" strike="noStrike" dirty="0">
                        <a:latin typeface="+mn-lt"/>
                      </a:endParaRPr>
                    </a:p>
                  </a:txBody>
                  <a:tcPr marL="12700" marR="12700" marT="12700" marB="0" anchor="b"/>
                </a:tc>
              </a:tr>
              <a:tr h="370840">
                <a:tc>
                  <a:txBody>
                    <a:bodyPr/>
                    <a:lstStyle/>
                    <a:p>
                      <a:pPr algn="l" fontAlgn="b"/>
                      <a:r>
                        <a:rPr lang="en-US" sz="2000" u="none" strike="noStrike"/>
                        <a:t>Japan</a:t>
                      </a:r>
                      <a:endParaRPr lang="en-US" sz="2000" b="0" i="0" u="none" strike="noStrike">
                        <a:latin typeface="Verdana"/>
                      </a:endParaRPr>
                    </a:p>
                  </a:txBody>
                  <a:tcPr marL="12700" marR="12700" marT="12700" marB="0" anchor="b"/>
                </a:tc>
                <a:tc>
                  <a:txBody>
                    <a:bodyPr/>
                    <a:lstStyle/>
                    <a:p>
                      <a:pPr indent="0" algn="ctr" fontAlgn="b"/>
                      <a:r>
                        <a:rPr lang="en-US" sz="2000" u="none" strike="noStrike" dirty="0"/>
                        <a:t>1045</a:t>
                      </a:r>
                      <a:endParaRPr lang="en-US" sz="2000" b="0" i="0" u="none" strike="noStrike" dirty="0">
                        <a:latin typeface="Verdana"/>
                      </a:endParaRPr>
                    </a:p>
                  </a:txBody>
                  <a:tcPr marL="12700" marR="12700" marT="12700" marB="0" anchor="b"/>
                </a:tc>
                <a:tc>
                  <a:txBody>
                    <a:bodyPr/>
                    <a:lstStyle/>
                    <a:p>
                      <a:pPr indent="0" algn="ctr" fontAlgn="b"/>
                      <a:endParaRPr lang="en-US" sz="2000" b="0" i="0" u="none" strike="noStrike" dirty="0">
                        <a:latin typeface="Verdana"/>
                      </a:endParaRPr>
                    </a:p>
                  </a:txBody>
                  <a:tcPr marL="12700" marR="12700" marT="12700" marB="0" anchor="b"/>
                </a:tc>
                <a:tc>
                  <a:txBody>
                    <a:bodyPr/>
                    <a:lstStyle/>
                    <a:p>
                      <a:pPr algn="ctr" fontAlgn="b"/>
                      <a:r>
                        <a:rPr lang="en-US" sz="2000" u="none" strike="noStrike" dirty="0"/>
                        <a:t>8197</a:t>
                      </a:r>
                      <a:endParaRPr lang="en-US" sz="2000" b="0" i="0" u="none" strike="noStrike" dirty="0">
                        <a:latin typeface="+mn-lt"/>
                      </a:endParaRPr>
                    </a:p>
                  </a:txBody>
                  <a:tcPr marL="12700" marR="12700" marT="12700" marB="0" anchor="b"/>
                </a:tc>
              </a:tr>
              <a:tr h="370840">
                <a:tc>
                  <a:txBody>
                    <a:bodyPr/>
                    <a:lstStyle/>
                    <a:p>
                      <a:pPr algn="l" fontAlgn="b"/>
                      <a:r>
                        <a:rPr lang="en-US" sz="2000" u="none" strike="noStrike"/>
                        <a:t>Germany</a:t>
                      </a:r>
                      <a:endParaRPr lang="en-US" sz="2000" b="0" i="0" u="none" strike="noStrike">
                        <a:latin typeface="Verdana"/>
                      </a:endParaRPr>
                    </a:p>
                  </a:txBody>
                  <a:tcPr marL="12700" marR="12700" marT="12700" marB="0" anchor="b"/>
                </a:tc>
                <a:tc>
                  <a:txBody>
                    <a:bodyPr/>
                    <a:lstStyle/>
                    <a:p>
                      <a:pPr indent="0" algn="ctr" fontAlgn="b"/>
                      <a:r>
                        <a:rPr lang="en-US" sz="2000" u="none" strike="noStrike" dirty="0"/>
                        <a:t>767</a:t>
                      </a:r>
                      <a:endParaRPr lang="en-US" sz="2000" b="0" i="0" u="none" strike="noStrike" dirty="0">
                        <a:latin typeface="Verdana"/>
                      </a:endParaRPr>
                    </a:p>
                  </a:txBody>
                  <a:tcPr marL="12700" marR="12700" marT="12700" marB="0" anchor="b"/>
                </a:tc>
                <a:tc>
                  <a:txBody>
                    <a:bodyPr/>
                    <a:lstStyle/>
                    <a:p>
                      <a:pPr indent="0" algn="ctr" fontAlgn="b"/>
                      <a:endParaRPr lang="en-US" sz="2000" b="0" i="0" u="none" strike="noStrike" dirty="0">
                        <a:latin typeface="Verdana"/>
                      </a:endParaRPr>
                    </a:p>
                  </a:txBody>
                  <a:tcPr marL="12700" marR="12700" marT="12700" marB="0" anchor="b"/>
                </a:tc>
                <a:tc>
                  <a:txBody>
                    <a:bodyPr/>
                    <a:lstStyle/>
                    <a:p>
                      <a:pPr algn="ctr" fontAlgn="b"/>
                      <a:r>
                        <a:rPr lang="en-US" sz="2000" u="none" strike="noStrike" dirty="0"/>
                        <a:t>9384</a:t>
                      </a:r>
                      <a:endParaRPr lang="en-US" sz="2000" b="0" i="0" u="none" strike="noStrike" dirty="0">
                        <a:latin typeface="+mn-lt"/>
                      </a:endParaRPr>
                    </a:p>
                  </a:txBody>
                  <a:tcPr marL="12700" marR="12700" marT="12700" marB="0" anchor="b"/>
                </a:tc>
              </a:tr>
              <a:tr h="370840">
                <a:tc>
                  <a:txBody>
                    <a:bodyPr/>
                    <a:lstStyle/>
                    <a:p>
                      <a:pPr algn="l" fontAlgn="b"/>
                      <a:r>
                        <a:rPr lang="en-US" sz="2000" u="none" strike="noStrike"/>
                        <a:t>Italy</a:t>
                      </a:r>
                      <a:endParaRPr lang="en-US" sz="2000" b="0" i="0" u="none" strike="noStrike">
                        <a:latin typeface="Verdana"/>
                      </a:endParaRPr>
                    </a:p>
                  </a:txBody>
                  <a:tcPr marL="12700" marR="12700" marT="12700" marB="0" anchor="b"/>
                </a:tc>
                <a:tc>
                  <a:txBody>
                    <a:bodyPr/>
                    <a:lstStyle/>
                    <a:p>
                      <a:pPr indent="0" algn="ctr" fontAlgn="b"/>
                      <a:r>
                        <a:rPr lang="en-US" sz="2000" u="none" strike="noStrike" dirty="0"/>
                        <a:t>381</a:t>
                      </a:r>
                      <a:endParaRPr lang="en-US" sz="2000" b="0" i="0" u="none" strike="noStrike" dirty="0">
                        <a:latin typeface="Verdana"/>
                      </a:endParaRPr>
                    </a:p>
                  </a:txBody>
                  <a:tcPr marL="12700" marR="12700" marT="12700" marB="0" anchor="b"/>
                </a:tc>
                <a:tc>
                  <a:txBody>
                    <a:bodyPr/>
                    <a:lstStyle/>
                    <a:p>
                      <a:pPr indent="0" algn="ctr" fontAlgn="b"/>
                      <a:endParaRPr lang="en-US" sz="2000" b="0" i="0" u="none" strike="noStrike" dirty="0">
                        <a:latin typeface="Verdana"/>
                      </a:endParaRPr>
                    </a:p>
                  </a:txBody>
                  <a:tcPr marL="12700" marR="12700" marT="12700" marB="0" anchor="b"/>
                </a:tc>
                <a:tc>
                  <a:txBody>
                    <a:bodyPr/>
                    <a:lstStyle/>
                    <a:p>
                      <a:pPr algn="ctr" fontAlgn="b"/>
                      <a:r>
                        <a:rPr lang="en-US" sz="2000" u="none" strike="noStrike"/>
                        <a:t>6322</a:t>
                      </a:r>
                      <a:endParaRPr lang="en-US" sz="2000" b="0" i="0" u="none" strike="noStrike">
                        <a:latin typeface="+mn-lt"/>
                      </a:endParaRPr>
                    </a:p>
                  </a:txBody>
                  <a:tcPr marL="12700" marR="12700" marT="12700" marB="0" anchor="b"/>
                </a:tc>
              </a:tr>
              <a:tr h="370840">
                <a:tc>
                  <a:txBody>
                    <a:bodyPr/>
                    <a:lstStyle/>
                    <a:p>
                      <a:pPr algn="l" fontAlgn="b"/>
                      <a:r>
                        <a:rPr lang="en-US" sz="2000" u="none" strike="noStrike"/>
                        <a:t>United Kingdom</a:t>
                      </a:r>
                      <a:endParaRPr lang="en-US" sz="2000" b="0" i="0" u="none" strike="noStrike">
                        <a:latin typeface="Verdana"/>
                      </a:endParaRPr>
                    </a:p>
                  </a:txBody>
                  <a:tcPr marL="12700" marR="12700" marT="12700" marB="0" anchor="b"/>
                </a:tc>
                <a:tc>
                  <a:txBody>
                    <a:bodyPr/>
                    <a:lstStyle/>
                    <a:p>
                      <a:pPr indent="0" algn="ctr" fontAlgn="b"/>
                      <a:r>
                        <a:rPr lang="en-US" sz="2000" u="none" strike="noStrike" dirty="0"/>
                        <a:t>323</a:t>
                      </a:r>
                      <a:endParaRPr lang="en-US" sz="2000" b="0" i="0" u="none" strike="noStrike" dirty="0">
                        <a:latin typeface="Verdana"/>
                      </a:endParaRPr>
                    </a:p>
                  </a:txBody>
                  <a:tcPr marL="12700" marR="12700" marT="12700" marB="0" anchor="b"/>
                </a:tc>
                <a:tc>
                  <a:txBody>
                    <a:bodyPr/>
                    <a:lstStyle/>
                    <a:p>
                      <a:pPr indent="0" algn="ctr" fontAlgn="b"/>
                      <a:endParaRPr lang="en-US" sz="2000" b="0" i="0" u="none" strike="noStrike" dirty="0">
                        <a:latin typeface="Verdana"/>
                      </a:endParaRPr>
                    </a:p>
                  </a:txBody>
                  <a:tcPr marL="12700" marR="12700" marT="12700" marB="0" anchor="b"/>
                </a:tc>
                <a:tc>
                  <a:txBody>
                    <a:bodyPr/>
                    <a:lstStyle/>
                    <a:p>
                      <a:pPr algn="ctr" fontAlgn="b"/>
                      <a:r>
                        <a:rPr lang="en-US" sz="2000" u="none" strike="noStrike" dirty="0"/>
                        <a:t>5206</a:t>
                      </a:r>
                      <a:endParaRPr lang="en-US" sz="2000" b="0" i="0" u="none" strike="noStrike" dirty="0">
                        <a:latin typeface="+mn-lt"/>
                      </a:endParaRPr>
                    </a:p>
                  </a:txBody>
                  <a:tcPr marL="12700" marR="12700" marT="12700" marB="0" anchor="b"/>
                </a:tc>
              </a:tr>
              <a:tr h="370840">
                <a:tc>
                  <a:txBody>
                    <a:bodyPr/>
                    <a:lstStyle/>
                    <a:p>
                      <a:pPr algn="l" fontAlgn="b"/>
                      <a:r>
                        <a:rPr lang="en-US" sz="2000" u="none" strike="noStrike"/>
                        <a:t>France</a:t>
                      </a:r>
                      <a:endParaRPr lang="en-US" sz="2000" b="0" i="0" u="none" strike="noStrike">
                        <a:latin typeface="Verdana"/>
                      </a:endParaRPr>
                    </a:p>
                  </a:txBody>
                  <a:tcPr marL="12700" marR="12700" marT="12700" marB="0" anchor="b"/>
                </a:tc>
                <a:tc>
                  <a:txBody>
                    <a:bodyPr/>
                    <a:lstStyle/>
                    <a:p>
                      <a:pPr indent="0" algn="ctr" fontAlgn="b"/>
                      <a:r>
                        <a:rPr lang="en-US" sz="2000" u="none" strike="noStrike" dirty="0"/>
                        <a:t>306</a:t>
                      </a:r>
                      <a:endParaRPr lang="en-US" sz="2000" b="0" i="0" u="none" strike="noStrike" dirty="0">
                        <a:latin typeface="Verdana"/>
                      </a:endParaRPr>
                    </a:p>
                  </a:txBody>
                  <a:tcPr marL="12700" marR="12700" marT="12700" marB="0" anchor="b"/>
                </a:tc>
                <a:tc>
                  <a:txBody>
                    <a:bodyPr/>
                    <a:lstStyle/>
                    <a:p>
                      <a:pPr indent="0" algn="ctr" fontAlgn="b"/>
                      <a:endParaRPr lang="en-US" sz="2000" b="0" i="0" u="none" strike="noStrike" dirty="0">
                        <a:latin typeface="Verdana"/>
                      </a:endParaRPr>
                    </a:p>
                  </a:txBody>
                  <a:tcPr marL="12700" marR="12700" marT="12700" marB="0" anchor="b"/>
                </a:tc>
                <a:tc>
                  <a:txBody>
                    <a:bodyPr/>
                    <a:lstStyle/>
                    <a:p>
                      <a:pPr algn="ctr" fontAlgn="b"/>
                      <a:r>
                        <a:rPr lang="en-US" sz="2000" u="none" strike="noStrike" dirty="0"/>
                        <a:t>4680</a:t>
                      </a:r>
                      <a:endParaRPr lang="en-US" sz="2000" b="0" i="0" u="none" strike="noStrike" dirty="0">
                        <a:latin typeface="+mn-lt"/>
                      </a:endParaRPr>
                    </a:p>
                  </a:txBody>
                  <a:tcPr marL="12700" marR="12700" marT="12700" marB="0" anchor="b"/>
                </a:tc>
              </a:tr>
              <a:tr h="370840">
                <a:tc>
                  <a:txBody>
                    <a:bodyPr/>
                    <a:lstStyle/>
                    <a:p>
                      <a:pPr algn="l" fontAlgn="b"/>
                      <a:r>
                        <a:rPr lang="en-US" sz="2000" u="none" strike="noStrike"/>
                        <a:t>Russian Federation</a:t>
                      </a:r>
                      <a:endParaRPr lang="en-US" sz="2000" b="0" i="0" u="none" strike="noStrike">
                        <a:latin typeface="Verdana"/>
                      </a:endParaRPr>
                    </a:p>
                  </a:txBody>
                  <a:tcPr marL="12700" marR="12700" marT="12700" marB="0" anchor="b"/>
                </a:tc>
                <a:tc>
                  <a:txBody>
                    <a:bodyPr/>
                    <a:lstStyle/>
                    <a:p>
                      <a:pPr indent="0" algn="ctr" fontAlgn="b"/>
                      <a:r>
                        <a:rPr lang="en-US" sz="2000" u="none" strike="noStrike" dirty="0"/>
                        <a:t>256</a:t>
                      </a:r>
                      <a:endParaRPr lang="en-US" sz="2000" b="0" i="0" u="none" strike="noStrike" dirty="0">
                        <a:latin typeface="Verdana"/>
                      </a:endParaRPr>
                    </a:p>
                  </a:txBody>
                  <a:tcPr marL="12700" marR="12700" marT="12700" marB="0" anchor="b"/>
                </a:tc>
                <a:tc>
                  <a:txBody>
                    <a:bodyPr/>
                    <a:lstStyle/>
                    <a:p>
                      <a:pPr indent="0" algn="ctr" fontAlgn="b"/>
                      <a:endParaRPr lang="en-US" sz="2000" b="0" i="0" u="none" strike="noStrike" dirty="0">
                        <a:latin typeface="Verdana"/>
                      </a:endParaRPr>
                    </a:p>
                  </a:txBody>
                  <a:tcPr marL="12700" marR="12700" marT="12700" marB="0" anchor="b"/>
                </a:tc>
                <a:tc>
                  <a:txBody>
                    <a:bodyPr/>
                    <a:lstStyle/>
                    <a:p>
                      <a:pPr algn="ctr" fontAlgn="b"/>
                      <a:r>
                        <a:rPr lang="en-US" sz="2000" u="none" strike="noStrike" dirty="0"/>
                        <a:t>1805</a:t>
                      </a:r>
                      <a:endParaRPr lang="en-US" sz="2000" b="0" i="0" u="none" strike="noStrike" dirty="0">
                        <a:latin typeface="+mn-lt"/>
                      </a:endParaRPr>
                    </a:p>
                  </a:txBody>
                  <a:tcPr marL="12700" marR="12700" marT="12700" marB="0" anchor="b"/>
                </a:tc>
              </a:tr>
              <a:tr h="370840">
                <a:tc>
                  <a:txBody>
                    <a:bodyPr/>
                    <a:lstStyle/>
                    <a:p>
                      <a:pPr algn="l" fontAlgn="b"/>
                      <a:r>
                        <a:rPr lang="en-US" sz="2000" u="none" strike="noStrike"/>
                        <a:t>Brazil</a:t>
                      </a:r>
                      <a:endParaRPr lang="en-US" sz="2000" b="0" i="0" u="none" strike="noStrike">
                        <a:latin typeface="Verdana"/>
                      </a:endParaRPr>
                    </a:p>
                  </a:txBody>
                  <a:tcPr marL="12700" marR="12700" marT="12700" marB="0" anchor="b"/>
                </a:tc>
                <a:tc>
                  <a:txBody>
                    <a:bodyPr/>
                    <a:lstStyle/>
                    <a:p>
                      <a:pPr indent="0" algn="ctr" fontAlgn="b"/>
                      <a:r>
                        <a:rPr lang="en-US" sz="2000" u="none" strike="noStrike" dirty="0"/>
                        <a:t>237</a:t>
                      </a:r>
                      <a:endParaRPr lang="en-US" sz="2000" b="0" i="0" u="none" strike="noStrike" dirty="0">
                        <a:latin typeface="Verdana"/>
                      </a:endParaRPr>
                    </a:p>
                  </a:txBody>
                  <a:tcPr marL="12700" marR="12700" marT="12700" marB="0" anchor="b"/>
                </a:tc>
                <a:tc>
                  <a:txBody>
                    <a:bodyPr/>
                    <a:lstStyle/>
                    <a:p>
                      <a:pPr indent="0" algn="ctr" fontAlgn="b"/>
                      <a:endParaRPr lang="en-US" sz="2000" b="0" i="0" u="none" strike="noStrike" dirty="0">
                        <a:latin typeface="Verdana"/>
                      </a:endParaRPr>
                    </a:p>
                  </a:txBody>
                  <a:tcPr marL="12700" marR="12700" marT="12700" marB="0" anchor="b"/>
                </a:tc>
                <a:tc>
                  <a:txBody>
                    <a:bodyPr/>
                    <a:lstStyle/>
                    <a:p>
                      <a:pPr algn="ctr" fontAlgn="b"/>
                      <a:r>
                        <a:rPr lang="en-US" sz="2000" u="none" strike="noStrike" dirty="0"/>
                        <a:t>1232</a:t>
                      </a:r>
                      <a:endParaRPr lang="en-US" sz="2000" b="0" i="0" u="none" strike="noStrike" dirty="0">
                        <a:latin typeface="+mn-lt"/>
                      </a:endParaRPr>
                    </a:p>
                  </a:txBody>
                  <a:tcPr marL="12700" marR="12700" marT="12700" marB="0" anchor="b"/>
                </a:tc>
              </a:tr>
              <a:tr h="370840">
                <a:tc>
                  <a:txBody>
                    <a:bodyPr/>
                    <a:lstStyle/>
                    <a:p>
                      <a:pPr algn="l" fontAlgn="b"/>
                      <a:r>
                        <a:rPr lang="en-US" sz="2000" u="none" strike="noStrike" dirty="0"/>
                        <a:t>Republic of Korea</a:t>
                      </a:r>
                      <a:endParaRPr lang="en-US" sz="2000" b="0" i="0" u="none" strike="noStrike" dirty="0">
                        <a:latin typeface="Verdana"/>
                      </a:endParaRPr>
                    </a:p>
                  </a:txBody>
                  <a:tcPr marL="12700" marR="12700" marT="12700" marB="0" anchor="b"/>
                </a:tc>
                <a:tc>
                  <a:txBody>
                    <a:bodyPr/>
                    <a:lstStyle/>
                    <a:p>
                      <a:pPr indent="0" algn="ctr" fontAlgn="b"/>
                      <a:r>
                        <a:rPr lang="en-US" sz="2000" u="none" strike="noStrike" dirty="0"/>
                        <a:t>231</a:t>
                      </a:r>
                      <a:endParaRPr lang="en-US" sz="2000" b="0" i="0" u="none" strike="noStrike" dirty="0">
                        <a:latin typeface="Verdana"/>
                      </a:endParaRPr>
                    </a:p>
                  </a:txBody>
                  <a:tcPr marL="12700" marR="12700" marT="12700" marB="0" anchor="b"/>
                </a:tc>
                <a:tc>
                  <a:txBody>
                    <a:bodyPr/>
                    <a:lstStyle/>
                    <a:p>
                      <a:pPr indent="0" algn="ctr" fontAlgn="b"/>
                      <a:endParaRPr lang="en-US" sz="2000" b="0" i="0" u="none" strike="noStrike" dirty="0">
                        <a:latin typeface="Verdana"/>
                      </a:endParaRPr>
                    </a:p>
                  </a:txBody>
                  <a:tcPr marL="12700" marR="12700" marT="12700" marB="0" anchor="b"/>
                </a:tc>
                <a:tc>
                  <a:txBody>
                    <a:bodyPr/>
                    <a:lstStyle/>
                    <a:p>
                      <a:pPr algn="ctr" fontAlgn="b"/>
                      <a:r>
                        <a:rPr lang="en-US" sz="2000" u="none" strike="noStrike" dirty="0"/>
                        <a:t>4636</a:t>
                      </a:r>
                      <a:endParaRPr lang="en-US" sz="2000" b="0" i="0" u="none" strike="noStrike" dirty="0">
                        <a:latin typeface="+mn-lt"/>
                      </a:endParaRPr>
                    </a:p>
                  </a:txBody>
                  <a:tcPr marL="12700" marR="12700" marT="12700" marB="0" anchor="b"/>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6626" name="Picture 1" descr="Picture 5.png"/>
          <p:cNvPicPr>
            <a:picLocks noChangeAspect="1"/>
          </p:cNvPicPr>
          <p:nvPr/>
        </p:nvPicPr>
        <p:blipFill>
          <a:blip r:embed="rId2"/>
          <a:srcRect/>
          <a:stretch>
            <a:fillRect/>
          </a:stretch>
        </p:blipFill>
        <p:spPr bwMode="auto">
          <a:xfrm>
            <a:off x="474663" y="1603375"/>
            <a:ext cx="8280400" cy="4854575"/>
          </a:xfrm>
          <a:prstGeom prst="rect">
            <a:avLst/>
          </a:prstGeom>
          <a:noFill/>
          <a:ln w="9525">
            <a:noFill/>
            <a:miter lim="800000"/>
            <a:headEnd/>
            <a:tailEnd/>
          </a:ln>
        </p:spPr>
      </p:pic>
      <p:pic>
        <p:nvPicPr>
          <p:cNvPr id="26627" name="Picture 2" descr="Picture 6.png"/>
          <p:cNvPicPr>
            <a:picLocks noChangeAspect="1"/>
          </p:cNvPicPr>
          <p:nvPr/>
        </p:nvPicPr>
        <p:blipFill>
          <a:blip r:embed="rId3"/>
          <a:srcRect/>
          <a:stretch>
            <a:fillRect/>
          </a:stretch>
        </p:blipFill>
        <p:spPr bwMode="auto">
          <a:xfrm>
            <a:off x="4605338" y="871538"/>
            <a:ext cx="3098800" cy="1689100"/>
          </a:xfrm>
          <a:prstGeom prst="rect">
            <a:avLst/>
          </a:prstGeom>
          <a:noFill/>
          <a:ln w="9525">
            <a:noFill/>
            <a:miter lim="800000"/>
            <a:headEnd/>
            <a:tailEnd/>
          </a:ln>
        </p:spPr>
      </p:pic>
      <p:sp>
        <p:nvSpPr>
          <p:cNvPr id="26628" name="TextBox 3"/>
          <p:cNvSpPr txBox="1">
            <a:spLocks noChangeArrowheads="1"/>
          </p:cNvSpPr>
          <p:nvPr/>
        </p:nvSpPr>
        <p:spPr bwMode="auto">
          <a:xfrm>
            <a:off x="4906963" y="6396038"/>
            <a:ext cx="4237037" cy="461962"/>
          </a:xfrm>
          <a:prstGeom prst="rect">
            <a:avLst/>
          </a:prstGeom>
          <a:noFill/>
          <a:ln w="9525">
            <a:noFill/>
            <a:miter lim="800000"/>
            <a:headEnd/>
            <a:tailEnd/>
          </a:ln>
        </p:spPr>
        <p:txBody>
          <a:bodyPr>
            <a:prstTxWarp prst="textNoShape">
              <a:avLst/>
            </a:prstTxWarp>
            <a:spAutoFit/>
          </a:bodyPr>
          <a:lstStyle/>
          <a:p>
            <a:r>
              <a:rPr lang="en-US" i="1">
                <a:solidFill>
                  <a:srgbClr val="000000"/>
                </a:solidFill>
                <a:latin typeface="Calibri" charset="0"/>
              </a:rPr>
              <a:t>Beyond Leitch</a:t>
            </a:r>
            <a:r>
              <a:rPr lang="en-US">
                <a:solidFill>
                  <a:srgbClr val="000000"/>
                </a:solidFill>
                <a:latin typeface="Calibri" charset="0"/>
              </a:rPr>
              <a:t> (Patel et al., 2009)</a:t>
            </a:r>
          </a:p>
        </p:txBody>
      </p:sp>
      <p:sp>
        <p:nvSpPr>
          <p:cNvPr id="26629" name="Title 4"/>
          <p:cNvSpPr>
            <a:spLocks noGrp="1"/>
          </p:cNvSpPr>
          <p:nvPr>
            <p:ph type="title"/>
          </p:nvPr>
        </p:nvSpPr>
        <p:spPr>
          <a:xfrm>
            <a:off x="0" y="277813"/>
            <a:ext cx="9144000" cy="644525"/>
          </a:xfrm>
        </p:spPr>
        <p:txBody>
          <a:bodyPr/>
          <a:lstStyle/>
          <a:p>
            <a:r>
              <a:rPr lang="en-US" dirty="0" smtClean="0">
                <a:ea typeface="ＭＳ Ｐゴシック" charset="-128"/>
              </a:rPr>
              <a:t>We just don’t use so many people to do so</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Real-terms changes in salary: 1978 to 2003</a:t>
            </a:r>
            <a:endParaRPr lang="en-US" dirty="0"/>
          </a:p>
        </p:txBody>
      </p:sp>
      <p:graphicFrame>
        <p:nvGraphicFramePr>
          <p:cNvPr id="4" name="Content Placeholder 3"/>
          <p:cNvGraphicFramePr>
            <a:graphicFrameLocks noGrp="1"/>
          </p:cNvGraphicFramePr>
          <p:nvPr>
            <p:ph idx="1"/>
          </p:nvPr>
        </p:nvGraphicFramePr>
        <p:xfrm>
          <a:off x="457200" y="1600200"/>
          <a:ext cx="8229600" cy="2743200"/>
        </p:xfrm>
        <a:graphic>
          <a:graphicData uri="http://schemas.openxmlformats.org/drawingml/2006/table">
            <a:tbl>
              <a:tblPr firstRow="1" bandRow="1">
                <a:tableStyleId>{5C22544A-7EE6-4342-B048-85BDC9FD1C3A}</a:tableStyleId>
              </a:tblPr>
              <a:tblGrid>
                <a:gridCol w="4076700"/>
                <a:gridCol w="4152900"/>
              </a:tblGrid>
              <a:tr h="370840">
                <a:tc>
                  <a:txBody>
                    <a:bodyPr/>
                    <a:lstStyle/>
                    <a:p>
                      <a:r>
                        <a:rPr lang="en-US" sz="2400" dirty="0" smtClean="0"/>
                        <a:t>Education</a:t>
                      </a:r>
                      <a:r>
                        <a:rPr lang="en-US" sz="2400" baseline="0" dirty="0" smtClean="0"/>
                        <a:t> level</a:t>
                      </a:r>
                      <a:endParaRPr lang="en-US" sz="2400" dirty="0"/>
                    </a:p>
                  </a:txBody>
                  <a:tcPr/>
                </a:tc>
                <a:tc>
                  <a:txBody>
                    <a:bodyPr/>
                    <a:lstStyle/>
                    <a:p>
                      <a:pPr algn="ctr"/>
                      <a:r>
                        <a:rPr lang="en-US" sz="2400" dirty="0" smtClean="0"/>
                        <a:t>Change in salary</a:t>
                      </a:r>
                      <a:endParaRPr lang="en-US" sz="2400" dirty="0"/>
                    </a:p>
                  </a:txBody>
                  <a:tcPr/>
                </a:tc>
              </a:tr>
              <a:tr h="370840">
                <a:tc>
                  <a:txBody>
                    <a:bodyPr/>
                    <a:lstStyle/>
                    <a:p>
                      <a:r>
                        <a:rPr lang="en-US" sz="2400" dirty="0" smtClean="0"/>
                        <a:t>Postgraduate qualification</a:t>
                      </a:r>
                      <a:endParaRPr lang="en-US" sz="2400" dirty="0"/>
                    </a:p>
                  </a:txBody>
                  <a:tcPr/>
                </a:tc>
                <a:tc>
                  <a:txBody>
                    <a:bodyPr/>
                    <a:lstStyle/>
                    <a:p>
                      <a:pPr algn="ctr">
                        <a:tabLst/>
                      </a:pPr>
                      <a:r>
                        <a:rPr lang="en-US" sz="2400" dirty="0" smtClean="0"/>
                        <a:t>+28%</a:t>
                      </a:r>
                      <a:endParaRPr lang="en-US" sz="2400" dirty="0"/>
                    </a:p>
                  </a:txBody>
                  <a:tcPr/>
                </a:tc>
              </a:tr>
              <a:tr h="370840">
                <a:tc>
                  <a:txBody>
                    <a:bodyPr/>
                    <a:lstStyle/>
                    <a:p>
                      <a:r>
                        <a:rPr lang="en-US" sz="2400" dirty="0" smtClean="0"/>
                        <a:t>BA/</a:t>
                      </a:r>
                      <a:r>
                        <a:rPr lang="en-US" sz="2400" dirty="0" err="1" smtClean="0"/>
                        <a:t>BSc</a:t>
                      </a:r>
                      <a:endParaRPr lang="en-US" sz="2400" dirty="0"/>
                    </a:p>
                  </a:txBody>
                  <a:tcPr/>
                </a:tc>
                <a:tc>
                  <a:txBody>
                    <a:bodyPr/>
                    <a:lstStyle/>
                    <a:p>
                      <a:pPr algn="ctr"/>
                      <a:r>
                        <a:rPr lang="en-US" sz="2400" dirty="0" smtClean="0"/>
                        <a:t>+19%</a:t>
                      </a:r>
                      <a:endParaRPr lang="en-US" sz="2400" dirty="0"/>
                    </a:p>
                  </a:txBody>
                  <a:tcPr/>
                </a:tc>
              </a:tr>
              <a:tr h="370840">
                <a:tc>
                  <a:txBody>
                    <a:bodyPr/>
                    <a:lstStyle/>
                    <a:p>
                      <a:r>
                        <a:rPr lang="en-US" sz="2400" dirty="0" smtClean="0"/>
                        <a:t>Some college</a:t>
                      </a:r>
                      <a:endParaRPr lang="en-US" sz="2400" dirty="0"/>
                    </a:p>
                  </a:txBody>
                  <a:tcPr/>
                </a:tc>
                <a:tc>
                  <a:txBody>
                    <a:bodyPr/>
                    <a:lstStyle/>
                    <a:p>
                      <a:pPr algn="ctr"/>
                      <a:r>
                        <a:rPr lang="en-US" sz="2400" dirty="0" smtClean="0"/>
                        <a:t>0%</a:t>
                      </a:r>
                      <a:endParaRPr lang="en-US" sz="2400" dirty="0"/>
                    </a:p>
                  </a:txBody>
                  <a:tcPr/>
                </a:tc>
              </a:tr>
              <a:tr h="370840">
                <a:tc>
                  <a:txBody>
                    <a:bodyPr/>
                    <a:lstStyle/>
                    <a:p>
                      <a:r>
                        <a:rPr lang="en-US" sz="2400" dirty="0" smtClean="0"/>
                        <a:t>Upper secondary education</a:t>
                      </a:r>
                      <a:endParaRPr lang="en-US" sz="2400" dirty="0"/>
                    </a:p>
                  </a:txBody>
                  <a:tcPr/>
                </a:tc>
                <a:tc>
                  <a:txBody>
                    <a:bodyPr/>
                    <a:lstStyle/>
                    <a:p>
                      <a:pPr algn="ctr"/>
                      <a:r>
                        <a:rPr lang="en-US" sz="2400" dirty="0" smtClean="0"/>
                        <a:t>0%</a:t>
                      </a:r>
                      <a:endParaRPr lang="en-US" sz="2400" dirty="0"/>
                    </a:p>
                  </a:txBody>
                  <a:tcPr/>
                </a:tc>
              </a:tr>
              <a:tr h="370840">
                <a:tc>
                  <a:txBody>
                    <a:bodyPr/>
                    <a:lstStyle/>
                    <a:p>
                      <a:r>
                        <a:rPr lang="en-US" sz="2400" dirty="0" smtClean="0"/>
                        <a:t>High-school dropout</a:t>
                      </a:r>
                      <a:endParaRPr lang="en-US" sz="2400" dirty="0"/>
                    </a:p>
                  </a:txBody>
                  <a:tcPr/>
                </a:tc>
                <a:tc>
                  <a:txBody>
                    <a:bodyPr/>
                    <a:lstStyle/>
                    <a:p>
                      <a:pPr algn="ctr"/>
                      <a:r>
                        <a:rPr lang="en-US" sz="2400" dirty="0" smtClean="0"/>
                        <a:t>-16%</a:t>
                      </a:r>
                      <a:endParaRPr lang="en-US" sz="2400" dirty="0"/>
                    </a:p>
                  </a:txBody>
                  <a:tcPr/>
                </a:tc>
              </a:tr>
            </a:tbl>
          </a:graphicData>
        </a:graphic>
      </p:graphicFrame>
      <p:sp>
        <p:nvSpPr>
          <p:cNvPr id="7" name="TextBox 6"/>
          <p:cNvSpPr txBox="1"/>
          <p:nvPr/>
        </p:nvSpPr>
        <p:spPr>
          <a:xfrm>
            <a:off x="4419600" y="4533900"/>
            <a:ext cx="4203700" cy="369332"/>
          </a:xfrm>
          <a:prstGeom prst="rect">
            <a:avLst/>
          </a:prstGeom>
          <a:noFill/>
        </p:spPr>
        <p:txBody>
          <a:bodyPr wrap="square" rtlCol="0">
            <a:spAutoFit/>
          </a:bodyPr>
          <a:lstStyle/>
          <a:p>
            <a:pPr algn="r"/>
            <a:r>
              <a:rPr lang="en-US" sz="1800" dirty="0" smtClean="0">
                <a:solidFill>
                  <a:schemeClr val="tx2"/>
                </a:solidFill>
              </a:rPr>
              <a:t>(Economic Policy Institute, 2010)</a:t>
            </a:r>
            <a:endParaRPr lang="en-US" sz="1800" dirty="0">
              <a:solidFill>
                <a:schemeClr val="tx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1371600" y="1600200"/>
            <a:ext cx="6400800" cy="4648200"/>
          </a:xfrm>
          <a:prstGeom prst="rect">
            <a:avLst/>
          </a:prstGeom>
          <a:noFill/>
          <a:ln w="9525">
            <a:noFill/>
            <a:miter lim="800000"/>
            <a:headEnd/>
            <a:tailEnd/>
          </a:ln>
        </p:spPr>
        <p:txBody>
          <a:bodyPr>
            <a:prstTxWarp prst="textNoShape">
              <a:avLst/>
            </a:prstTxWarp>
          </a:bodyPr>
          <a:lstStyle/>
          <a:p>
            <a:pPr marL="342900" indent="-342900">
              <a:lnSpc>
                <a:spcPct val="90000"/>
              </a:lnSpc>
              <a:spcBef>
                <a:spcPct val="20000"/>
              </a:spcBef>
              <a:buClr>
                <a:srgbClr val="000000"/>
              </a:buClr>
            </a:pPr>
            <a:endParaRPr lang="en-US" sz="2100" b="1">
              <a:solidFill>
                <a:srgbClr val="578F15"/>
              </a:solidFill>
              <a:latin typeface="Arial" charset="0"/>
            </a:endParaRPr>
          </a:p>
        </p:txBody>
      </p:sp>
      <p:sp>
        <p:nvSpPr>
          <p:cNvPr id="28675" name="Rectangle 3"/>
          <p:cNvSpPr>
            <a:spLocks noGrp="1" noChangeArrowheads="1"/>
          </p:cNvSpPr>
          <p:nvPr>
            <p:ph type="title"/>
          </p:nvPr>
        </p:nvSpPr>
        <p:spPr/>
        <p:txBody>
          <a:bodyPr/>
          <a:lstStyle/>
          <a:p>
            <a:r>
              <a:rPr lang="en-US" smtClean="0">
                <a:ea typeface="ＭＳ Ｐゴシック" charset="-128"/>
              </a:rPr>
              <a:t>Where’s the solution?</a:t>
            </a:r>
          </a:p>
        </p:txBody>
      </p:sp>
      <p:sp>
        <p:nvSpPr>
          <p:cNvPr id="28676" name="Rectangle 4"/>
          <p:cNvSpPr>
            <a:spLocks noGrp="1" noChangeArrowheads="1"/>
          </p:cNvSpPr>
          <p:nvPr>
            <p:ph type="body" idx="1"/>
          </p:nvPr>
        </p:nvSpPr>
        <p:spPr>
          <a:xfrm>
            <a:off x="457200" y="1363663"/>
            <a:ext cx="8247063" cy="5494337"/>
          </a:xfrm>
        </p:spPr>
        <p:txBody>
          <a:bodyPr/>
          <a:lstStyle/>
          <a:p>
            <a:r>
              <a:rPr lang="en-US" sz="2400" dirty="0" smtClean="0">
                <a:ea typeface="ＭＳ Ｐゴシック" charset="-128"/>
              </a:rPr>
              <a:t>Private schools?</a:t>
            </a:r>
          </a:p>
          <a:p>
            <a:pPr lvl="1"/>
            <a:r>
              <a:rPr lang="en-US" sz="2000" dirty="0" smtClean="0">
                <a:ea typeface="ＭＳ Ｐゴシック" charset="-128"/>
              </a:rPr>
              <a:t>Controlling for social class, students in the UK taught in classes of 13 in private schools achieve the same as students taught in classes of 25 in state schools (OECD, 2008)</a:t>
            </a:r>
          </a:p>
          <a:p>
            <a:r>
              <a:rPr lang="en-US" sz="2400" dirty="0" smtClean="0">
                <a:ea typeface="ＭＳ Ｐゴシック" charset="-128"/>
              </a:rPr>
              <a:t>Charter schools</a:t>
            </a:r>
          </a:p>
          <a:p>
            <a:pPr lvl="1"/>
            <a:r>
              <a:rPr lang="en-US" sz="2000" dirty="0" smtClean="0"/>
              <a:t>In the US, 17% of charter schools achieved better learning gains than traditional schools, and 37% did worse, so on average charter schools lowered student achievement (CREDO, 2009)</a:t>
            </a:r>
          </a:p>
          <a:p>
            <a:r>
              <a:rPr lang="en-US" sz="2400" dirty="0" smtClean="0">
                <a:ea typeface="ＭＳ Ｐゴシック" charset="-128"/>
              </a:rPr>
              <a:t>National strategies?</a:t>
            </a:r>
          </a:p>
          <a:p>
            <a:pPr lvl="1"/>
            <a:r>
              <a:rPr lang="en-US" sz="2000" dirty="0" smtClean="0"/>
              <a:t>The national roll-out of the National Literacy and Numeracy Strategies resulted in approximately one extra student reaching level 4 per primary school per year, at a cost of around £500m (</a:t>
            </a:r>
            <a:r>
              <a:rPr lang="en-US" sz="2000" dirty="0" err="1" smtClean="0"/>
              <a:t>Machin</a:t>
            </a:r>
            <a:r>
              <a:rPr lang="en-US" sz="2000" dirty="0" smtClean="0"/>
              <a:t> &amp; McNally, 2009)</a:t>
            </a:r>
          </a:p>
          <a:p>
            <a:r>
              <a:rPr lang="en-US" sz="2400" dirty="0" smtClean="0">
                <a:ea typeface="ＭＳ Ｐゴシック" charset="-128"/>
              </a:rPr>
              <a:t>Interactive white boards?</a:t>
            </a:r>
          </a:p>
          <a:p>
            <a:pPr lvl="1"/>
            <a:r>
              <a:rPr lang="en-US" sz="2000" dirty="0" smtClean="0"/>
              <a:t>Doubling the number of interactive white-boards in London schools produced no increase in student achievement (Moss et al., 2007)</a:t>
            </a:r>
            <a:endParaRPr lang="en-US" dirty="0" smtClean="0"/>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67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867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867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67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8676">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8676">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67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35546</TotalTime>
  <Words>2263</Words>
  <Application>Microsoft Macintosh PowerPoint</Application>
  <PresentationFormat>On-screen Show (4:3)</PresentationFormat>
  <Paragraphs>334</Paragraphs>
  <Slides>31</Slides>
  <Notes>19</Notes>
  <HiddenSlides>0</HiddenSlides>
  <MMClips>0</MMClips>
  <ScaleCrop>false</ScaleCrop>
  <HeadingPairs>
    <vt:vector size="4" baseType="variant">
      <vt:variant>
        <vt:lpstr>Design Template</vt:lpstr>
      </vt:variant>
      <vt:variant>
        <vt:i4>1</vt:i4>
      </vt:variant>
      <vt:variant>
        <vt:lpstr>Slide Titles</vt:lpstr>
      </vt:variant>
      <vt:variant>
        <vt:i4>31</vt:i4>
      </vt:variant>
    </vt:vector>
  </HeadingPairs>
  <TitlesOfParts>
    <vt:vector size="32" baseType="lpstr">
      <vt:lpstr>Office Theme</vt:lpstr>
      <vt:lpstr>Stopping people doing good things: the essence of effective leadership</vt:lpstr>
      <vt:lpstr>Raising achievement matters…</vt:lpstr>
      <vt:lpstr>Slide 3</vt:lpstr>
      <vt:lpstr>…but what is learned matters too…</vt:lpstr>
      <vt:lpstr>In fact low skill jobs are vanishing</vt:lpstr>
      <vt:lpstr>We still make things in Britain</vt:lpstr>
      <vt:lpstr>We just don’t use so many people to do so</vt:lpstr>
      <vt:lpstr>Real-terms changes in salary: 1978 to 2003</vt:lpstr>
      <vt:lpstr>Where’s the solution?</vt:lpstr>
      <vt:lpstr>Why do smart people do dumb things?</vt:lpstr>
      <vt:lpstr>Teachers make the difference</vt:lpstr>
      <vt:lpstr>Class size reduction</vt:lpstr>
      <vt:lpstr>…a big difference</vt:lpstr>
      <vt:lpstr>Improving teacher quality</vt:lpstr>
      <vt:lpstr>The ‘dark matter’ of teacher quality</vt:lpstr>
      <vt:lpstr>Impact on achievement</vt:lpstr>
      <vt:lpstr>Impact on achievement</vt:lpstr>
      <vt:lpstr>Or make the teachers we have better…</vt:lpstr>
      <vt:lpstr>The formative assessment hi-jack…</vt:lpstr>
      <vt:lpstr>A model for teacher learning</vt:lpstr>
      <vt:lpstr>Choice</vt:lpstr>
      <vt:lpstr>Flexibility</vt:lpstr>
      <vt:lpstr>Strategies and techniques</vt:lpstr>
      <vt:lpstr>Examples of techniques</vt:lpstr>
      <vt:lpstr>Small steps</vt:lpstr>
      <vt:lpstr>Example: CPR (Klein &amp; Klein, 1981)</vt:lpstr>
      <vt:lpstr>Looking at the wrong knowledge…</vt:lpstr>
      <vt:lpstr>Slide 28</vt:lpstr>
      <vt:lpstr>Hand hygiene in hospitals (Pittet, 2001)</vt:lpstr>
      <vt:lpstr>Pareto analysis</vt:lpstr>
      <vt:lpstr>Support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Inside the black box: Raising standards through classroom assessment</dc:title>
  <dc:creator>Dylan Wiliam</dc:creator>
  <cp:lastModifiedBy>Dylan Wiliam</cp:lastModifiedBy>
  <cp:revision>174</cp:revision>
  <cp:lastPrinted>2007-02-01T19:02:41Z</cp:lastPrinted>
  <dcterms:created xsi:type="dcterms:W3CDTF">2010-11-26T08:04:25Z</dcterms:created>
  <dcterms:modified xsi:type="dcterms:W3CDTF">2010-11-26T08:11:47Z</dcterms:modified>
</cp:coreProperties>
</file>