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embeddings/oleObject1.bin" ContentType="application/vnd.openxmlformats-officedocument.oleObject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716" r:id="rId1"/>
  </p:sldMasterIdLst>
  <p:notesMasterIdLst>
    <p:notesMasterId r:id="rId61"/>
  </p:notesMasterIdLst>
  <p:handoutMasterIdLst>
    <p:handoutMasterId r:id="rId62"/>
  </p:handoutMasterIdLst>
  <p:sldIdLst>
    <p:sldId id="256" r:id="rId2"/>
    <p:sldId id="662" r:id="rId3"/>
    <p:sldId id="666" r:id="rId4"/>
    <p:sldId id="663" r:id="rId5"/>
    <p:sldId id="664" r:id="rId6"/>
    <p:sldId id="665" r:id="rId7"/>
    <p:sldId id="667" r:id="rId8"/>
    <p:sldId id="683" r:id="rId9"/>
    <p:sldId id="684" r:id="rId10"/>
    <p:sldId id="682" r:id="rId11"/>
    <p:sldId id="676" r:id="rId12"/>
    <p:sldId id="408" r:id="rId13"/>
    <p:sldId id="409" r:id="rId14"/>
    <p:sldId id="417" r:id="rId15"/>
    <p:sldId id="411" r:id="rId16"/>
    <p:sldId id="412" r:id="rId17"/>
    <p:sldId id="677" r:id="rId18"/>
    <p:sldId id="678" r:id="rId19"/>
    <p:sldId id="578" r:id="rId20"/>
    <p:sldId id="533" r:id="rId21"/>
    <p:sldId id="534" r:id="rId22"/>
    <p:sldId id="538" r:id="rId23"/>
    <p:sldId id="539" r:id="rId24"/>
    <p:sldId id="540" r:id="rId25"/>
    <p:sldId id="541" r:id="rId26"/>
    <p:sldId id="542" r:id="rId27"/>
    <p:sldId id="546" r:id="rId28"/>
    <p:sldId id="547" r:id="rId29"/>
    <p:sldId id="548" r:id="rId30"/>
    <p:sldId id="549" r:id="rId31"/>
    <p:sldId id="550" r:id="rId32"/>
    <p:sldId id="553" r:id="rId33"/>
    <p:sldId id="554" r:id="rId34"/>
    <p:sldId id="555" r:id="rId35"/>
    <p:sldId id="669" r:id="rId36"/>
    <p:sldId id="674" r:id="rId37"/>
    <p:sldId id="675" r:id="rId38"/>
    <p:sldId id="563" r:id="rId39"/>
    <p:sldId id="564" r:id="rId40"/>
    <p:sldId id="631" r:id="rId41"/>
    <p:sldId id="632" r:id="rId42"/>
    <p:sldId id="566" r:id="rId43"/>
    <p:sldId id="567" r:id="rId44"/>
    <p:sldId id="568" r:id="rId45"/>
    <p:sldId id="569" r:id="rId46"/>
    <p:sldId id="671" r:id="rId47"/>
    <p:sldId id="672" r:id="rId48"/>
    <p:sldId id="570" r:id="rId49"/>
    <p:sldId id="670" r:id="rId50"/>
    <p:sldId id="680" r:id="rId51"/>
    <p:sldId id="681" r:id="rId52"/>
    <p:sldId id="574" r:id="rId53"/>
    <p:sldId id="679" r:id="rId54"/>
    <p:sldId id="581" r:id="rId55"/>
    <p:sldId id="673" r:id="rId56"/>
    <p:sldId id="661" r:id="rId57"/>
    <p:sldId id="622" r:id="rId58"/>
    <p:sldId id="623" r:id="rId59"/>
    <p:sldId id="522" r:id="rId60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ECF3FA"/>
    <a:srgbClr val="E8F0F9"/>
    <a:srgbClr val="8C357B"/>
    <a:srgbClr val="9E2487"/>
    <a:srgbClr val="A68AAC"/>
    <a:srgbClr val="EDEDED"/>
    <a:srgbClr val="5C5C5C"/>
    <a:srgbClr val="517EA8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096" y="-128"/>
      </p:cViewPr>
      <p:guideLst>
        <p:guide orient="horz" pos="2160"/>
        <p:guide pos="2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1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Current%20work:Teaching:Talks:Supporting%20documents:Medicine%20Hat%20tigers%20(Outlier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spPr>
            <a:solidFill>
              <a:schemeClr val="tx2"/>
            </a:solidFill>
          </c:spPr>
          <c:cat>
            <c:strRef>
              <c:f>Sheet1!$L$2:$L$13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Sheet1!$M$2:$M$13</c:f>
              <c:numCache>
                <c:formatCode>General</c:formatCode>
                <c:ptCount val="12"/>
                <c:pt idx="0">
                  <c:v>8.0</c:v>
                </c:pt>
                <c:pt idx="1">
                  <c:v>3.0</c:v>
                </c:pt>
                <c:pt idx="2">
                  <c:v>3.0</c:v>
                </c:pt>
                <c:pt idx="3">
                  <c:v>3.0</c:v>
                </c:pt>
                <c:pt idx="4">
                  <c:v>2.0</c:v>
                </c:pt>
                <c:pt idx="5">
                  <c:v>1.0</c:v>
                </c:pt>
                <c:pt idx="6">
                  <c:v>0.0</c:v>
                </c:pt>
                <c:pt idx="7">
                  <c:v>2.0</c:v>
                </c:pt>
                <c:pt idx="8">
                  <c:v>1.0</c:v>
                </c:pt>
                <c:pt idx="9">
                  <c:v>1.0</c:v>
                </c:pt>
                <c:pt idx="10">
                  <c:v>0.0</c:v>
                </c:pt>
                <c:pt idx="11">
                  <c:v>1.0</c:v>
                </c:pt>
              </c:numCache>
            </c:numRef>
          </c:val>
        </c:ser>
        <c:shape val="box"/>
        <c:axId val="1065665064"/>
        <c:axId val="1065667576"/>
        <c:axId val="0"/>
      </c:bar3DChart>
      <c:catAx>
        <c:axId val="1065665064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1065667576"/>
        <c:crosses val="autoZero"/>
        <c:auto val="1"/>
        <c:lblAlgn val="ctr"/>
        <c:lblOffset val="100"/>
        <c:tickLblSkip val="1"/>
        <c:tickMarkSkip val="1"/>
      </c:catAx>
      <c:valAx>
        <c:axId val="1065667576"/>
        <c:scaling>
          <c:orientation val="minMax"/>
        </c:scaling>
        <c:axPos val="t"/>
        <c:majorGridlines>
          <c:spPr>
            <a:ln>
              <a:noFill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65665064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hyperlink" Target="http://www.dylanwiliam.net" TargetMode="External"/><Relationship Id="rId3" Type="http://schemas.openxmlformats.org/officeDocument/2006/relationships/hyperlink" Target="mailto:dylanwiliam@mac.com" TargetMode="Externa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5000" y="6343650"/>
            <a:ext cx="7861300" cy="246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3663" tIns="46038" rIns="93663" bIns="46038">
            <a:prstTxWarp prst="textNoShape">
              <a:avLst/>
            </a:prstTxWarp>
            <a:spAutoFit/>
          </a:bodyPr>
          <a:lstStyle/>
          <a:p>
            <a:pPr defTabSz="950913" eaLnBrk="0" hangingPunct="0">
              <a:tabLst>
                <a:tab pos="1879600" algn="l"/>
                <a:tab pos="4572000" algn="l"/>
                <a:tab pos="6908800" algn="l"/>
              </a:tabLst>
              <a:defRPr/>
            </a:pPr>
            <a:r>
              <a:rPr lang="en-GB" sz="1000" dirty="0" smtClean="0">
                <a:latin typeface="Times New Roman" charset="0"/>
              </a:rPr>
              <a:t>© 2010 Dylan Wiliam	 </a:t>
            </a:r>
            <a:r>
              <a:rPr lang="en-GB" sz="1000" dirty="0" smtClean="0">
                <a:latin typeface="Times New Roman" charset="0"/>
                <a:hlinkClick r:id="rId2"/>
              </a:rPr>
              <a:t>www.dylanwiliam.net</a:t>
            </a:r>
            <a:r>
              <a:rPr lang="en-GB" sz="1000" dirty="0" smtClean="0">
                <a:latin typeface="Times New Roman" charset="0"/>
              </a:rPr>
              <a:t>	</a:t>
            </a:r>
            <a:r>
              <a:rPr lang="en-GB" sz="1000" dirty="0" smtClean="0">
                <a:latin typeface="Times New Roman" charset="0"/>
                <a:hlinkClick r:id="rId3"/>
              </a:rPr>
              <a:t>dylanwiliam@mac.com</a:t>
            </a:r>
            <a:r>
              <a:rPr lang="en-GB" sz="1000" dirty="0" smtClean="0">
                <a:latin typeface="Times New Roman" charset="0"/>
              </a:rPr>
              <a:t>	020 8144 0055</a:t>
            </a:r>
            <a:endParaRPr lang="en-GB" sz="1000" dirty="0">
              <a:latin typeface="Times New Roman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060450" y="377825"/>
            <a:ext cx="8037513" cy="192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Geneva" pitchFamily="-108" charset="0"/>
              <a:ea typeface="ＭＳ Ｐゴシック" pitchFamily="-108" charset="-128"/>
              <a:cs typeface="+mn-cs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56138" y="6581775"/>
            <a:ext cx="70802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3" tIns="46038" rIns="93663" bIns="46038">
            <a:prstTxWarp prst="textNoShape">
              <a:avLst/>
            </a:prstTxWarp>
            <a:spAutoFit/>
          </a:bodyPr>
          <a:lstStyle/>
          <a:p>
            <a:pPr defTabSz="950913" eaLnBrk="0" hangingPunct="0">
              <a:defRPr/>
            </a:pPr>
            <a:fld id="{6B052CA7-2F7E-374A-AF8A-2A4E1E4258D8}" type="slidenum">
              <a:rPr lang="en-GB" sz="1000">
                <a:latin typeface="Times New Roman" charset="0"/>
              </a:rPr>
              <a:pPr defTabSz="950913" eaLnBrk="0" hangingPunct="0">
                <a:defRPr/>
              </a:pPr>
              <a:t>‹#›</a:t>
            </a:fld>
            <a:endParaRPr lang="en-GB" sz="10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6513" y="3257550"/>
            <a:ext cx="718185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68625" y="598488"/>
            <a:ext cx="3206750" cy="2405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ＭＳ Ｐゴシック" charset="-128"/>
      </a:defRPr>
    </a:lvl1pPr>
    <a:lvl2pPr marL="476250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50913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427163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901825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	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2968625" y="596900"/>
            <a:ext cx="3208338" cy="240506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37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305985" y="3258019"/>
            <a:ext cx="7181849" cy="308586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663" tIns="46038" rIns="93663" bIns="4603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3250" y="400050"/>
            <a:ext cx="2857500" cy="2143125"/>
          </a:xfrm>
          <a:solidFill>
            <a:srgbClr val="FFFFFF"/>
          </a:solidFill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2686050"/>
            <a:ext cx="7721600" cy="36576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>
                <a:latin typeface="Times New Roman" charset="0"/>
                <a:ea typeface="ＭＳ Ｐゴシック" charset="-128"/>
              </a:rPr>
              <a:t>Most of these strategies are self-explanatory. Planning and writing frames provide a structure to help students develop a response. While some teachers see such frames as constricting, for most students they provide valuable ‘scaffolding’ for their answers.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3250" y="400050"/>
            <a:ext cx="2857500" cy="2143125"/>
          </a:xfrm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2686050"/>
            <a:ext cx="7823200" cy="41719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>
              <a:latin typeface="Times New Roman" charset="0"/>
              <a:ea typeface="ＭＳ Ｐゴシック" charset="-128"/>
            </a:endParaRPr>
          </a:p>
          <a:p>
            <a:endParaRPr lang="en-GB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98488"/>
            <a:ext cx="3205163" cy="2403475"/>
          </a:xfrm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</p:spPr>
        <p:txBody>
          <a:bodyPr/>
          <a:lstStyle/>
          <a:p>
            <a:fld id="{D70B0EA6-C4F7-CA49-AED7-CF7FD997C90A}" type="slidenum">
              <a:rPr lang="en-US"/>
              <a:pPr/>
              <a:t>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68625" y="598488"/>
            <a:ext cx="3208338" cy="2405062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6513" y="3257550"/>
            <a:ext cx="7181850" cy="3086100"/>
          </a:xfrm>
          <a:noFill/>
          <a:ln/>
        </p:spPr>
        <p:txBody>
          <a:bodyPr lIns="93645" tIns="46028" rIns="93645" bIns="46028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98488"/>
            <a:ext cx="3205163" cy="2403475"/>
          </a:xfrm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98488"/>
            <a:ext cx="3205163" cy="2403475"/>
          </a:xfrm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9000" cy="2571750"/>
          </a:xfrm>
          <a:solidFill>
            <a:srgbClr val="FFFFFF"/>
          </a:solidFill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98488"/>
            <a:ext cx="3205163" cy="2403475"/>
          </a:xfrm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98488"/>
            <a:ext cx="3205163" cy="2403475"/>
          </a:xfrm>
          <a:solidFill>
            <a:srgbClr val="FFFFFF"/>
          </a:solidFill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Well, the present tense is irregular, but the future tense</a:t>
            </a:r>
            <a:r>
              <a:rPr lang="en-US" baseline="0" dirty="0" smtClean="0"/>
              <a:t> is pretty regular (</a:t>
            </a:r>
            <a:r>
              <a:rPr lang="en-US" baseline="0" dirty="0" err="1" smtClean="0"/>
              <a:t>serai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seras</a:t>
            </a:r>
            <a:r>
              <a:rPr lang="en-US" baseline="0" dirty="0" smtClean="0"/>
              <a:t>, sera, </a:t>
            </a:r>
            <a:r>
              <a:rPr lang="en-US" baseline="0" dirty="0" err="1" smtClean="0"/>
              <a:t>serons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serez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seront</a:t>
            </a:r>
            <a:r>
              <a:rPr lang="en-US" baseline="0" dirty="0" smtClean="0"/>
              <a:t>) once you realize that it’s based on the Latin “</a:t>
            </a:r>
            <a:r>
              <a:rPr lang="en-US" baseline="0" dirty="0" err="1" smtClean="0"/>
              <a:t>esse</a:t>
            </a:r>
            <a:r>
              <a:rPr lang="en-US" baseline="0" dirty="0" smtClean="0"/>
              <a:t>” which is different from the infinitive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  <a:cs typeface="ＭＳ Ｐゴシック" charset="-128"/>
              </a:rPr>
              <a:t> (and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  <a:cs typeface="ＭＳ Ｐゴシック" charset="-128"/>
              </a:rPr>
              <a:t> note similarity with the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  <a:cs typeface="ＭＳ Ｐゴシック" charset="-128"/>
              </a:rPr>
              <a:t> Spanish ser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  <a:cs typeface="ＭＳ Ｐゴシック" charset="-128"/>
              </a:rPr>
              <a:t>vs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  <a:cs typeface="ＭＳ Ｐゴシック" charset="-128"/>
              </a:rPr>
              <a:t>estar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-108" charset="0"/>
                <a:ea typeface="ＭＳ Ｐゴシック" pitchFamily="-108" charset="-128"/>
                <a:cs typeface="ＭＳ Ｐゴシック" charset="-128"/>
              </a:rPr>
              <a:t>).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>
                <a:latin typeface="Times New Roman" charset="0"/>
                <a:ea typeface="ＭＳ Ｐゴシック" charset="-128"/>
              </a:rPr>
              <a:t>This item is diagnostic because it has been designed so that if pupils answer incorrectly, it is easy to work out why. Response A indicates a pronoun error, responses B and E indicate placement errors, and responses D and F indicate both pronoun and placement errors</a:t>
            </a:r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9000" cy="2571750"/>
          </a:xfrm>
          <a:solidFill>
            <a:srgbClr val="FFFFFF"/>
          </a:solidFill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</p:spPr>
        <p:txBody>
          <a:bodyPr/>
          <a:lstStyle/>
          <a:p>
            <a:fld id="{C0B9CDDD-F032-0446-999A-EA699B0D6E95}" type="slidenum">
              <a:rPr lang="en-US"/>
              <a:pPr/>
              <a:t>3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005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005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5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9000" cy="2571750"/>
          </a:xfrm>
          <a:solidFill>
            <a:srgbClr val="FFFFFF"/>
          </a:solidFill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98488"/>
            <a:ext cx="3206750" cy="2405062"/>
          </a:xfrm>
          <a:ln cap="flat"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98488"/>
            <a:ext cx="3206750" cy="2405062"/>
          </a:xfrm>
          <a:ln cap="flat"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98488"/>
            <a:ext cx="3206750" cy="2405062"/>
          </a:xfrm>
          <a:ln cap="flat"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</p:spPr>
        <p:txBody>
          <a:bodyPr/>
          <a:lstStyle/>
          <a:p>
            <a:fld id="{A36B3DD7-6B5D-B24F-BA47-EA0FDD3E2A9D}" type="slidenum">
              <a:rPr lang="en-US"/>
              <a:pPr/>
              <a:t>7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6513694"/>
            <a:ext cx="3963228" cy="343135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KLT Workshop —Introducing the Five Key Strategies and One Big Idea.  Copyright © 2006 ETS. All rights reserved. Reproduction or distribution by permission only.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178703" y="6513694"/>
            <a:ext cx="3963228" cy="343135"/>
          </a:xfrm>
          <a:prstGeom prst="rect">
            <a:avLst/>
          </a:prstGeom>
          <a:ln/>
        </p:spPr>
        <p:txBody>
          <a:bodyPr/>
          <a:lstStyle/>
          <a:p>
            <a:fld id="{BBD2B594-0BF0-0848-86A1-CEE762E8D8F9}" type="slidenum">
              <a:rPr lang="en-US"/>
              <a:pPr/>
              <a:t>46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67038" y="596900"/>
            <a:ext cx="3208337" cy="2405063"/>
          </a:xfrm>
          <a:ln w="12700" cap="flat">
            <a:solidFill>
              <a:schemeClr val="tx1"/>
            </a:solidFill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8652" y="3258019"/>
            <a:ext cx="7181022" cy="3084695"/>
          </a:xfrm>
          <a:ln/>
        </p:spPr>
        <p:txBody>
          <a:bodyPr lIns="95434" tIns="46908" rIns="95434" bIns="469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6513694"/>
            <a:ext cx="3963228" cy="343135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KLT Workshop —Introducing the Five Key Strategies and One Big Idea.  Copyright © 2006 ETS. All rights reserved. Reproduction or distribution by permission only.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178703" y="6513694"/>
            <a:ext cx="3963228" cy="343135"/>
          </a:xfrm>
          <a:prstGeom prst="rect">
            <a:avLst/>
          </a:prstGeom>
          <a:ln/>
        </p:spPr>
        <p:txBody>
          <a:bodyPr/>
          <a:lstStyle/>
          <a:p>
            <a:fld id="{66BC77E0-2D8B-BE44-960A-D5B007A407C8}" type="slidenum">
              <a:rPr lang="en-US"/>
              <a:pPr/>
              <a:t>47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67038" y="596900"/>
            <a:ext cx="3208337" cy="2405063"/>
          </a:xfrm>
          <a:ln w="12700" cap="flat">
            <a:solidFill>
              <a:schemeClr val="tx1"/>
            </a:solidFill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8652" y="3258019"/>
            <a:ext cx="7181022" cy="3084695"/>
          </a:xfrm>
          <a:ln/>
        </p:spPr>
        <p:txBody>
          <a:bodyPr lIns="95434" tIns="46908" rIns="95434" bIns="469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98488"/>
            <a:ext cx="3206750" cy="2405062"/>
          </a:xfrm>
          <a:ln cap="flat"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3250" y="400050"/>
            <a:ext cx="2857500" cy="2143125"/>
          </a:xfrm>
          <a:solidFill>
            <a:srgbClr val="FFFFFF"/>
          </a:solidFill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2686050"/>
            <a:ext cx="7721600" cy="36576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2968625" y="596900"/>
            <a:ext cx="3208338" cy="240506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305985" y="3258019"/>
            <a:ext cx="7181849" cy="3085866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663" tIns="46038" rIns="93663" bIns="4603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3250" y="400050"/>
            <a:ext cx="2857500" cy="2143125"/>
          </a:xfrm>
          <a:solidFill>
            <a:srgbClr val="FFFFFF"/>
          </a:solidFill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2686050"/>
            <a:ext cx="7721600" cy="36576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6513694"/>
            <a:ext cx="3963228" cy="343135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KLT Workshop —Introducing the Five Key Strategies and One Big Idea.  Copyright © 2006 ETS. All rights reserved. Reproduction or distribution by permission only.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178703" y="6513694"/>
            <a:ext cx="3963228" cy="343135"/>
          </a:xfrm>
          <a:prstGeom prst="rect">
            <a:avLst/>
          </a:prstGeom>
          <a:ln/>
        </p:spPr>
        <p:txBody>
          <a:bodyPr/>
          <a:lstStyle/>
          <a:p>
            <a:fld id="{FBCA78E5-2874-4748-81AE-7BD4D9CEAE19}" type="slidenum">
              <a:rPr lang="en-US"/>
              <a:pPr/>
              <a:t>55</a:t>
            </a:fld>
            <a:endParaRPr lang="en-US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67038" y="596900"/>
            <a:ext cx="3208337" cy="2405063"/>
          </a:xfrm>
          <a:ln w="12700" cap="flat">
            <a:solidFill>
              <a:schemeClr val="tx1"/>
            </a:solidFill>
          </a:ln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8652" y="3258019"/>
            <a:ext cx="7181022" cy="3084695"/>
          </a:xfrm>
          <a:ln/>
        </p:spPr>
        <p:txBody>
          <a:bodyPr lIns="93875" tIns="46142" rIns="93875" bIns="4614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179484" y="6514001"/>
            <a:ext cx="3962400" cy="342900"/>
          </a:xfrm>
          <a:prstGeom prst="rect">
            <a:avLst/>
          </a:prstGeom>
          <a:ln/>
        </p:spPr>
        <p:txBody>
          <a:bodyPr/>
          <a:lstStyle/>
          <a:p>
            <a:fld id="{2EFC3480-0974-CA45-B930-98DCD64BBDF6}" type="slidenum">
              <a:rPr lang="en-GB"/>
              <a:pPr/>
              <a:t>10</a:t>
            </a:fld>
            <a:endParaRPr lang="en-GB"/>
          </a:p>
        </p:txBody>
      </p:sp>
      <p:sp>
        <p:nvSpPr>
          <p:cNvPr id="5038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2971800" y="598488"/>
            <a:ext cx="3203575" cy="24034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038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305985" y="3257550"/>
            <a:ext cx="7181849" cy="30861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663" tIns="46038" rIns="93663" bIns="4603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6513694"/>
            <a:ext cx="3963228" cy="343135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KLT Workshop —Introducing the Five Key Strategies and One Big Idea.  Copyright © 2006 ETS. All rights reserved. Reproduction or distribution by permission only.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178703" y="6513694"/>
            <a:ext cx="3963228" cy="343135"/>
          </a:xfrm>
          <a:prstGeom prst="rect">
            <a:avLst/>
          </a:prstGeom>
          <a:ln/>
        </p:spPr>
        <p:txBody>
          <a:bodyPr/>
          <a:lstStyle/>
          <a:p>
            <a:fld id="{9ABC6E6A-28AF-9740-8045-53445D802695}" type="slidenum">
              <a:rPr lang="en-US"/>
              <a:pPr/>
              <a:t>11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967038" y="596900"/>
            <a:ext cx="3208337" cy="2405063"/>
          </a:xfrm>
          <a:ln w="12700" cap="flat">
            <a:solidFill>
              <a:schemeClr val="tx1"/>
            </a:solidFill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8652" y="3258019"/>
            <a:ext cx="7181022" cy="3084695"/>
          </a:xfrm>
          <a:ln/>
        </p:spPr>
        <p:txBody>
          <a:bodyPr lIns="95434" tIns="46908" rIns="95434" bIns="469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4CF66-64F9-D14D-8028-BC9E8900064A}" type="datetime1">
              <a:rPr lang="en-US"/>
              <a:pPr>
                <a:defRPr/>
              </a:pPr>
              <a:t>11/23/10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9EF9-2CCE-0B4B-93F3-50B2E321F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93CD8-8E02-8446-9FDC-08181AFBC854}" type="datetime1">
              <a:rPr lang="en-US"/>
              <a:pPr>
                <a:defRPr/>
              </a:pPr>
              <a:t>11/23/10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89484-2D10-3643-BCFA-F29FF0451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DF78C-7D54-A445-8817-0A09AB3AE6E2}" type="datetime1">
              <a:rPr lang="en-US"/>
              <a:pPr>
                <a:defRPr/>
              </a:pPr>
              <a:t>11/23/10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F60CA-EC6A-3C49-829A-C287688FB1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0930A2C3-8822-454C-871C-A1A76E1D7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66A1C-0998-E845-BB9E-21D74C5CF859}" type="datetime1">
              <a:rPr lang="en-US"/>
              <a:pPr>
                <a:defRPr/>
              </a:pPr>
              <a:t>11/23/10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C6514-00B0-144D-A4F9-E1C5317C2A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F666-C5C3-4F47-BCB9-D6AEE0A7BB23}" type="datetime1">
              <a:rPr lang="en-US"/>
              <a:pPr>
                <a:defRPr/>
              </a:pPr>
              <a:t>11/23/10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FB27D-6D31-624C-8190-F82DBD1734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77CED-4E4A-5144-BE60-BEBC8CA47238}" type="datetime1">
              <a:rPr lang="en-US"/>
              <a:pPr>
                <a:defRPr/>
              </a:pPr>
              <a:t>11/23/10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B477-4034-B348-8327-25CBD645D6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A0FE-2D7C-7445-BEC7-6B0277BF0774}" type="datetime1">
              <a:rPr lang="en-US"/>
              <a:pPr>
                <a:defRPr/>
              </a:pPr>
              <a:t>11/23/10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7F53-AA33-5643-B040-0772FA9509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25179-7B2D-6B45-B095-058F6C88A66A}" type="datetime1">
              <a:rPr lang="en-US"/>
              <a:pPr>
                <a:defRPr/>
              </a:pPr>
              <a:t>11/23/10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58EB1-FF5A-654A-90A1-0823E42BFA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10722-370C-F549-8641-656E37B15723}" type="datetime1">
              <a:rPr lang="en-US"/>
              <a:pPr>
                <a:defRPr/>
              </a:pPr>
              <a:t>11/23/10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8C86F-00C8-F84C-BADE-FDE315D851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DDE3-4753-384E-94CA-20ED97F1533D}" type="datetime1">
              <a:rPr lang="en-US"/>
              <a:pPr>
                <a:defRPr/>
              </a:pPr>
              <a:t>11/23/10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022B8-FE27-B64C-A39D-D93C07A236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FF8AB-372A-7F4A-BA8C-27D25B63AB0F}" type="datetime1">
              <a:rPr lang="en-US"/>
              <a:pPr>
                <a:defRPr/>
              </a:pPr>
              <a:t>11/23/10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91E65-4899-E648-875F-4405F45E59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9EAC0F-8F13-B34A-9707-9E19DC95A4F4}" type="datetime1">
              <a:rPr lang="en-US"/>
              <a:pPr>
                <a:defRPr/>
              </a:pPr>
              <a:t>11/23/10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Geneva" pitchFamily="-10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21B3A7B-08A4-8D41-9F8B-23CAB4CD6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6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pitchFamily="-108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</a:defRPr>
      </a:lvl9pPr>
    </p:titleStyle>
    <p:bodyStyle>
      <a:lvl1pPr marL="276225" indent="-276225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ＭＳ Ｐゴシック" charset="-128"/>
        </a:defRPr>
      </a:lvl1pPr>
      <a:lvl2pPr marL="541338" indent="-269875" algn="l" defTabSz="43973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896938" indent="-355600" algn="l" defTabSz="60483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Courier New" charset="0"/>
        <a:buChar char="o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252538" indent="-338138" algn="l" defTabSz="6651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1608138" indent="-322263" algn="l" defTabSz="61753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Courier New" charset="0"/>
        <a:buChar char="o"/>
        <a:defRPr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40267" y="1208088"/>
            <a:ext cx="8195733" cy="1865312"/>
          </a:xfrm>
        </p:spPr>
        <p:txBody>
          <a:bodyPr/>
          <a:lstStyle/>
          <a:p>
            <a:r>
              <a:rPr lang="en-US" sz="4000" dirty="0" smtClean="0"/>
              <a:t>Innovation that works: research-based strategies that raise </a:t>
            </a:r>
            <a:r>
              <a:rPr lang="en-US" sz="4000" dirty="0" smtClean="0"/>
              <a:t>achievement</a:t>
            </a:r>
            <a:endParaRPr lang="en-GB" sz="4000" dirty="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17663" y="3416300"/>
            <a:ext cx="6049962" cy="264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200" dirty="0">
                <a:solidFill>
                  <a:srgbClr val="898989"/>
                </a:solidFill>
                <a:ea typeface="ＭＳ Ｐゴシック" charset="-128"/>
              </a:rPr>
              <a:t>Dylan </a:t>
            </a:r>
            <a:r>
              <a:rPr lang="en-GB" sz="2200" dirty="0" smtClean="0">
                <a:solidFill>
                  <a:srgbClr val="898989"/>
                </a:solidFill>
                <a:ea typeface="ＭＳ Ｐゴシック" charset="-128"/>
              </a:rPr>
              <a:t>Wiliam</a:t>
            </a:r>
          </a:p>
          <a:p>
            <a:pPr eaLnBrk="1" hangingPunct="1">
              <a:lnSpc>
                <a:spcPct val="80000"/>
              </a:lnSpc>
            </a:pPr>
            <a:endParaRPr lang="en-GB" sz="2200" dirty="0" smtClean="0">
              <a:solidFill>
                <a:srgbClr val="898989"/>
              </a:solidFill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SSAT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National Conference</a:t>
            </a:r>
          </a:p>
          <a:p>
            <a:pPr eaLnBrk="1" hangingPunct="1">
              <a:lnSpc>
                <a:spcPct val="80000"/>
              </a:lnSpc>
            </a:pPr>
            <a:endParaRPr lang="en-GB" sz="2200" dirty="0" smtClean="0">
              <a:solidFill>
                <a:srgbClr val="898989"/>
              </a:solidFill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200" dirty="0" smtClean="0">
                <a:solidFill>
                  <a:srgbClr val="898989"/>
                </a:solidFill>
                <a:ea typeface="ＭＳ Ｐゴシック" charset="-128"/>
              </a:rPr>
              <a:t>22-24</a:t>
            </a:r>
            <a:r>
              <a:rPr lang="en-GB" sz="2200" dirty="0" smtClean="0">
                <a:solidFill>
                  <a:srgbClr val="898989"/>
                </a:solidFill>
                <a:ea typeface="ＭＳ Ｐゴシック" charset="-128"/>
              </a:rPr>
              <a:t> </a:t>
            </a:r>
            <a:r>
              <a:rPr lang="en-GB" sz="2200" dirty="0" smtClean="0">
                <a:solidFill>
                  <a:srgbClr val="898989"/>
                </a:solidFill>
                <a:ea typeface="ＭＳ Ｐゴシック" charset="-128"/>
              </a:rPr>
              <a:t>November 2010</a:t>
            </a:r>
            <a:endParaRPr lang="en-GB" sz="2200" dirty="0">
              <a:solidFill>
                <a:srgbClr val="898989"/>
              </a:solidFill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GB" sz="2200" dirty="0">
              <a:solidFill>
                <a:srgbClr val="898989"/>
              </a:solidFill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200" dirty="0">
                <a:solidFill>
                  <a:srgbClr val="898989"/>
                </a:solidFill>
                <a:ea typeface="ＭＳ Ｐゴシック" charset="-128"/>
              </a:rPr>
              <a:t>www.dylanwiliam.net</a:t>
            </a:r>
          </a:p>
          <a:p>
            <a:pPr eaLnBrk="1" hangingPunct="1">
              <a:lnSpc>
                <a:spcPct val="80000"/>
              </a:lnSpc>
            </a:pPr>
            <a:endParaRPr lang="en-GB" sz="2200" dirty="0">
              <a:solidFill>
                <a:srgbClr val="898989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Regulation of learning</a:t>
            </a:r>
            <a:endParaRPr lang="en-GB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Proactive (upstream) regulation</a:t>
            </a:r>
          </a:p>
          <a:p>
            <a:pPr lvl="1"/>
            <a:r>
              <a:rPr lang="en-US" smtClean="0"/>
              <a:t>Planning regulation into the learning environment</a:t>
            </a:r>
          </a:p>
          <a:p>
            <a:pPr lvl="1"/>
            <a:r>
              <a:rPr lang="en-US" smtClean="0"/>
              <a:t>Planning for evoking information</a:t>
            </a:r>
          </a:p>
          <a:p>
            <a:r>
              <a:rPr lang="en-US" smtClean="0"/>
              <a:t>Interactive (downstream) regulation</a:t>
            </a:r>
          </a:p>
          <a:p>
            <a:pPr lvl="1"/>
            <a:r>
              <a:rPr lang="en-US" smtClean="0"/>
              <a:t>‘Negotiating the swiftly-flowing river’</a:t>
            </a:r>
          </a:p>
          <a:p>
            <a:pPr lvl="1"/>
            <a:r>
              <a:rPr lang="en-US" smtClean="0"/>
              <a:t>‘Moments of contingency’</a:t>
            </a:r>
          </a:p>
          <a:p>
            <a:pPr lvl="1"/>
            <a:r>
              <a:rPr lang="en-US" smtClean="0"/>
              <a:t>Tightness of regulation (goals vs horizons)</a:t>
            </a:r>
          </a:p>
          <a:p>
            <a:r>
              <a:rPr lang="en-US" smtClean="0"/>
              <a:t>Retrospective regulation</a:t>
            </a:r>
          </a:p>
          <a:p>
            <a:pPr lvl="1"/>
            <a:r>
              <a:rPr lang="en-US" smtClean="0"/>
              <a:t>Structured reflection (e.g. lesson study)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Diagnosis and remediation</a:t>
            </a: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15933"/>
          </a:xfrm>
        </p:spPr>
        <p:txBody>
          <a:bodyPr/>
          <a:lstStyle/>
          <a:p>
            <a:r>
              <a:rPr lang="en-GB" dirty="0" smtClean="0"/>
              <a:t>838 kindergarten, socio-economically disadvantaged students in six different regions in the USA</a:t>
            </a:r>
          </a:p>
          <a:p>
            <a:r>
              <a:rPr lang="en-GB" dirty="0" smtClean="0"/>
              <a:t>Teachers trained to implement an 8-week diagnosis and remediation strategy</a:t>
            </a:r>
          </a:p>
          <a:p>
            <a:r>
              <a:rPr lang="en-GB" dirty="0" smtClean="0"/>
              <a:t>Referral rates for special education:</a:t>
            </a:r>
          </a:p>
          <a:p>
            <a:pPr lvl="1">
              <a:tabLst>
                <a:tab pos="3403600" algn="l"/>
              </a:tabLst>
            </a:pPr>
            <a:r>
              <a:rPr lang="en-GB" dirty="0" smtClean="0"/>
              <a:t>control group:	1 in 3.7</a:t>
            </a:r>
          </a:p>
          <a:p>
            <a:pPr lvl="1">
              <a:tabLst>
                <a:tab pos="3403600" algn="l"/>
              </a:tabLst>
            </a:pPr>
            <a:r>
              <a:rPr lang="en-GB" dirty="0" smtClean="0"/>
              <a:t>experimental group:	1 in 17</a:t>
            </a:r>
          </a:p>
          <a:p>
            <a:r>
              <a:rPr lang="en-GB" dirty="0" smtClean="0"/>
              <a:t>Placement rates for special education:</a:t>
            </a:r>
          </a:p>
          <a:p>
            <a:pPr lvl="1">
              <a:tabLst>
                <a:tab pos="3403600" algn="l"/>
              </a:tabLst>
            </a:pPr>
            <a:r>
              <a:rPr lang="en-GB" dirty="0" smtClean="0"/>
              <a:t>control group:	1 in 5</a:t>
            </a:r>
          </a:p>
          <a:p>
            <a:pPr lvl="1">
              <a:tabLst>
                <a:tab pos="3403600" algn="l"/>
              </a:tabLst>
            </a:pPr>
            <a:r>
              <a:rPr lang="en-GB" dirty="0" smtClean="0"/>
              <a:t>experimental group:	1 in 71</a:t>
            </a:r>
          </a:p>
          <a:p>
            <a:pPr lvl="1"/>
            <a:endParaRPr lang="en-GB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B4B708-E816-A540-94F2-054A6C3D47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158596" y="6274330"/>
            <a:ext cx="57626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 sz="1800" dirty="0">
                <a:latin typeface="Times New Roman" charset="0"/>
              </a:rPr>
              <a:t>[</a:t>
            </a:r>
            <a:r>
              <a:rPr lang="en-GB" sz="1800" dirty="0" err="1">
                <a:latin typeface="Times New Roman" charset="0"/>
              </a:rPr>
              <a:t>Bergan</a:t>
            </a:r>
            <a:r>
              <a:rPr lang="en-GB" sz="1800" dirty="0">
                <a:latin typeface="Times New Roman" charset="0"/>
              </a:rPr>
              <a:t> </a:t>
            </a:r>
            <a:r>
              <a:rPr lang="en-GB" sz="1800" i="1" dirty="0">
                <a:latin typeface="Times New Roman" charset="0"/>
              </a:rPr>
              <a:t>et al</a:t>
            </a:r>
            <a:r>
              <a:rPr lang="en-GB" sz="1800" dirty="0">
                <a:latin typeface="Times New Roman" charset="0"/>
              </a:rPr>
              <a:t>. (1991) </a:t>
            </a:r>
            <a:r>
              <a:rPr lang="en-GB" sz="1800" i="1" dirty="0">
                <a:latin typeface="Times New Roman" charset="0"/>
              </a:rPr>
              <a:t>Amer. Educ. Res. Journal</a:t>
            </a:r>
            <a:r>
              <a:rPr lang="en-GB" sz="1800" dirty="0">
                <a:latin typeface="Times New Roman" charset="0"/>
              </a:rPr>
              <a:t>, </a:t>
            </a:r>
            <a:r>
              <a:rPr lang="en-GB" sz="1800" b="1" dirty="0">
                <a:latin typeface="Times New Roman" charset="0"/>
              </a:rPr>
              <a:t>28:</a:t>
            </a:r>
            <a:r>
              <a:rPr lang="en-GB" sz="1800" dirty="0">
                <a:latin typeface="Times New Roman" charset="0"/>
              </a:rPr>
              <a:t>683-714]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Unpacking</a:t>
            </a:r>
            <a:r>
              <a:rPr lang="en-US" dirty="0" smtClean="0">
                <a:ea typeface="ＭＳ Ｐゴシック" charset="-128"/>
              </a:rPr>
              <a:t> teaching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charset="-128"/>
              </a:rPr>
              <a:t>Key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Establishing where the learners are in their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Establishing where they are going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Working out how to get there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charset="-128"/>
              </a:rPr>
              <a:t>Participants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Teachers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Peers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Learners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9938"/>
            <a:ext cx="9144000" cy="685800"/>
          </a:xfrm>
        </p:spPr>
        <p:txBody>
          <a:bodyPr/>
          <a:lstStyle/>
          <a:p>
            <a:pPr eaLnBrk="1" hangingPunct="1"/>
            <a:r>
              <a:rPr lang="en-GB" sz="4000" dirty="0">
                <a:ea typeface="ＭＳ Ｐゴシック" charset="-128"/>
              </a:rPr>
              <a:t>Aspects of</a:t>
            </a:r>
            <a:r>
              <a:rPr lang="en-GB" sz="4000" dirty="0" smtClean="0">
                <a:ea typeface="ＭＳ Ｐゴシック" charset="-128"/>
              </a:rPr>
              <a:t> formative assessment </a:t>
            </a:r>
            <a:endParaRPr lang="en-GB" sz="4000" dirty="0">
              <a:ea typeface="ＭＳ Ｐゴシック" charset="-128"/>
            </a:endParaRPr>
          </a:p>
        </p:txBody>
      </p:sp>
      <p:graphicFrame>
        <p:nvGraphicFramePr>
          <p:cNvPr id="557099" name="Group 43"/>
          <p:cNvGraphicFramePr>
            <a:graphicFrameLocks noGrp="1"/>
          </p:cNvGraphicFramePr>
          <p:nvPr/>
        </p:nvGraphicFramePr>
        <p:xfrm>
          <a:off x="203200" y="1862138"/>
          <a:ext cx="8712199" cy="4851507"/>
        </p:xfrm>
        <a:graphic>
          <a:graphicData uri="http://schemas.openxmlformats.org/drawingml/2006/table">
            <a:tbl>
              <a:tblPr/>
              <a:tblGrid>
                <a:gridCol w="1380387"/>
                <a:gridCol w="2235367"/>
                <a:gridCol w="2630218"/>
                <a:gridCol w="2466227"/>
              </a:tblGrid>
              <a:tr h="12053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Where the learner is going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Where the learner 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How to get there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35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Teacher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Clarify and share learning intentions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Engineering effective discussions, tasks and activities that elicit evidence of learning</a:t>
                      </a: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Providing feedback that moves learners forward</a:t>
                      </a: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053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Peer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Understand and share learning intentions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Activating students as learning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resources for one another</a:t>
                      </a: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53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Learner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Understand learning intentions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Activating students as owners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of their own learning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Five “key strategies”…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>
                <a:ea typeface="ＭＳ Ｐゴシック" charset="-128"/>
              </a:rPr>
              <a:t>Clarifying, understanding, and sharing learning intentions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curriculum philosophy</a:t>
            </a:r>
          </a:p>
          <a:p>
            <a:pPr eaLnBrk="1" hangingPunct="1">
              <a:lnSpc>
                <a:spcPct val="80000"/>
              </a:lnSpc>
            </a:pPr>
            <a:r>
              <a:rPr lang="en-US" sz="2500">
                <a:ea typeface="ＭＳ Ｐゴシック" charset="-128"/>
              </a:rPr>
              <a:t>Engineering effective classroom discussions, tasks and activities that elicit evidence of learning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classroom discourse, interactive whole-class teaching</a:t>
            </a:r>
          </a:p>
          <a:p>
            <a:pPr eaLnBrk="1" hangingPunct="1">
              <a:lnSpc>
                <a:spcPct val="80000"/>
              </a:lnSpc>
            </a:pPr>
            <a:r>
              <a:rPr lang="en-US" sz="2500">
                <a:ea typeface="ＭＳ Ｐゴシック" charset="-128"/>
              </a:rPr>
              <a:t>Providing feedback that moves learners forward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 feedback</a:t>
            </a:r>
          </a:p>
          <a:p>
            <a:pPr eaLnBrk="1" hangingPunct="1">
              <a:lnSpc>
                <a:spcPct val="80000"/>
              </a:lnSpc>
            </a:pPr>
            <a:r>
              <a:rPr lang="en-US" sz="2500">
                <a:ea typeface="ＭＳ Ｐゴシック" charset="-128"/>
              </a:rPr>
              <a:t>Activating students as learning resources for one another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 collaborative learning, reciprocal teaching, peer-assessment</a:t>
            </a:r>
          </a:p>
          <a:p>
            <a:pPr eaLnBrk="1" hangingPunct="1">
              <a:lnSpc>
                <a:spcPct val="80000"/>
              </a:lnSpc>
            </a:pPr>
            <a:r>
              <a:rPr lang="en-US" sz="2500">
                <a:ea typeface="ＭＳ Ｐゴシック" charset="-128"/>
              </a:rPr>
              <a:t>Activating students as owners of their own learning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metacognition, motivation, interest, attribution, self-assessment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5943600" y="6400800"/>
            <a:ext cx="2514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762000">
              <a:spcBef>
                <a:spcPct val="50000"/>
              </a:spcBef>
            </a:pPr>
            <a:endParaRPr lang="en-US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953000" y="6446838"/>
            <a:ext cx="41910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762000">
              <a:spcBef>
                <a:spcPct val="50000"/>
              </a:spcBef>
            </a:pPr>
            <a:r>
              <a:rPr lang="en-US" sz="1800"/>
              <a:t>(Wiliam &amp; Thompson, 2007)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…and one big idea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Use evidence about learning to adapt teaching and learning to meet student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Keeping learning on track</a:t>
            </a:r>
          </a:p>
        </p:txBody>
      </p:sp>
      <p:sp>
        <p:nvSpPr>
          <p:cNvPr id="788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A good teacher</a:t>
            </a:r>
          </a:p>
          <a:p>
            <a:pPr lvl="1" eaLnBrk="1" hangingPunct="1"/>
            <a:r>
              <a:rPr lang="en-US"/>
              <a:t>Establishes where the students are in their learning</a:t>
            </a:r>
          </a:p>
          <a:p>
            <a:pPr lvl="1" eaLnBrk="1" hangingPunct="1"/>
            <a:r>
              <a:rPr lang="en-US"/>
              <a:t>Identifies the learning destination</a:t>
            </a:r>
          </a:p>
          <a:p>
            <a:pPr lvl="1" eaLnBrk="1" hangingPunct="1"/>
            <a:r>
              <a:rPr lang="en-US"/>
              <a:t>Carefully plans a route</a:t>
            </a:r>
          </a:p>
          <a:p>
            <a:pPr lvl="1" eaLnBrk="1" hangingPunct="1"/>
            <a:r>
              <a:rPr lang="en-US"/>
              <a:t>Begins the learning journey</a:t>
            </a:r>
          </a:p>
          <a:p>
            <a:pPr lvl="1" eaLnBrk="1" hangingPunct="1"/>
            <a:r>
              <a:rPr lang="en-US"/>
              <a:t>Makes regular checks on progress on the way</a:t>
            </a:r>
          </a:p>
          <a:p>
            <a:pPr lvl="1" eaLnBrk="1" hangingPunct="1"/>
            <a:r>
              <a:rPr lang="en-US"/>
              <a:t>Makes adjustments to the course as conditions dictate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Sharing criteria with learners</a:t>
            </a:r>
            <a:endParaRPr lang="en-GB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3 teachers each teaching 4 grade 7 science classes in two US schools</a:t>
            </a:r>
          </a:p>
          <a:p>
            <a:r>
              <a:rPr lang="en-GB" smtClean="0"/>
              <a:t>14 week experiment</a:t>
            </a:r>
          </a:p>
          <a:p>
            <a:r>
              <a:rPr lang="en-GB" smtClean="0"/>
              <a:t>7 two-week projects, scored 2-10</a:t>
            </a:r>
          </a:p>
          <a:p>
            <a:r>
              <a:rPr lang="en-GB" smtClean="0"/>
              <a:t>All teaching the same, except:</a:t>
            </a:r>
          </a:p>
          <a:p>
            <a:r>
              <a:rPr lang="en-GB" smtClean="0"/>
              <a:t>For a part of each week</a:t>
            </a:r>
          </a:p>
          <a:p>
            <a:pPr lvl="1"/>
            <a:r>
              <a:rPr lang="en-GB" smtClean="0"/>
              <a:t>Two of each teacher’s classes discusses their likes and dislikes about the teaching (control)</a:t>
            </a:r>
          </a:p>
          <a:p>
            <a:pPr lvl="1"/>
            <a:r>
              <a:rPr lang="en-GB" smtClean="0"/>
              <a:t>The other two classes discusses how their work will be assessed</a:t>
            </a:r>
            <a:endParaRPr lang="en-GB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3232679" y="6242579"/>
            <a:ext cx="55070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 sz="1800" dirty="0">
                <a:latin typeface="Times New Roman" charset="0"/>
              </a:rPr>
              <a:t>[</a:t>
            </a:r>
            <a:r>
              <a:rPr lang="en-GB" sz="1800" dirty="0" err="1">
                <a:latin typeface="Times New Roman" charset="0"/>
              </a:rPr>
              <a:t>Frederiksen</a:t>
            </a:r>
            <a:r>
              <a:rPr lang="en-GB" sz="1800" dirty="0">
                <a:latin typeface="Times New Roman" charset="0"/>
              </a:rPr>
              <a:t> &amp; White, AERA conference, Chicago, 1997]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criteria with learners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0" y="4953000"/>
            <a:ext cx="4259263" cy="1028700"/>
            <a:chOff x="3120" y="3024"/>
            <a:chExt cx="2907" cy="648"/>
          </a:xfrm>
        </p:grpSpPr>
        <p:sp>
          <p:nvSpPr>
            <p:cNvPr id="204804" name="Rectangle 4"/>
            <p:cNvSpPr>
              <a:spLocks noChangeArrowheads="1"/>
            </p:cNvSpPr>
            <p:nvPr/>
          </p:nvSpPr>
          <p:spPr bwMode="auto">
            <a:xfrm>
              <a:off x="5088" y="3024"/>
              <a:ext cx="939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>
                  <a:latin typeface="Arial" charset="0"/>
                </a:rPr>
                <a:t>7.4</a:t>
              </a:r>
            </a:p>
          </p:txBody>
        </p:sp>
        <p:sp>
          <p:nvSpPr>
            <p:cNvPr id="204805" name="Rectangle 5"/>
            <p:cNvSpPr>
              <a:spLocks noChangeArrowheads="1"/>
            </p:cNvSpPr>
            <p:nvPr/>
          </p:nvSpPr>
          <p:spPr bwMode="auto">
            <a:xfrm>
              <a:off x="4080" y="3024"/>
              <a:ext cx="100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>
                  <a:latin typeface="Arial" charset="0"/>
                </a:rPr>
                <a:t>7.2</a:t>
              </a:r>
            </a:p>
          </p:txBody>
        </p:sp>
        <p:sp>
          <p:nvSpPr>
            <p:cNvPr id="204806" name="Rectangle 6"/>
            <p:cNvSpPr>
              <a:spLocks noChangeArrowheads="1"/>
            </p:cNvSpPr>
            <p:nvPr/>
          </p:nvSpPr>
          <p:spPr bwMode="auto">
            <a:xfrm>
              <a:off x="3120" y="3024"/>
              <a:ext cx="960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>
                  <a:latin typeface="Arial" charset="0"/>
                </a:rPr>
                <a:t>6.7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72000" y="3886200"/>
            <a:ext cx="4259263" cy="1027113"/>
            <a:chOff x="3120" y="2377"/>
            <a:chExt cx="2907" cy="647"/>
          </a:xfrm>
        </p:grpSpPr>
        <p:sp>
          <p:nvSpPr>
            <p:cNvPr id="204808" name="Rectangle 8"/>
            <p:cNvSpPr>
              <a:spLocks noChangeArrowheads="1"/>
            </p:cNvSpPr>
            <p:nvPr/>
          </p:nvSpPr>
          <p:spPr bwMode="auto">
            <a:xfrm>
              <a:off x="5088" y="2377"/>
              <a:ext cx="939" cy="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>
                  <a:latin typeface="Arial" charset="0"/>
                </a:rPr>
                <a:t>6.6</a:t>
              </a:r>
            </a:p>
          </p:txBody>
        </p:sp>
        <p:sp>
          <p:nvSpPr>
            <p:cNvPr id="204809" name="Rectangle 9"/>
            <p:cNvSpPr>
              <a:spLocks noChangeArrowheads="1"/>
            </p:cNvSpPr>
            <p:nvPr/>
          </p:nvSpPr>
          <p:spPr bwMode="auto">
            <a:xfrm>
              <a:off x="4080" y="2377"/>
              <a:ext cx="1008" cy="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>
                  <a:latin typeface="Arial" charset="0"/>
                </a:rPr>
                <a:t>5.9</a:t>
              </a:r>
            </a:p>
          </p:txBody>
        </p:sp>
        <p:sp>
          <p:nvSpPr>
            <p:cNvPr id="204810" name="Rectangle 10"/>
            <p:cNvSpPr>
              <a:spLocks noChangeArrowheads="1"/>
            </p:cNvSpPr>
            <p:nvPr/>
          </p:nvSpPr>
          <p:spPr bwMode="auto">
            <a:xfrm>
              <a:off x="3120" y="2377"/>
              <a:ext cx="960" cy="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>
                  <a:latin typeface="Arial" charset="0"/>
                </a:rPr>
                <a:t>4.6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43000" y="1905000"/>
            <a:ext cx="7775575" cy="4129088"/>
            <a:chOff x="715" y="1071"/>
            <a:chExt cx="5307" cy="2601"/>
          </a:xfrm>
        </p:grpSpPr>
        <p:sp>
          <p:nvSpPr>
            <p:cNvPr id="204812" name="Rectangle 12"/>
            <p:cNvSpPr>
              <a:spLocks noChangeArrowheads="1"/>
            </p:cNvSpPr>
            <p:nvPr/>
          </p:nvSpPr>
          <p:spPr bwMode="auto">
            <a:xfrm>
              <a:off x="725" y="3024"/>
              <a:ext cx="2395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>
                  <a:latin typeface="Arial" charset="0"/>
                </a:rPr>
                <a:t>Reflective assessment</a:t>
              </a:r>
            </a:p>
          </p:txBody>
        </p:sp>
        <p:sp>
          <p:nvSpPr>
            <p:cNvPr id="204813" name="Rectangle 13"/>
            <p:cNvSpPr>
              <a:spLocks noChangeArrowheads="1"/>
            </p:cNvSpPr>
            <p:nvPr/>
          </p:nvSpPr>
          <p:spPr bwMode="auto">
            <a:xfrm>
              <a:off x="720" y="2377"/>
              <a:ext cx="2395" cy="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>
                  <a:latin typeface="Arial" charset="0"/>
                </a:rPr>
                <a:t>Likes and dislikes</a:t>
              </a:r>
            </a:p>
          </p:txBody>
        </p:sp>
        <p:sp>
          <p:nvSpPr>
            <p:cNvPr id="204814" name="Rectangle 14"/>
            <p:cNvSpPr>
              <a:spLocks noChangeArrowheads="1"/>
            </p:cNvSpPr>
            <p:nvPr/>
          </p:nvSpPr>
          <p:spPr bwMode="auto">
            <a:xfrm>
              <a:off x="5083" y="1729"/>
              <a:ext cx="939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>
                  <a:latin typeface="Arial" charset="0"/>
                </a:rPr>
                <a:t>High</a:t>
              </a:r>
            </a:p>
          </p:txBody>
        </p:sp>
        <p:sp>
          <p:nvSpPr>
            <p:cNvPr id="204815" name="Rectangle 15"/>
            <p:cNvSpPr>
              <a:spLocks noChangeArrowheads="1"/>
            </p:cNvSpPr>
            <p:nvPr/>
          </p:nvSpPr>
          <p:spPr bwMode="auto">
            <a:xfrm>
              <a:off x="4075" y="1729"/>
              <a:ext cx="100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>
                  <a:latin typeface="Arial" charset="0"/>
                </a:rPr>
                <a:t>Middle</a:t>
              </a:r>
            </a:p>
          </p:txBody>
        </p:sp>
        <p:sp>
          <p:nvSpPr>
            <p:cNvPr id="204816" name="Rectangle 16"/>
            <p:cNvSpPr>
              <a:spLocks noChangeArrowheads="1"/>
            </p:cNvSpPr>
            <p:nvPr/>
          </p:nvSpPr>
          <p:spPr bwMode="auto">
            <a:xfrm>
              <a:off x="3115" y="1719"/>
              <a:ext cx="960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>
                  <a:latin typeface="Arial" charset="0"/>
                </a:rPr>
                <a:t>Low</a:t>
              </a:r>
            </a:p>
          </p:txBody>
        </p:sp>
        <p:sp>
          <p:nvSpPr>
            <p:cNvPr id="204817" name="Rectangle 17"/>
            <p:cNvSpPr>
              <a:spLocks noChangeArrowheads="1"/>
            </p:cNvSpPr>
            <p:nvPr/>
          </p:nvSpPr>
          <p:spPr bwMode="auto">
            <a:xfrm>
              <a:off x="715" y="1719"/>
              <a:ext cx="2395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>
                  <a:latin typeface="Arial" charset="0"/>
                </a:rPr>
                <a:t>Group</a:t>
              </a:r>
            </a:p>
          </p:txBody>
        </p:sp>
        <p:sp>
          <p:nvSpPr>
            <p:cNvPr id="204818" name="Rectangle 18"/>
            <p:cNvSpPr>
              <a:spLocks noChangeArrowheads="1"/>
            </p:cNvSpPr>
            <p:nvPr/>
          </p:nvSpPr>
          <p:spPr bwMode="auto">
            <a:xfrm>
              <a:off x="2870" y="1071"/>
              <a:ext cx="3147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 dirty="0" smtClean="0">
                  <a:latin typeface="Arial" charset="0"/>
                </a:rPr>
                <a:t>Comprehensive Test</a:t>
              </a:r>
            </a:p>
            <a:p>
              <a:pPr algn="ctr" eaLnBrk="0" hangingPunct="0">
                <a:spcBef>
                  <a:spcPct val="20000"/>
                </a:spcBef>
                <a:buClr>
                  <a:srgbClr val="333399"/>
                </a:buClr>
                <a:buFont typeface="Monotype Sorts" charset="2"/>
                <a:buNone/>
              </a:pPr>
              <a:r>
                <a:rPr kumimoji="1" lang="en-US" dirty="0" smtClean="0">
                  <a:latin typeface="Arial" charset="0"/>
                </a:rPr>
                <a:t>of Basic </a:t>
              </a:r>
              <a:r>
                <a:rPr kumimoji="1" lang="en-US" dirty="0">
                  <a:latin typeface="Arial" charset="0"/>
                </a:rPr>
                <a:t>Skills</a:t>
              </a:r>
            </a:p>
          </p:txBody>
        </p:sp>
      </p:grpSp>
      <p:sp>
        <p:nvSpPr>
          <p:cNvPr id="204819" name="Rectangle 19"/>
          <p:cNvSpPr>
            <a:spLocks noChangeArrowheads="1"/>
          </p:cNvSpPr>
          <p:nvPr/>
        </p:nvSpPr>
        <p:spPr bwMode="auto">
          <a:xfrm>
            <a:off x="1066800" y="2133600"/>
            <a:ext cx="3157538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Monotype Sorts" charset="2"/>
              <a:buNone/>
            </a:pPr>
            <a:endParaRPr kumimoji="1" lang="en-US" sz="2000">
              <a:latin typeface="Arial" charset="0"/>
            </a:endParaRPr>
          </a:p>
        </p:txBody>
      </p:sp>
      <p:sp>
        <p:nvSpPr>
          <p:cNvPr id="204820" name="Line 20"/>
          <p:cNvSpPr>
            <a:spLocks noChangeShapeType="1"/>
          </p:cNvSpPr>
          <p:nvPr/>
        </p:nvSpPr>
        <p:spPr bwMode="auto">
          <a:xfrm>
            <a:off x="1066800" y="6246813"/>
            <a:ext cx="35099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1" name="Line 21"/>
          <p:cNvSpPr>
            <a:spLocks noChangeShapeType="1"/>
          </p:cNvSpPr>
          <p:nvPr/>
        </p:nvSpPr>
        <p:spPr bwMode="auto">
          <a:xfrm>
            <a:off x="1066800" y="2133600"/>
            <a:ext cx="0" cy="10287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2" name="Line 22"/>
          <p:cNvSpPr>
            <a:spLocks noChangeShapeType="1"/>
          </p:cNvSpPr>
          <p:nvPr/>
        </p:nvSpPr>
        <p:spPr bwMode="auto">
          <a:xfrm>
            <a:off x="8831263" y="1716088"/>
            <a:ext cx="0" cy="10287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3" name="Line 23"/>
          <p:cNvSpPr>
            <a:spLocks noChangeShapeType="1"/>
          </p:cNvSpPr>
          <p:nvPr/>
        </p:nvSpPr>
        <p:spPr bwMode="auto">
          <a:xfrm>
            <a:off x="4219575" y="1716088"/>
            <a:ext cx="461168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4" name="Line 24"/>
          <p:cNvSpPr>
            <a:spLocks noChangeShapeType="1"/>
          </p:cNvSpPr>
          <p:nvPr/>
        </p:nvSpPr>
        <p:spPr bwMode="auto">
          <a:xfrm>
            <a:off x="1066800" y="3162300"/>
            <a:ext cx="0" cy="10287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5" name="Line 25"/>
          <p:cNvSpPr>
            <a:spLocks noChangeShapeType="1"/>
          </p:cNvSpPr>
          <p:nvPr/>
        </p:nvSpPr>
        <p:spPr bwMode="auto">
          <a:xfrm>
            <a:off x="8831263" y="2744788"/>
            <a:ext cx="0" cy="10287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6" name="Line 26"/>
          <p:cNvSpPr>
            <a:spLocks noChangeShapeType="1"/>
          </p:cNvSpPr>
          <p:nvPr/>
        </p:nvSpPr>
        <p:spPr bwMode="auto">
          <a:xfrm>
            <a:off x="1066800" y="4191000"/>
            <a:ext cx="0" cy="1027113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7" name="Line 27"/>
          <p:cNvSpPr>
            <a:spLocks noChangeShapeType="1"/>
          </p:cNvSpPr>
          <p:nvPr/>
        </p:nvSpPr>
        <p:spPr bwMode="auto">
          <a:xfrm>
            <a:off x="8831263" y="3773488"/>
            <a:ext cx="0" cy="1027112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8" name="Line 28"/>
          <p:cNvSpPr>
            <a:spLocks noChangeShapeType="1"/>
          </p:cNvSpPr>
          <p:nvPr/>
        </p:nvSpPr>
        <p:spPr bwMode="auto">
          <a:xfrm>
            <a:off x="1066800" y="5218113"/>
            <a:ext cx="0" cy="10287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9" name="Line 29"/>
          <p:cNvSpPr>
            <a:spLocks noChangeShapeType="1"/>
          </p:cNvSpPr>
          <p:nvPr/>
        </p:nvSpPr>
        <p:spPr bwMode="auto">
          <a:xfrm>
            <a:off x="8831263" y="4800600"/>
            <a:ext cx="0" cy="102870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0" name="Line 30"/>
          <p:cNvSpPr>
            <a:spLocks noChangeShapeType="1"/>
          </p:cNvSpPr>
          <p:nvPr/>
        </p:nvSpPr>
        <p:spPr bwMode="auto">
          <a:xfrm>
            <a:off x="4576763" y="6246813"/>
            <a:ext cx="140652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1" name="Line 31"/>
          <p:cNvSpPr>
            <a:spLocks noChangeShapeType="1"/>
          </p:cNvSpPr>
          <p:nvPr/>
        </p:nvSpPr>
        <p:spPr bwMode="auto">
          <a:xfrm>
            <a:off x="5983288" y="6246813"/>
            <a:ext cx="14779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2" name="Line 32"/>
          <p:cNvSpPr>
            <a:spLocks noChangeShapeType="1"/>
          </p:cNvSpPr>
          <p:nvPr/>
        </p:nvSpPr>
        <p:spPr bwMode="auto">
          <a:xfrm>
            <a:off x="7456488" y="5829300"/>
            <a:ext cx="137477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ea typeface="ＭＳ Ｐゴシック" charset="-128"/>
              </a:rPr>
              <a:t>Practical techniques: sharing learning intentions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700" dirty="0">
                <a:ea typeface="ＭＳ Ｐゴシック" charset="-128"/>
              </a:rPr>
              <a:t>Explaining learning intentions at start of lesson/unit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/>
              <a:t>Learning intentions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/>
              <a:t>Success criteria</a:t>
            </a:r>
          </a:p>
          <a:p>
            <a:pPr eaLnBrk="1" hangingPunct="1">
              <a:lnSpc>
                <a:spcPct val="90000"/>
              </a:lnSpc>
            </a:pPr>
            <a:r>
              <a:rPr lang="en-GB" sz="2700" dirty="0">
                <a:ea typeface="ＭＳ Ｐゴシック" charset="-128"/>
              </a:rPr>
              <a:t>Intentions/criteria in students’ language</a:t>
            </a:r>
          </a:p>
          <a:p>
            <a:pPr eaLnBrk="1" hangingPunct="1">
              <a:lnSpc>
                <a:spcPct val="90000"/>
              </a:lnSpc>
            </a:pPr>
            <a:r>
              <a:rPr lang="en-GB" sz="2700" dirty="0">
                <a:ea typeface="ＭＳ Ｐゴシック" charset="-128"/>
              </a:rPr>
              <a:t>Posters of key words to talk about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/>
              <a:t>eg describe, explain, evaluate</a:t>
            </a:r>
          </a:p>
          <a:p>
            <a:pPr eaLnBrk="1" hangingPunct="1">
              <a:lnSpc>
                <a:spcPct val="90000"/>
              </a:lnSpc>
            </a:pPr>
            <a:r>
              <a:rPr lang="en-GB" sz="2700" dirty="0">
                <a:ea typeface="ＭＳ Ｐゴシック" charset="-128"/>
              </a:rPr>
              <a:t>Planning/writing frames</a:t>
            </a:r>
          </a:p>
          <a:p>
            <a:pPr eaLnBrk="1" hangingPunct="1">
              <a:lnSpc>
                <a:spcPct val="90000"/>
              </a:lnSpc>
            </a:pPr>
            <a:r>
              <a:rPr lang="en-GB" sz="2700" dirty="0">
                <a:ea typeface="ＭＳ Ｐゴシック" charset="-128"/>
              </a:rPr>
              <a:t>Annotated examples of different standards to ‘flesh out’</a:t>
            </a:r>
            <a:r>
              <a:rPr lang="en-GB" sz="2700" dirty="0" smtClean="0">
                <a:ea typeface="ＭＳ Ｐゴシック" charset="-128"/>
              </a:rPr>
              <a:t> scoring guides and mark-schemes </a:t>
            </a:r>
            <a:r>
              <a:rPr lang="en-GB" sz="2700" dirty="0">
                <a:ea typeface="ＭＳ Ｐゴシック" charset="-128"/>
              </a:rPr>
              <a:t>(e.g. lab reports)</a:t>
            </a:r>
          </a:p>
          <a:p>
            <a:pPr eaLnBrk="1" hangingPunct="1">
              <a:lnSpc>
                <a:spcPct val="90000"/>
              </a:lnSpc>
            </a:pPr>
            <a:r>
              <a:rPr lang="en-GB" sz="2700" dirty="0">
                <a:ea typeface="ＭＳ Ｐゴシック" charset="-128"/>
              </a:rPr>
              <a:t>Opportunities for students to design their own tests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2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29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ea typeface="ＭＳ Ｐゴシック" charset="-128"/>
                <a:cs typeface="ＭＳ Ｐゴシック" charset="-128"/>
              </a:rPr>
              <a:t>Learning power environments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Key concept:</a:t>
            </a:r>
          </a:p>
          <a:p>
            <a:pPr lvl="1" eaLnBrk="1" hangingPunct="1"/>
            <a:r>
              <a:rPr lang="en-US" dirty="0"/>
              <a:t>Teachers do not create learning</a:t>
            </a:r>
          </a:p>
          <a:p>
            <a:pPr lvl="1" eaLnBrk="1" hangingPunct="1"/>
            <a:r>
              <a:rPr lang="en-US" dirty="0"/>
              <a:t>Learners create learning</a:t>
            </a:r>
          </a:p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Teaching as engineering learning environments</a:t>
            </a:r>
          </a:p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Key features:</a:t>
            </a:r>
          </a:p>
          <a:p>
            <a:pPr lvl="1" eaLnBrk="1" hangingPunct="1"/>
            <a:r>
              <a:rPr lang="en-US" dirty="0"/>
              <a:t>Create student engagement (pedagogies of engagement)</a:t>
            </a:r>
          </a:p>
          <a:p>
            <a:pPr lvl="1" eaLnBrk="1" hangingPunct="1"/>
            <a:r>
              <a:rPr lang="en-US" dirty="0"/>
              <a:t>Well-regulated (pedagogies of contingency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Develops habits of mind (pedagogies of formation)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charset="-128"/>
              </a:rPr>
              <a:t>Engineering effective discussions, activities, and classroom tasks that elicit evidence of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GB">
                <a:ea typeface="ＭＳ Ｐゴシック" charset="-128"/>
              </a:rPr>
              <a:t>Kinds of questions: Israel</a:t>
            </a:r>
          </a:p>
        </p:txBody>
      </p:sp>
      <p:sp>
        <p:nvSpPr>
          <p:cNvPr id="84997" name="Rectangle 3"/>
          <p:cNvSpPr>
            <a:spLocks noChangeArrowheads="1"/>
          </p:cNvSpPr>
          <p:nvPr/>
        </p:nvSpPr>
        <p:spPr bwMode="auto">
          <a:xfrm>
            <a:off x="493713" y="2816225"/>
            <a:ext cx="4297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>
                <a:latin typeface="Helvetica" charset="0"/>
              </a:rPr>
              <a:t>Which fraction is the smallest?</a:t>
            </a:r>
          </a:p>
        </p:txBody>
      </p:sp>
      <p:graphicFrame>
        <p:nvGraphicFramePr>
          <p:cNvPr id="84994" name="Object 2"/>
          <p:cNvGraphicFramePr>
            <a:graphicFrameLocks/>
          </p:cNvGraphicFramePr>
          <p:nvPr/>
        </p:nvGraphicFramePr>
        <p:xfrm>
          <a:off x="5265738" y="2706688"/>
          <a:ext cx="3213100" cy="673100"/>
        </p:xfrm>
        <a:graphic>
          <a:graphicData uri="http://schemas.openxmlformats.org/presentationml/2006/ole">
            <p:oleObj spid="_x0000_s84994" name="Equation" r:id="rId4" imgW="3213100" imgH="673100" progId="Equation.3">
              <p:embed/>
            </p:oleObj>
          </a:graphicData>
        </a:graphic>
      </p:graphicFrame>
      <p:sp>
        <p:nvSpPr>
          <p:cNvPr id="84998" name="Rectangle 5"/>
          <p:cNvSpPr>
            <a:spLocks noChangeArrowheads="1"/>
          </p:cNvSpPr>
          <p:nvPr/>
        </p:nvSpPr>
        <p:spPr bwMode="auto">
          <a:xfrm>
            <a:off x="3910013" y="3632200"/>
            <a:ext cx="2636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>
                <a:latin typeface="Helvetica" charset="0"/>
              </a:rPr>
              <a:t>Success rate 88%</a:t>
            </a:r>
          </a:p>
        </p:txBody>
      </p:sp>
      <p:sp>
        <p:nvSpPr>
          <p:cNvPr id="84999" name="Rectangle 6"/>
          <p:cNvSpPr>
            <a:spLocks noChangeArrowheads="1"/>
          </p:cNvSpPr>
          <p:nvPr/>
        </p:nvSpPr>
        <p:spPr bwMode="auto">
          <a:xfrm>
            <a:off x="493713" y="4587875"/>
            <a:ext cx="40941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>
                <a:latin typeface="Helvetica" charset="0"/>
              </a:rPr>
              <a:t>Which fraction is the largest?</a:t>
            </a:r>
          </a:p>
        </p:txBody>
      </p:sp>
      <p:sp>
        <p:nvSpPr>
          <p:cNvPr id="85000" name="Rectangle 7"/>
          <p:cNvSpPr>
            <a:spLocks noChangeArrowheads="1"/>
          </p:cNvSpPr>
          <p:nvPr/>
        </p:nvSpPr>
        <p:spPr bwMode="auto">
          <a:xfrm>
            <a:off x="3841750" y="5314950"/>
            <a:ext cx="47720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>
                <a:latin typeface="Helvetica" charset="0"/>
              </a:rPr>
              <a:t>Success rate 46%; 39% chose (b)</a:t>
            </a:r>
          </a:p>
        </p:txBody>
      </p:sp>
      <p:graphicFrame>
        <p:nvGraphicFramePr>
          <p:cNvPr id="84995" name="Object 3"/>
          <p:cNvGraphicFramePr>
            <a:graphicFrameLocks/>
          </p:cNvGraphicFramePr>
          <p:nvPr/>
        </p:nvGraphicFramePr>
        <p:xfrm>
          <a:off x="5265738" y="4478338"/>
          <a:ext cx="3352800" cy="673100"/>
        </p:xfrm>
        <a:graphic>
          <a:graphicData uri="http://schemas.openxmlformats.org/presentationml/2006/ole">
            <p:oleObj spid="_x0000_s84995" name="Equation" r:id="rId5" imgW="3352800" imgH="673100" progId="Equation.3">
              <p:embed/>
            </p:oleObj>
          </a:graphicData>
        </a:graphic>
      </p:graphicFrame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4348163" y="6284913"/>
            <a:ext cx="45926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 sz="1800">
                <a:latin typeface="Times New Roman" charset="0"/>
              </a:rPr>
              <a:t>[Vinner, PME conference, Lahti, Finland, 1997]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ea typeface="ＭＳ Ｐゴシック" charset="-128"/>
              </a:rPr>
              <a:t>Eliciting evidence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200">
                <a:ea typeface="ＭＳ Ｐゴシック" charset="-128"/>
              </a:rPr>
              <a:t>Key idea: questioning should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cause thinking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provide data that informs teaching</a:t>
            </a:r>
          </a:p>
          <a:p>
            <a:pPr eaLnBrk="1" hangingPunct="1">
              <a:lnSpc>
                <a:spcPct val="80000"/>
              </a:lnSpc>
            </a:pPr>
            <a:r>
              <a:rPr lang="en-GB" sz="2200">
                <a:ea typeface="ＭＳ Ｐゴシック" charset="-128"/>
              </a:rPr>
              <a:t>Improving teacher questioning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generating questions with colleagues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closed v open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low-order v high-order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appropriate wait-time</a:t>
            </a:r>
          </a:p>
          <a:p>
            <a:pPr eaLnBrk="1" hangingPunct="1">
              <a:lnSpc>
                <a:spcPct val="80000"/>
              </a:lnSpc>
            </a:pPr>
            <a:r>
              <a:rPr lang="en-GB" sz="2200">
                <a:ea typeface="ＭＳ Ｐゴシック" charset="-128"/>
              </a:rPr>
              <a:t>Getting away from I-R-E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basketball rather than serial table-tennis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‘No hands up’ (except to ask a question)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‘Hot Seat’ questioning</a:t>
            </a:r>
          </a:p>
          <a:p>
            <a:pPr eaLnBrk="1" hangingPunct="1">
              <a:lnSpc>
                <a:spcPct val="80000"/>
              </a:lnSpc>
            </a:pPr>
            <a:r>
              <a:rPr lang="en-GB" sz="2200">
                <a:ea typeface="ＭＳ Ｐゴシック" charset="-128"/>
              </a:rPr>
              <a:t>All-student response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/>
              <a:t>Class polls, ABCD cards, Mini white-boards, Exit passes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Questioning in maths: discussion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charset="2"/>
              <a:buNone/>
            </a:pPr>
            <a:r>
              <a:rPr lang="en-US">
                <a:ea typeface="ＭＳ Ｐゴシック" charset="-128"/>
              </a:rPr>
              <a:t>Look at the following sequence:</a:t>
            </a:r>
          </a:p>
          <a:p>
            <a:pPr marL="457200" indent="-457200" eaLnBrk="1" hangingPunct="1">
              <a:buFont typeface="Wingdings" charset="2"/>
              <a:buNone/>
            </a:pPr>
            <a:r>
              <a:rPr lang="en-US">
                <a:ea typeface="ＭＳ Ｐゴシック" charset="-128"/>
              </a:rPr>
              <a:t>3, 7, 11, 15, 19, ….</a:t>
            </a:r>
          </a:p>
          <a:p>
            <a:pPr marL="457200" indent="-457200" eaLnBrk="1" hangingPunct="1"/>
            <a:endParaRPr lang="en-US">
              <a:ea typeface="ＭＳ Ｐゴシック" charset="-128"/>
            </a:endParaRPr>
          </a:p>
          <a:p>
            <a:pPr marL="457200" indent="-457200" eaLnBrk="1" hangingPunct="1">
              <a:buFont typeface="Wingdings" charset="2"/>
              <a:buNone/>
            </a:pPr>
            <a:r>
              <a:rPr lang="en-US">
                <a:ea typeface="ＭＳ Ｐゴシック" charset="-128"/>
              </a:rPr>
              <a:t>Which is the best rule to describe the sequence?</a:t>
            </a:r>
          </a:p>
          <a:p>
            <a:pPr marL="838200" lvl="1" indent="-381000" eaLnBrk="1" hangingPunct="1">
              <a:buFont typeface="Arial" charset="0"/>
              <a:buAutoNum type="alphaUcPeriod"/>
            </a:pPr>
            <a:r>
              <a:rPr lang="en-US"/>
              <a:t>n + 4</a:t>
            </a:r>
          </a:p>
          <a:p>
            <a:pPr marL="838200" lvl="1" indent="-381000" eaLnBrk="1" hangingPunct="1">
              <a:buFont typeface="Arial" charset="0"/>
              <a:buAutoNum type="alphaUcPeriod"/>
            </a:pPr>
            <a:r>
              <a:rPr lang="en-US"/>
              <a:t>3 + n</a:t>
            </a:r>
          </a:p>
          <a:p>
            <a:pPr marL="838200" lvl="1" indent="-381000" eaLnBrk="1" hangingPunct="1">
              <a:buFont typeface="Arial" charset="0"/>
              <a:buAutoNum type="alphaUcPeriod"/>
            </a:pPr>
            <a:r>
              <a:rPr lang="en-US"/>
              <a:t>4n - 1</a:t>
            </a:r>
          </a:p>
          <a:p>
            <a:pPr marL="838200" lvl="1" indent="-381000" eaLnBrk="1" hangingPunct="1">
              <a:buFont typeface="Arial" charset="0"/>
              <a:buAutoNum type="alphaUcPeriod"/>
            </a:pPr>
            <a:r>
              <a:rPr lang="en-US"/>
              <a:t>4n + 3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Questioning in maths: diagnosis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90538" y="1762125"/>
            <a:ext cx="8653462" cy="558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3000">
                <a:ea typeface="ＭＳ Ｐゴシック" charset="-128"/>
              </a:rPr>
              <a:t>In which of these right-angled triangles is a</a:t>
            </a:r>
            <a:r>
              <a:rPr lang="en-US" sz="3000" baseline="30000">
                <a:ea typeface="ＭＳ Ｐゴシック" charset="-128"/>
              </a:rPr>
              <a:t>2</a:t>
            </a:r>
            <a:r>
              <a:rPr lang="en-US" sz="3000">
                <a:ea typeface="ＭＳ Ｐゴシック" charset="-128"/>
              </a:rPr>
              <a:t> + b</a:t>
            </a:r>
            <a:r>
              <a:rPr lang="en-US" sz="3000" baseline="30000">
                <a:ea typeface="ＭＳ Ｐゴシック" charset="-128"/>
              </a:rPr>
              <a:t>2</a:t>
            </a:r>
            <a:r>
              <a:rPr lang="en-US" sz="3000">
                <a:ea typeface="ＭＳ Ｐゴシック" charset="-128"/>
              </a:rPr>
              <a:t> = c</a:t>
            </a:r>
            <a:r>
              <a:rPr lang="en-US" sz="3000" baseline="30000">
                <a:ea typeface="ＭＳ Ｐゴシック" charset="-128"/>
              </a:rPr>
              <a:t>2 </a:t>
            </a:r>
            <a:r>
              <a:rPr lang="en-US" sz="3000">
                <a:ea typeface="ＭＳ Ｐゴシック" charset="-128"/>
              </a:rPr>
              <a:t>?</a:t>
            </a:r>
          </a:p>
        </p:txBody>
      </p:sp>
      <p:grpSp>
        <p:nvGrpSpPr>
          <p:cNvPr id="97284" name="Group 4"/>
          <p:cNvGrpSpPr>
            <a:grpSpLocks/>
          </p:cNvGrpSpPr>
          <p:nvPr/>
        </p:nvGrpSpPr>
        <p:grpSpPr bwMode="auto">
          <a:xfrm>
            <a:off x="1447800" y="3048000"/>
            <a:ext cx="5616575" cy="3810000"/>
            <a:chOff x="1358" y="1397"/>
            <a:chExt cx="3538" cy="2400"/>
          </a:xfrm>
        </p:grpSpPr>
        <p:sp>
          <p:nvSpPr>
            <p:cNvPr id="97285" name="AutoShape 5"/>
            <p:cNvSpPr>
              <a:spLocks noChangeArrowheads="1"/>
            </p:cNvSpPr>
            <p:nvPr/>
          </p:nvSpPr>
          <p:spPr bwMode="auto">
            <a:xfrm>
              <a:off x="1920" y="1397"/>
              <a:ext cx="864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86" name="Text Box 6"/>
            <p:cNvSpPr txBox="1">
              <a:spLocks noChangeArrowheads="1"/>
            </p:cNvSpPr>
            <p:nvPr/>
          </p:nvSpPr>
          <p:spPr bwMode="auto">
            <a:xfrm>
              <a:off x="1358" y="1440"/>
              <a:ext cx="2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  <a:endParaRPr lang="en-US">
                <a:latin typeface="Times" charset="0"/>
              </a:endParaRPr>
            </a:p>
          </p:txBody>
        </p:sp>
        <p:sp>
          <p:nvSpPr>
            <p:cNvPr id="97287" name="Text Box 7"/>
            <p:cNvSpPr txBox="1">
              <a:spLocks noChangeArrowheads="1"/>
            </p:cNvSpPr>
            <p:nvPr/>
          </p:nvSpPr>
          <p:spPr bwMode="auto">
            <a:xfrm>
              <a:off x="1714" y="1541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97288" name="Rectangle 8"/>
            <p:cNvSpPr>
              <a:spLocks noChangeArrowheads="1"/>
            </p:cNvSpPr>
            <p:nvPr/>
          </p:nvSpPr>
          <p:spPr bwMode="auto">
            <a:xfrm>
              <a:off x="2194" y="1877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</a:p>
          </p:txBody>
        </p:sp>
        <p:sp>
          <p:nvSpPr>
            <p:cNvPr id="97289" name="Rectangle 9"/>
            <p:cNvSpPr>
              <a:spLocks noChangeArrowheads="1"/>
            </p:cNvSpPr>
            <p:nvPr/>
          </p:nvSpPr>
          <p:spPr bwMode="auto">
            <a:xfrm>
              <a:off x="2290" y="139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</a:p>
          </p:txBody>
        </p:sp>
        <p:sp>
          <p:nvSpPr>
            <p:cNvPr id="97290" name="AutoShape 10"/>
            <p:cNvSpPr>
              <a:spLocks noChangeArrowheads="1"/>
            </p:cNvSpPr>
            <p:nvPr/>
          </p:nvSpPr>
          <p:spPr bwMode="auto">
            <a:xfrm>
              <a:off x="1920" y="2213"/>
              <a:ext cx="864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1" name="Text Box 11"/>
            <p:cNvSpPr txBox="1">
              <a:spLocks noChangeArrowheads="1"/>
            </p:cNvSpPr>
            <p:nvPr/>
          </p:nvSpPr>
          <p:spPr bwMode="auto">
            <a:xfrm>
              <a:off x="1358" y="2256"/>
              <a:ext cx="2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  <a:endParaRPr lang="en-US">
                <a:latin typeface="Times" charset="0"/>
              </a:endParaRPr>
            </a:p>
          </p:txBody>
        </p:sp>
        <p:sp>
          <p:nvSpPr>
            <p:cNvPr id="97292" name="Text Box 12"/>
            <p:cNvSpPr txBox="1">
              <a:spLocks noChangeArrowheads="1"/>
            </p:cNvSpPr>
            <p:nvPr/>
          </p:nvSpPr>
          <p:spPr bwMode="auto">
            <a:xfrm>
              <a:off x="1714" y="2357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</a:p>
          </p:txBody>
        </p:sp>
        <p:sp>
          <p:nvSpPr>
            <p:cNvPr id="97293" name="Rectangle 13"/>
            <p:cNvSpPr>
              <a:spLocks noChangeArrowheads="1"/>
            </p:cNvSpPr>
            <p:nvPr/>
          </p:nvSpPr>
          <p:spPr bwMode="auto">
            <a:xfrm>
              <a:off x="2194" y="2693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</a:p>
          </p:txBody>
        </p:sp>
        <p:sp>
          <p:nvSpPr>
            <p:cNvPr id="97294" name="Rectangle 14"/>
            <p:cNvSpPr>
              <a:spLocks noChangeArrowheads="1"/>
            </p:cNvSpPr>
            <p:nvPr/>
          </p:nvSpPr>
          <p:spPr bwMode="auto">
            <a:xfrm>
              <a:off x="2290" y="2213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97295" name="AutoShape 15"/>
            <p:cNvSpPr>
              <a:spLocks noChangeArrowheads="1"/>
            </p:cNvSpPr>
            <p:nvPr/>
          </p:nvSpPr>
          <p:spPr bwMode="auto">
            <a:xfrm>
              <a:off x="1920" y="3029"/>
              <a:ext cx="864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96" name="Text Box 16"/>
            <p:cNvSpPr txBox="1">
              <a:spLocks noChangeArrowheads="1"/>
            </p:cNvSpPr>
            <p:nvPr/>
          </p:nvSpPr>
          <p:spPr bwMode="auto">
            <a:xfrm>
              <a:off x="1358" y="3072"/>
              <a:ext cx="2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E</a:t>
              </a:r>
              <a:endParaRPr lang="en-US">
                <a:latin typeface="Times" charset="0"/>
              </a:endParaRPr>
            </a:p>
          </p:txBody>
        </p:sp>
        <p:sp>
          <p:nvSpPr>
            <p:cNvPr id="97297" name="Text Box 17"/>
            <p:cNvSpPr txBox="1">
              <a:spLocks noChangeArrowheads="1"/>
            </p:cNvSpPr>
            <p:nvPr/>
          </p:nvSpPr>
          <p:spPr bwMode="auto">
            <a:xfrm>
              <a:off x="1714" y="3173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</a:p>
          </p:txBody>
        </p:sp>
        <p:sp>
          <p:nvSpPr>
            <p:cNvPr id="97298" name="Rectangle 18"/>
            <p:cNvSpPr>
              <a:spLocks noChangeArrowheads="1"/>
            </p:cNvSpPr>
            <p:nvPr/>
          </p:nvSpPr>
          <p:spPr bwMode="auto">
            <a:xfrm>
              <a:off x="2194" y="350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</a:p>
          </p:txBody>
        </p:sp>
        <p:sp>
          <p:nvSpPr>
            <p:cNvPr id="97299" name="Rectangle 19"/>
            <p:cNvSpPr>
              <a:spLocks noChangeArrowheads="1"/>
            </p:cNvSpPr>
            <p:nvPr/>
          </p:nvSpPr>
          <p:spPr bwMode="auto">
            <a:xfrm>
              <a:off x="2290" y="3029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97300" name="AutoShape 20"/>
            <p:cNvSpPr>
              <a:spLocks noChangeArrowheads="1"/>
            </p:cNvSpPr>
            <p:nvPr/>
          </p:nvSpPr>
          <p:spPr bwMode="auto">
            <a:xfrm>
              <a:off x="4032" y="1397"/>
              <a:ext cx="864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1" name="Text Box 21"/>
            <p:cNvSpPr txBox="1">
              <a:spLocks noChangeArrowheads="1"/>
            </p:cNvSpPr>
            <p:nvPr/>
          </p:nvSpPr>
          <p:spPr bwMode="auto">
            <a:xfrm>
              <a:off x="3470" y="1440"/>
              <a:ext cx="2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  <a:endParaRPr lang="en-US">
                <a:latin typeface="Times" charset="0"/>
              </a:endParaRPr>
            </a:p>
          </p:txBody>
        </p:sp>
        <p:sp>
          <p:nvSpPr>
            <p:cNvPr id="97302" name="Text Box 22"/>
            <p:cNvSpPr txBox="1">
              <a:spLocks noChangeArrowheads="1"/>
            </p:cNvSpPr>
            <p:nvPr/>
          </p:nvSpPr>
          <p:spPr bwMode="auto">
            <a:xfrm>
              <a:off x="3826" y="1541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97303" name="Rectangle 23"/>
            <p:cNvSpPr>
              <a:spLocks noChangeArrowheads="1"/>
            </p:cNvSpPr>
            <p:nvPr/>
          </p:nvSpPr>
          <p:spPr bwMode="auto">
            <a:xfrm>
              <a:off x="4306" y="187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</a:p>
          </p:txBody>
        </p:sp>
        <p:sp>
          <p:nvSpPr>
            <p:cNvPr id="97304" name="Rectangle 24"/>
            <p:cNvSpPr>
              <a:spLocks noChangeArrowheads="1"/>
            </p:cNvSpPr>
            <p:nvPr/>
          </p:nvSpPr>
          <p:spPr bwMode="auto">
            <a:xfrm>
              <a:off x="4402" y="1397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</a:p>
          </p:txBody>
        </p:sp>
        <p:sp>
          <p:nvSpPr>
            <p:cNvPr id="97305" name="AutoShape 25"/>
            <p:cNvSpPr>
              <a:spLocks noChangeArrowheads="1"/>
            </p:cNvSpPr>
            <p:nvPr/>
          </p:nvSpPr>
          <p:spPr bwMode="auto">
            <a:xfrm>
              <a:off x="4032" y="2213"/>
              <a:ext cx="864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06" name="Text Box 26"/>
            <p:cNvSpPr txBox="1">
              <a:spLocks noChangeArrowheads="1"/>
            </p:cNvSpPr>
            <p:nvPr/>
          </p:nvSpPr>
          <p:spPr bwMode="auto">
            <a:xfrm>
              <a:off x="3470" y="2256"/>
              <a:ext cx="2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D</a:t>
              </a:r>
              <a:endParaRPr lang="en-US">
                <a:latin typeface="Times" charset="0"/>
              </a:endParaRPr>
            </a:p>
          </p:txBody>
        </p:sp>
        <p:sp>
          <p:nvSpPr>
            <p:cNvPr id="97307" name="Text Box 27"/>
            <p:cNvSpPr txBox="1">
              <a:spLocks noChangeArrowheads="1"/>
            </p:cNvSpPr>
            <p:nvPr/>
          </p:nvSpPr>
          <p:spPr bwMode="auto">
            <a:xfrm>
              <a:off x="3826" y="2357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</a:p>
          </p:txBody>
        </p:sp>
        <p:sp>
          <p:nvSpPr>
            <p:cNvPr id="97308" name="Rectangle 28"/>
            <p:cNvSpPr>
              <a:spLocks noChangeArrowheads="1"/>
            </p:cNvSpPr>
            <p:nvPr/>
          </p:nvSpPr>
          <p:spPr bwMode="auto">
            <a:xfrm>
              <a:off x="4306" y="2693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97309" name="Rectangle 29"/>
            <p:cNvSpPr>
              <a:spLocks noChangeArrowheads="1"/>
            </p:cNvSpPr>
            <p:nvPr/>
          </p:nvSpPr>
          <p:spPr bwMode="auto">
            <a:xfrm>
              <a:off x="4402" y="2213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</a:p>
          </p:txBody>
        </p:sp>
        <p:sp>
          <p:nvSpPr>
            <p:cNvPr id="97310" name="AutoShape 30"/>
            <p:cNvSpPr>
              <a:spLocks noChangeArrowheads="1"/>
            </p:cNvSpPr>
            <p:nvPr/>
          </p:nvSpPr>
          <p:spPr bwMode="auto">
            <a:xfrm>
              <a:off x="4032" y="3029"/>
              <a:ext cx="864" cy="48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11" name="Text Box 31"/>
            <p:cNvSpPr txBox="1">
              <a:spLocks noChangeArrowheads="1"/>
            </p:cNvSpPr>
            <p:nvPr/>
          </p:nvSpPr>
          <p:spPr bwMode="auto">
            <a:xfrm>
              <a:off x="3470" y="3072"/>
              <a:ext cx="2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F</a:t>
              </a:r>
              <a:endParaRPr lang="en-US">
                <a:latin typeface="Times" charset="0"/>
              </a:endParaRPr>
            </a:p>
          </p:txBody>
        </p:sp>
        <p:sp>
          <p:nvSpPr>
            <p:cNvPr id="97312" name="Text Box 32"/>
            <p:cNvSpPr txBox="1">
              <a:spLocks noChangeArrowheads="1"/>
            </p:cNvSpPr>
            <p:nvPr/>
          </p:nvSpPr>
          <p:spPr bwMode="auto">
            <a:xfrm>
              <a:off x="3826" y="3173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c</a:t>
              </a:r>
            </a:p>
          </p:txBody>
        </p:sp>
        <p:sp>
          <p:nvSpPr>
            <p:cNvPr id="97313" name="Rectangle 33"/>
            <p:cNvSpPr>
              <a:spLocks noChangeArrowheads="1"/>
            </p:cNvSpPr>
            <p:nvPr/>
          </p:nvSpPr>
          <p:spPr bwMode="auto">
            <a:xfrm>
              <a:off x="4306" y="3509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a</a:t>
              </a:r>
            </a:p>
          </p:txBody>
        </p:sp>
        <p:sp>
          <p:nvSpPr>
            <p:cNvPr id="97314" name="Rectangle 34"/>
            <p:cNvSpPr>
              <a:spLocks noChangeArrowheads="1"/>
            </p:cNvSpPr>
            <p:nvPr/>
          </p:nvSpPr>
          <p:spPr bwMode="auto">
            <a:xfrm>
              <a:off x="4402" y="302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Questioning in science: discussion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350" indent="-6350" eaLnBrk="1" hangingPunct="1">
              <a:buFont typeface="Wingdings" charset="2"/>
              <a:buNone/>
            </a:pPr>
            <a:r>
              <a:rPr lang="en-US">
                <a:ea typeface="ＭＳ Ｐゴシック" charset="-128"/>
              </a:rPr>
              <a:t>Ice-cubes are added to a glass of water. What happens to the level of the water as the ice-cubes melt?</a:t>
            </a:r>
          </a:p>
          <a:p>
            <a:pPr marL="6350" indent="-6350" eaLnBrk="1" hangingPunct="1"/>
            <a:endParaRPr lang="en-US">
              <a:ea typeface="ＭＳ Ｐゴシック" charset="-128"/>
            </a:endParaRP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/>
              <a:t>The level of the water drops</a:t>
            </a: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/>
              <a:t>The level of the water stays the same</a:t>
            </a: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/>
              <a:t>The level of the water increases</a:t>
            </a:r>
          </a:p>
          <a:p>
            <a:pPr marL="363538" lvl="1" indent="-361950" eaLnBrk="1" hangingPunct="1">
              <a:buFont typeface="Arial" charset="0"/>
              <a:buAutoNum type="alphaUcPeriod"/>
            </a:pPr>
            <a:r>
              <a:rPr lang="en-US"/>
              <a:t>You need more information to be 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4265613" y="2641600"/>
            <a:ext cx="612775" cy="581025"/>
            <a:chOff x="3330" y="2490"/>
            <a:chExt cx="965" cy="915"/>
          </a:xfrm>
        </p:grpSpPr>
        <p:sp>
          <p:nvSpPr>
            <p:cNvPr id="101382" name="Rectangle 3"/>
            <p:cNvSpPr>
              <a:spLocks noChangeArrowheads="1"/>
            </p:cNvSpPr>
            <p:nvPr/>
          </p:nvSpPr>
          <p:spPr bwMode="auto">
            <a:xfrm>
              <a:off x="3330" y="2925"/>
              <a:ext cx="143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3" name="Rectangle 4"/>
            <p:cNvSpPr>
              <a:spLocks noChangeArrowheads="1"/>
            </p:cNvSpPr>
            <p:nvPr/>
          </p:nvSpPr>
          <p:spPr bwMode="auto">
            <a:xfrm>
              <a:off x="4140" y="2925"/>
              <a:ext cx="155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4" name="Rectangle 5"/>
            <p:cNvSpPr>
              <a:spLocks noChangeArrowheads="1"/>
            </p:cNvSpPr>
            <p:nvPr/>
          </p:nvSpPr>
          <p:spPr bwMode="auto">
            <a:xfrm>
              <a:off x="3330" y="2782"/>
              <a:ext cx="960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5" name="Oval 6"/>
            <p:cNvSpPr>
              <a:spLocks noChangeArrowheads="1"/>
            </p:cNvSpPr>
            <p:nvPr/>
          </p:nvSpPr>
          <p:spPr bwMode="auto">
            <a:xfrm>
              <a:off x="3675" y="2490"/>
              <a:ext cx="288" cy="28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379" name="Text Box 7"/>
          <p:cNvSpPr txBox="1">
            <a:spLocks noChangeArrowheads="1"/>
          </p:cNvSpPr>
          <p:nvPr/>
        </p:nvSpPr>
        <p:spPr bwMode="auto">
          <a:xfrm>
            <a:off x="5638800" y="6248400"/>
            <a:ext cx="2590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Wilson &amp; Draney, 2004</a:t>
            </a:r>
            <a:endParaRPr lang="en-US"/>
          </a:p>
        </p:txBody>
      </p:sp>
      <p:sp>
        <p:nvSpPr>
          <p:cNvPr id="1013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charset="-128"/>
              </a:rPr>
              <a:t>Questioning in science: diagnosis</a:t>
            </a:r>
          </a:p>
        </p:txBody>
      </p:sp>
      <p:sp>
        <p:nvSpPr>
          <p:cNvPr id="101381" name="Rectangle 9"/>
          <p:cNvSpPr>
            <a:spLocks noGrp="1" noChangeArrowheads="1"/>
          </p:cNvSpPr>
          <p:nvPr>
            <p:ph idx="4294967295"/>
          </p:nvPr>
        </p:nvSpPr>
        <p:spPr>
          <a:xfrm>
            <a:off x="790575" y="3429000"/>
            <a:ext cx="8353425" cy="2632075"/>
          </a:xfrm>
        </p:spPr>
        <p:txBody>
          <a:bodyPr/>
          <a:lstStyle/>
          <a:p>
            <a:pPr marL="361950" indent="-361950" eaLnBrk="1" hangingPunct="1">
              <a:lnSpc>
                <a:spcPct val="70000"/>
              </a:lnSpc>
              <a:buFont typeface="Wingdings" charset="2"/>
              <a:buNone/>
            </a:pPr>
            <a:r>
              <a:rPr lang="en-US" sz="2200">
                <a:ea typeface="ＭＳ Ｐゴシック" charset="-128"/>
              </a:rPr>
              <a:t>The ball sitting on the table is not moving. It is not moving because:</a:t>
            </a:r>
          </a:p>
          <a:p>
            <a:pPr marL="361950" indent="-361950" eaLnBrk="1" hangingPunct="1">
              <a:lnSpc>
                <a:spcPct val="70000"/>
              </a:lnSpc>
            </a:pPr>
            <a:endParaRPr lang="en-US" sz="2200">
              <a:ea typeface="ＭＳ Ｐゴシック" charset="-128"/>
            </a:endParaRPr>
          </a:p>
          <a:p>
            <a:pPr marL="361950" indent="-361950" eaLnBrk="1" hangingPunct="1">
              <a:lnSpc>
                <a:spcPct val="70000"/>
              </a:lnSpc>
              <a:buFont typeface="Arial" charset="0"/>
              <a:buAutoNum type="alphaUcPeriod"/>
            </a:pPr>
            <a:r>
              <a:rPr lang="en-US" sz="2200">
                <a:ea typeface="ＭＳ Ｐゴシック" charset="-128"/>
              </a:rPr>
              <a:t> no forces are pushing or pulling on the ball.                                                     </a:t>
            </a:r>
          </a:p>
          <a:p>
            <a:pPr marL="361950" indent="-361950" eaLnBrk="1" hangingPunct="1">
              <a:lnSpc>
                <a:spcPct val="70000"/>
              </a:lnSpc>
              <a:buFont typeface="Arial" charset="0"/>
              <a:buAutoNum type="alphaUcPeriod"/>
            </a:pPr>
            <a:r>
              <a:rPr lang="en-US" sz="2200">
                <a:ea typeface="ＭＳ Ｐゴシック" charset="-128"/>
              </a:rPr>
              <a:t> gravity is pulling down, but the table is in the way.</a:t>
            </a:r>
          </a:p>
          <a:p>
            <a:pPr marL="361950" indent="-361950" eaLnBrk="1" hangingPunct="1">
              <a:lnSpc>
                <a:spcPct val="70000"/>
              </a:lnSpc>
              <a:buFont typeface="Arial" charset="0"/>
              <a:buAutoNum type="alphaUcPeriod"/>
            </a:pPr>
            <a:r>
              <a:rPr lang="en-US" sz="2200">
                <a:ea typeface="ＭＳ Ｐゴシック" charset="-128"/>
              </a:rPr>
              <a:t> the table pushes up with the same force that gravity pulls down</a:t>
            </a:r>
          </a:p>
          <a:p>
            <a:pPr marL="361950" indent="-361950" eaLnBrk="1" hangingPunct="1">
              <a:lnSpc>
                <a:spcPct val="70000"/>
              </a:lnSpc>
              <a:buFont typeface="Arial" charset="0"/>
              <a:buAutoNum type="alphaUcPeriod"/>
            </a:pPr>
            <a:r>
              <a:rPr lang="en-US" sz="2200">
                <a:ea typeface="ＭＳ Ｐゴシック" charset="-128"/>
              </a:rPr>
              <a:t> gravity is holding it onto the table. </a:t>
            </a:r>
          </a:p>
          <a:p>
            <a:pPr marL="361950" indent="-361950" eaLnBrk="1" hangingPunct="1">
              <a:lnSpc>
                <a:spcPct val="70000"/>
              </a:lnSpc>
              <a:buFont typeface="Arial" charset="0"/>
              <a:buAutoNum type="alphaUcPeriod"/>
            </a:pPr>
            <a:r>
              <a:rPr lang="en-US" sz="2200">
                <a:ea typeface="ＭＳ Ｐゴシック" charset="-128"/>
              </a:rPr>
              <a:t> there is a force inside the ball keeping it from rolling off the table</a:t>
            </a:r>
          </a:p>
          <a:p>
            <a:pPr marL="361950" indent="-361950" eaLnBrk="1" hangingPunct="1">
              <a:lnSpc>
                <a:spcPct val="70000"/>
              </a:lnSpc>
            </a:pPr>
            <a:endParaRPr lang="en-US" sz="220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Questioning in English: discussion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>
                <a:ea typeface="ＭＳ Ｐゴシック" charset="-128"/>
              </a:rPr>
              <a:t>Macbeth: mad or bad?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Questioning in English: diagnosis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85738" eaLnBrk="1" hangingPunct="1">
              <a:buFont typeface="Wingdings" charset="2"/>
              <a:buNone/>
            </a:pPr>
            <a:r>
              <a:rPr lang="en-US">
                <a:ea typeface="ＭＳ Ｐゴシック" charset="-128"/>
              </a:rPr>
              <a:t>Where is the verb in this sentence?</a:t>
            </a:r>
          </a:p>
          <a:p>
            <a:pPr marL="185738" eaLnBrk="1" hangingPunct="1"/>
            <a:endParaRPr lang="en-US">
              <a:ea typeface="ＭＳ Ｐゴシック" charset="-128"/>
            </a:endParaRPr>
          </a:p>
          <a:p>
            <a:pPr marL="185738" eaLnBrk="1" hangingPunct="1">
              <a:buFont typeface="Wingdings" charset="2"/>
              <a:buNone/>
            </a:pPr>
            <a:r>
              <a:rPr lang="en-US">
                <a:ea typeface="ＭＳ Ｐゴシック" charset="-128"/>
              </a:rPr>
              <a:t>The dog ran across the road</a:t>
            </a:r>
          </a:p>
        </p:txBody>
      </p:sp>
      <p:grpSp>
        <p:nvGrpSpPr>
          <p:cNvPr id="107524" name="Group 4"/>
          <p:cNvGrpSpPr>
            <a:grpSpLocks/>
          </p:cNvGrpSpPr>
          <p:nvPr/>
        </p:nvGrpSpPr>
        <p:grpSpPr bwMode="auto">
          <a:xfrm>
            <a:off x="1058863" y="3243263"/>
            <a:ext cx="838200" cy="1555750"/>
            <a:chOff x="1440" y="2208"/>
            <a:chExt cx="528" cy="980"/>
          </a:xfrm>
        </p:grpSpPr>
        <p:sp>
          <p:nvSpPr>
            <p:cNvPr id="107534" name="Line 5"/>
            <p:cNvSpPr>
              <a:spLocks noChangeShapeType="1"/>
            </p:cNvSpPr>
            <p:nvPr/>
          </p:nvSpPr>
          <p:spPr bwMode="auto">
            <a:xfrm flipV="1">
              <a:off x="1680" y="2208"/>
              <a:ext cx="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35" name="Text Box 6"/>
            <p:cNvSpPr txBox="1">
              <a:spLocks noChangeArrowheads="1"/>
            </p:cNvSpPr>
            <p:nvPr/>
          </p:nvSpPr>
          <p:spPr bwMode="auto">
            <a:xfrm>
              <a:off x="1440" y="2784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000000"/>
                  </a:solidFill>
                  <a:latin typeface="Verdana" charset="0"/>
                </a:rPr>
                <a:t>A</a:t>
              </a:r>
              <a:endParaRPr lang="en-US" sz="1600">
                <a:solidFill>
                  <a:schemeClr val="bg1"/>
                </a:solidFill>
                <a:latin typeface="Verdana" charset="0"/>
              </a:endParaRPr>
            </a:p>
          </p:txBody>
        </p:sp>
      </p:grpSp>
      <p:grpSp>
        <p:nvGrpSpPr>
          <p:cNvPr id="107525" name="Group 7"/>
          <p:cNvGrpSpPr>
            <a:grpSpLocks/>
          </p:cNvGrpSpPr>
          <p:nvPr/>
        </p:nvGrpSpPr>
        <p:grpSpPr bwMode="auto">
          <a:xfrm>
            <a:off x="1643063" y="3243263"/>
            <a:ext cx="838200" cy="1555750"/>
            <a:chOff x="1920" y="2208"/>
            <a:chExt cx="528" cy="980"/>
          </a:xfrm>
        </p:grpSpPr>
        <p:sp>
          <p:nvSpPr>
            <p:cNvPr id="107532" name="Line 8"/>
            <p:cNvSpPr>
              <a:spLocks noChangeShapeType="1"/>
            </p:cNvSpPr>
            <p:nvPr/>
          </p:nvSpPr>
          <p:spPr bwMode="auto">
            <a:xfrm flipV="1">
              <a:off x="2160" y="2208"/>
              <a:ext cx="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33" name="Text Box 9"/>
            <p:cNvSpPr txBox="1">
              <a:spLocks noChangeArrowheads="1"/>
            </p:cNvSpPr>
            <p:nvPr/>
          </p:nvSpPr>
          <p:spPr bwMode="auto">
            <a:xfrm>
              <a:off x="1920" y="2784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000000"/>
                  </a:solidFill>
                  <a:latin typeface="Verdana" charset="0"/>
                </a:rPr>
                <a:t>B</a:t>
              </a:r>
              <a:endParaRPr lang="en-US" sz="1600">
                <a:solidFill>
                  <a:schemeClr val="bg1"/>
                </a:solidFill>
                <a:latin typeface="Verdana" charset="0"/>
              </a:endParaRPr>
            </a:p>
          </p:txBody>
        </p:sp>
      </p:grpSp>
      <p:grpSp>
        <p:nvGrpSpPr>
          <p:cNvPr id="107526" name="Group 10"/>
          <p:cNvGrpSpPr>
            <a:grpSpLocks/>
          </p:cNvGrpSpPr>
          <p:nvPr/>
        </p:nvGrpSpPr>
        <p:grpSpPr bwMode="auto">
          <a:xfrm>
            <a:off x="2371725" y="3225800"/>
            <a:ext cx="838200" cy="1555750"/>
            <a:chOff x="2304" y="2208"/>
            <a:chExt cx="528" cy="980"/>
          </a:xfrm>
        </p:grpSpPr>
        <p:sp>
          <p:nvSpPr>
            <p:cNvPr id="107530" name="Line 11"/>
            <p:cNvSpPr>
              <a:spLocks noChangeShapeType="1"/>
            </p:cNvSpPr>
            <p:nvPr/>
          </p:nvSpPr>
          <p:spPr bwMode="auto">
            <a:xfrm flipV="1">
              <a:off x="2592" y="2208"/>
              <a:ext cx="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31" name="Text Box 12"/>
            <p:cNvSpPr txBox="1">
              <a:spLocks noChangeArrowheads="1"/>
            </p:cNvSpPr>
            <p:nvPr/>
          </p:nvSpPr>
          <p:spPr bwMode="auto">
            <a:xfrm>
              <a:off x="2304" y="2784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000000"/>
                  </a:solidFill>
                  <a:latin typeface="Verdana" charset="0"/>
                </a:rPr>
                <a:t>C</a:t>
              </a:r>
              <a:endParaRPr lang="en-US" sz="1600">
                <a:solidFill>
                  <a:schemeClr val="bg1"/>
                </a:solidFill>
                <a:latin typeface="Verdana" charset="0"/>
              </a:endParaRPr>
            </a:p>
          </p:txBody>
        </p:sp>
      </p:grpSp>
      <p:grpSp>
        <p:nvGrpSpPr>
          <p:cNvPr id="107527" name="Group 13"/>
          <p:cNvGrpSpPr>
            <a:grpSpLocks/>
          </p:cNvGrpSpPr>
          <p:nvPr/>
        </p:nvGrpSpPr>
        <p:grpSpPr bwMode="auto">
          <a:xfrm>
            <a:off x="3810000" y="3225800"/>
            <a:ext cx="838200" cy="1555750"/>
            <a:chOff x="3024" y="2208"/>
            <a:chExt cx="528" cy="980"/>
          </a:xfrm>
        </p:grpSpPr>
        <p:sp>
          <p:nvSpPr>
            <p:cNvPr id="107528" name="Line 14"/>
            <p:cNvSpPr>
              <a:spLocks noChangeShapeType="1"/>
            </p:cNvSpPr>
            <p:nvPr/>
          </p:nvSpPr>
          <p:spPr bwMode="auto">
            <a:xfrm flipV="1">
              <a:off x="3264" y="2208"/>
              <a:ext cx="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29" name="Text Box 15"/>
            <p:cNvSpPr txBox="1">
              <a:spLocks noChangeArrowheads="1"/>
            </p:cNvSpPr>
            <p:nvPr/>
          </p:nvSpPr>
          <p:spPr bwMode="auto">
            <a:xfrm>
              <a:off x="3024" y="2784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>
                  <a:solidFill>
                    <a:srgbClr val="000000"/>
                  </a:solidFill>
                  <a:latin typeface="Verdana" charset="0"/>
                </a:rPr>
                <a:t>D</a:t>
              </a:r>
              <a:endParaRPr lang="en-US" sz="1600">
                <a:solidFill>
                  <a:schemeClr val="bg1"/>
                </a:solidFill>
                <a:latin typeface="Verdan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Questioning in English: diagnosis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17663"/>
            <a:ext cx="8229600" cy="452596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charset="2"/>
              <a:buNone/>
            </a:pPr>
            <a:r>
              <a:rPr lang="en-US">
                <a:ea typeface="ＭＳ Ｐゴシック" charset="-128"/>
              </a:rPr>
              <a:t>Which of these is the best thesis statement?</a:t>
            </a:r>
          </a:p>
          <a:p>
            <a:pPr marL="914400" lvl="1" indent="-381000" eaLnBrk="1" hangingPunct="1">
              <a:lnSpc>
                <a:spcPct val="80000"/>
              </a:lnSpc>
              <a:buFont typeface="Arial" charset="0"/>
              <a:buAutoNum type="alphaUcPeriod"/>
            </a:pPr>
            <a:r>
              <a:rPr lang="en-US"/>
              <a:t>The typical TV show has 9 violent incidents</a:t>
            </a:r>
          </a:p>
          <a:p>
            <a:pPr marL="914400" lvl="1" indent="-381000" eaLnBrk="1" hangingPunct="1">
              <a:lnSpc>
                <a:spcPct val="80000"/>
              </a:lnSpc>
              <a:buFont typeface="Arial" charset="0"/>
              <a:buAutoNum type="alphaUcPeriod"/>
            </a:pPr>
            <a:r>
              <a:rPr lang="en-US"/>
              <a:t>The essay I am going to write is about violence on TV</a:t>
            </a:r>
          </a:p>
          <a:p>
            <a:pPr marL="914400" lvl="1" indent="-381000" eaLnBrk="1" hangingPunct="1">
              <a:lnSpc>
                <a:spcPct val="80000"/>
              </a:lnSpc>
              <a:buFont typeface="Arial" charset="0"/>
              <a:buAutoNum type="alphaUcPeriod"/>
            </a:pPr>
            <a:r>
              <a:rPr lang="en-US"/>
              <a:t>There is a lot of violence on TV</a:t>
            </a:r>
          </a:p>
          <a:p>
            <a:pPr marL="914400" lvl="1" indent="-381000" eaLnBrk="1" hangingPunct="1">
              <a:lnSpc>
                <a:spcPct val="80000"/>
              </a:lnSpc>
              <a:buFont typeface="Arial" charset="0"/>
              <a:buAutoNum type="alphaUcPeriod"/>
            </a:pPr>
            <a:r>
              <a:rPr lang="en-US"/>
              <a:t>The amount of violence on TV should be reduced</a:t>
            </a:r>
          </a:p>
          <a:p>
            <a:pPr marL="914400" lvl="1" indent="-381000" eaLnBrk="1" hangingPunct="1">
              <a:lnSpc>
                <a:spcPct val="80000"/>
              </a:lnSpc>
              <a:buFont typeface="Arial" charset="0"/>
              <a:buAutoNum type="alphaUcPeriod"/>
            </a:pPr>
            <a:r>
              <a:rPr lang="en-US"/>
              <a:t>Some programs are more violent than others</a:t>
            </a:r>
          </a:p>
          <a:p>
            <a:pPr marL="914400" lvl="1" indent="-381000" eaLnBrk="1" hangingPunct="1">
              <a:lnSpc>
                <a:spcPct val="80000"/>
              </a:lnSpc>
              <a:buFont typeface="Arial" charset="0"/>
              <a:buAutoNum type="alphaUcPeriod"/>
            </a:pPr>
            <a:r>
              <a:rPr lang="en-US"/>
              <a:t>Violence is included in programs to boost ratings</a:t>
            </a:r>
          </a:p>
          <a:p>
            <a:pPr marL="914400" lvl="1" indent="-381000" eaLnBrk="1" hangingPunct="1">
              <a:lnSpc>
                <a:spcPct val="80000"/>
              </a:lnSpc>
              <a:buFont typeface="Arial" charset="0"/>
              <a:buAutoNum type="alphaUcPeriod"/>
            </a:pPr>
            <a:r>
              <a:rPr lang="en-US"/>
              <a:t>Violence on TV is interesting</a:t>
            </a:r>
          </a:p>
          <a:p>
            <a:pPr marL="914400" lvl="1" indent="-381000" eaLnBrk="1" hangingPunct="1">
              <a:lnSpc>
                <a:spcPct val="80000"/>
              </a:lnSpc>
              <a:buFont typeface="Arial" charset="0"/>
              <a:buAutoNum type="alphaUcPeriod"/>
            </a:pPr>
            <a:r>
              <a:rPr lang="en-US"/>
              <a:t>I don’t like the violence on TV</a:t>
            </a:r>
          </a:p>
          <a:p>
            <a:pPr marL="914400" lvl="1" indent="-381000" eaLnBrk="1" hangingPunct="1">
              <a:lnSpc>
                <a:spcPct val="80000"/>
              </a:lnSpc>
              <a:buFont typeface="Arial" charset="0"/>
              <a:buAutoNum type="alphaUcPeriod"/>
            </a:pPr>
            <a:endParaRPr lang="en-US" sz="2100"/>
          </a:p>
          <a:p>
            <a:pPr marL="914400" lvl="1" indent="-381000" eaLnBrk="1" hangingPunct="1">
              <a:lnSpc>
                <a:spcPct val="80000"/>
              </a:lnSpc>
            </a:pPr>
            <a:endParaRPr lang="en-US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Why pedagogies of engagement?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ea typeface="ＭＳ Ｐゴシック" charset="-128"/>
                <a:cs typeface="ＭＳ Ｐゴシック" charset="-128"/>
              </a:rPr>
              <a:t>Intelligence is partly inherited</a:t>
            </a:r>
          </a:p>
          <a:p>
            <a:pPr lvl="1" eaLnBrk="1" hangingPunct="1"/>
            <a:r>
              <a:rPr lang="en-US" sz="2000"/>
              <a:t>So what?</a:t>
            </a:r>
          </a:p>
          <a:p>
            <a:pPr eaLnBrk="1" hangingPunct="1"/>
            <a:r>
              <a:rPr lang="en-US" sz="2000">
                <a:ea typeface="ＭＳ Ｐゴシック" charset="-128"/>
                <a:cs typeface="ＭＳ Ｐゴシック" charset="-128"/>
              </a:rPr>
              <a:t>Intelligence is partly environmental</a:t>
            </a:r>
          </a:p>
          <a:p>
            <a:pPr lvl="1" eaLnBrk="1" hangingPunct="1"/>
            <a:r>
              <a:rPr lang="en-US" sz="2000"/>
              <a:t>Environment creates intelligence</a:t>
            </a:r>
          </a:p>
          <a:p>
            <a:pPr lvl="1" eaLnBrk="1" hangingPunct="1"/>
            <a:r>
              <a:rPr lang="en-US" sz="2000"/>
              <a:t>Intelligence creates environment</a:t>
            </a:r>
          </a:p>
          <a:p>
            <a:pPr eaLnBrk="1" hangingPunct="1"/>
            <a:r>
              <a:rPr lang="en-US" sz="2000">
                <a:ea typeface="ＭＳ Ｐゴシック" charset="-128"/>
                <a:cs typeface="ＭＳ Ｐゴシック" charset="-128"/>
              </a:rPr>
              <a:t>Learning environments</a:t>
            </a:r>
          </a:p>
          <a:p>
            <a:pPr lvl="1" eaLnBrk="1" hangingPunct="1"/>
            <a:r>
              <a:rPr lang="en-US" sz="2000"/>
              <a:t>High cognitive demand</a:t>
            </a:r>
          </a:p>
          <a:p>
            <a:pPr lvl="1" eaLnBrk="1" hangingPunct="1"/>
            <a:r>
              <a:rPr lang="en-US" sz="2000"/>
              <a:t>Inclusive</a:t>
            </a:r>
          </a:p>
          <a:p>
            <a:pPr lvl="1" eaLnBrk="1" hangingPunct="1"/>
            <a:r>
              <a:rPr lang="en-US" sz="2000"/>
              <a:t>Obligatory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Questioning in history: discussion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charset="2"/>
              <a:buNone/>
            </a:pPr>
            <a:r>
              <a:rPr lang="en-US">
                <a:ea typeface="ＭＳ Ｐゴシック" charset="-128"/>
              </a:rPr>
              <a:t>In which year did World War II begin?</a:t>
            </a:r>
          </a:p>
          <a:p>
            <a:pPr marL="914400" lvl="1" indent="-457200" eaLnBrk="1" hangingPunct="1">
              <a:buFont typeface="Arial" charset="0"/>
              <a:buAutoNum type="alphaUcPeriod"/>
            </a:pPr>
            <a:r>
              <a:rPr lang="en-US"/>
              <a:t>1919</a:t>
            </a:r>
          </a:p>
          <a:p>
            <a:pPr marL="914400" lvl="1" indent="-457200" eaLnBrk="1" hangingPunct="1">
              <a:buFont typeface="Arial" charset="0"/>
              <a:buAutoNum type="alphaUcPeriod"/>
            </a:pPr>
            <a:r>
              <a:rPr lang="en-US"/>
              <a:t>1938</a:t>
            </a:r>
          </a:p>
          <a:p>
            <a:pPr marL="914400" lvl="1" indent="-457200" eaLnBrk="1" hangingPunct="1">
              <a:buFont typeface="Arial" charset="0"/>
              <a:buAutoNum type="alphaUcPeriod"/>
            </a:pPr>
            <a:r>
              <a:rPr lang="en-US"/>
              <a:t>1939</a:t>
            </a:r>
          </a:p>
          <a:p>
            <a:pPr marL="914400" lvl="1" indent="-457200" eaLnBrk="1" hangingPunct="1">
              <a:buFont typeface="Arial" charset="0"/>
              <a:buAutoNum type="alphaUcPeriod"/>
            </a:pPr>
            <a:r>
              <a:rPr lang="en-US"/>
              <a:t>1940</a:t>
            </a:r>
          </a:p>
          <a:p>
            <a:pPr marL="914400" lvl="1" indent="-457200" eaLnBrk="1" hangingPunct="1">
              <a:buFont typeface="Arial" charset="0"/>
              <a:buAutoNum type="alphaUcPeriod"/>
            </a:pPr>
            <a:r>
              <a:rPr lang="en-US"/>
              <a:t>1941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Questioning in history: diagnosis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3000">
                <a:ea typeface="ＭＳ Ｐゴシック" charset="-128"/>
              </a:rPr>
              <a:t>Why are historians concerned with bias when analyzing sources?</a:t>
            </a:r>
          </a:p>
          <a:p>
            <a:pPr marL="363538" lvl="1" indent="-361950" eaLnBrk="1" hangingPunct="1">
              <a:lnSpc>
                <a:spcPct val="90000"/>
              </a:lnSpc>
              <a:buFont typeface="Arial" charset="0"/>
              <a:buAutoNum type="alphaUcPeriod"/>
            </a:pPr>
            <a:r>
              <a:rPr lang="en-US" sz="2600"/>
              <a:t>People can never be trusted to tell the truth</a:t>
            </a:r>
          </a:p>
          <a:p>
            <a:pPr marL="363538" lvl="1" indent="-361950" eaLnBrk="1" hangingPunct="1">
              <a:lnSpc>
                <a:spcPct val="90000"/>
              </a:lnSpc>
              <a:buFont typeface="Arial" charset="0"/>
              <a:buAutoNum type="alphaUcPeriod"/>
            </a:pPr>
            <a:r>
              <a:rPr lang="en-US" sz="2600"/>
              <a:t>People deliberately leave out important details</a:t>
            </a:r>
          </a:p>
          <a:p>
            <a:pPr marL="363538" lvl="1" indent="-361950" eaLnBrk="1" hangingPunct="1">
              <a:lnSpc>
                <a:spcPct val="90000"/>
              </a:lnSpc>
              <a:buFont typeface="Arial" charset="0"/>
              <a:buAutoNum type="alphaUcPeriod"/>
            </a:pPr>
            <a:r>
              <a:rPr lang="en-US" sz="2600"/>
              <a:t>People are only able to provide meaningful information if they experienced an event firsthand</a:t>
            </a:r>
          </a:p>
          <a:p>
            <a:pPr marL="363538" lvl="1" indent="-361950" eaLnBrk="1" hangingPunct="1">
              <a:lnSpc>
                <a:spcPct val="90000"/>
              </a:lnSpc>
              <a:buFont typeface="Arial" charset="0"/>
              <a:buAutoNum type="alphaUcPeriod"/>
            </a:pPr>
            <a:r>
              <a:rPr lang="en-US" sz="2600"/>
              <a:t>People interpret the same event in different ways, according to their experience</a:t>
            </a:r>
          </a:p>
          <a:p>
            <a:pPr marL="363538" lvl="1" indent="-361950" eaLnBrk="1" hangingPunct="1">
              <a:lnSpc>
                <a:spcPct val="90000"/>
              </a:lnSpc>
              <a:buFont typeface="Arial" charset="0"/>
              <a:buAutoNum type="alphaUcPeriod"/>
            </a:pPr>
            <a:r>
              <a:rPr lang="en-US" sz="2600"/>
              <a:t>People are unaware of the motivations for their actions</a:t>
            </a:r>
          </a:p>
          <a:p>
            <a:pPr marL="363538" lvl="1" indent="-361950" eaLnBrk="1" hangingPunct="1">
              <a:lnSpc>
                <a:spcPct val="90000"/>
              </a:lnSpc>
              <a:buFont typeface="Arial" charset="0"/>
              <a:buAutoNum type="alphaUcPeriod"/>
            </a:pPr>
            <a:r>
              <a:rPr lang="en-US" sz="2600"/>
              <a:t>People get confused about sequences of events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30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Questioning in MFL: discussion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449263" y="1625600"/>
            <a:ext cx="8353425" cy="3554413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>
                <a:ea typeface="ＭＳ Ｐゴシック" charset="-128"/>
              </a:rPr>
              <a:t>Is the verb “être” regular in French?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Questioning in MFL: diagnosis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41275" eaLnBrk="1" hangingPunct="1">
              <a:buFont typeface="Wingdings" charset="2"/>
              <a:buNone/>
            </a:pPr>
            <a:r>
              <a:rPr lang="es-ES">
                <a:ea typeface="ＭＳ Ｐゴシック" charset="-128"/>
              </a:rPr>
              <a:t>Which of the following is the correct translation for ”I</a:t>
            </a:r>
            <a:r>
              <a:rPr lang="en-US">
                <a:ea typeface="ＭＳ Ｐゴシック" charset="-128"/>
              </a:rPr>
              <a:t> </a:t>
            </a:r>
            <a:r>
              <a:rPr lang="es-ES">
                <a:ea typeface="ＭＳ Ｐゴシック" charset="-128"/>
              </a:rPr>
              <a:t>give the book to him”?</a:t>
            </a:r>
          </a:p>
          <a:p>
            <a:pPr marL="938213" lvl="1" indent="-457200" eaLnBrk="1" hangingPunct="1">
              <a:buFont typeface="Arial" charset="0"/>
              <a:buAutoNum type="alphaUcPeriod"/>
            </a:pPr>
            <a:r>
              <a:rPr lang="es-ES"/>
              <a:t>Yo lo doy el libro.</a:t>
            </a:r>
          </a:p>
          <a:p>
            <a:pPr marL="938213" lvl="1" indent="-457200" eaLnBrk="1" hangingPunct="1">
              <a:buFont typeface="Arial" charset="0"/>
              <a:buAutoNum type="alphaUcPeriod"/>
            </a:pPr>
            <a:r>
              <a:rPr lang="es-ES"/>
              <a:t>Yo doy le el libro.</a:t>
            </a:r>
          </a:p>
          <a:p>
            <a:pPr marL="938213" lvl="1" indent="-457200" eaLnBrk="1" hangingPunct="1">
              <a:buFont typeface="Arial" charset="0"/>
              <a:buAutoNum type="alphaUcPeriod"/>
            </a:pPr>
            <a:r>
              <a:rPr lang="es-ES"/>
              <a:t>Yo le doy el libro.</a:t>
            </a:r>
          </a:p>
          <a:p>
            <a:pPr marL="938213" lvl="1" indent="-457200" eaLnBrk="1" hangingPunct="1">
              <a:buFont typeface="Arial" charset="0"/>
              <a:buAutoNum type="alphaUcPeriod"/>
            </a:pPr>
            <a:r>
              <a:rPr lang="es-ES"/>
              <a:t>Yo doy lo el libro.</a:t>
            </a:r>
          </a:p>
          <a:p>
            <a:pPr marL="938213" lvl="1" indent="-457200" eaLnBrk="1" hangingPunct="1">
              <a:buFont typeface="Arial" charset="0"/>
              <a:buAutoNum type="alphaUcPeriod"/>
            </a:pPr>
            <a:r>
              <a:rPr lang="es-ES"/>
              <a:t>Yo doy el libro le.</a:t>
            </a:r>
          </a:p>
          <a:p>
            <a:pPr marL="938213" lvl="1" indent="-457200" eaLnBrk="1" hangingPunct="1">
              <a:buFont typeface="Arial" charset="0"/>
              <a:buAutoNum type="alphaUcPeriod"/>
            </a:pPr>
            <a:r>
              <a:rPr lang="es-ES"/>
              <a:t>Yo doy el libro lo.</a:t>
            </a:r>
          </a:p>
          <a:p>
            <a:pPr indent="41275" eaLnBrk="1" hangingPunct="1"/>
            <a:endParaRPr lang="en-US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Hinge Questions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>
                <a:ea typeface="ＭＳ Ｐゴシック" charset="-128"/>
              </a:rPr>
              <a:t>A hinge question is based on the important concept in a lesson that is critical for students to understand before you move on in the lesson.</a:t>
            </a:r>
          </a:p>
          <a:p>
            <a:pPr eaLnBrk="1" hangingPunct="1">
              <a:lnSpc>
                <a:spcPct val="80000"/>
              </a:lnSpc>
            </a:pPr>
            <a:endParaRPr lang="en-US" sz="250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>
                <a:ea typeface="ＭＳ Ｐゴシック" charset="-128"/>
              </a:rPr>
              <a:t>The question should fall about midway during the lesson.</a:t>
            </a:r>
          </a:p>
          <a:p>
            <a:pPr eaLnBrk="1" hangingPunct="1">
              <a:lnSpc>
                <a:spcPct val="80000"/>
              </a:lnSpc>
            </a:pPr>
            <a:endParaRPr lang="en-US" sz="250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>
                <a:ea typeface="ＭＳ Ｐゴシック" charset="-128"/>
              </a:rPr>
              <a:t>Every student must respond to the question within two minutes.</a:t>
            </a:r>
          </a:p>
          <a:p>
            <a:pPr eaLnBrk="1" hangingPunct="1">
              <a:lnSpc>
                <a:spcPct val="80000"/>
              </a:lnSpc>
            </a:pPr>
            <a:endParaRPr lang="en-US" sz="250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>
                <a:ea typeface="ＭＳ Ｐゴシック" charset="-128"/>
              </a:rPr>
              <a:t>You must be able to collect and interpret the responses from all students in 30 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Differentiation 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129027" name="Rectangle 1027"/>
          <p:cNvSpPr>
            <a:spLocks noChangeArrowheads="1"/>
          </p:cNvSpPr>
          <p:nvPr/>
        </p:nvSpPr>
        <p:spPr bwMode="auto">
          <a:xfrm>
            <a:off x="1055688" y="2925763"/>
            <a:ext cx="671512" cy="671512"/>
          </a:xfrm>
          <a:prstGeom prst="rect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28" name="Rectangle 1028"/>
          <p:cNvSpPr>
            <a:spLocks noChangeArrowheads="1"/>
          </p:cNvSpPr>
          <p:nvPr/>
        </p:nvSpPr>
        <p:spPr bwMode="auto">
          <a:xfrm>
            <a:off x="1727200" y="2925763"/>
            <a:ext cx="673100" cy="671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29" name="Rectangle 1029"/>
          <p:cNvSpPr>
            <a:spLocks noChangeArrowheads="1"/>
          </p:cNvSpPr>
          <p:nvPr/>
        </p:nvSpPr>
        <p:spPr bwMode="auto">
          <a:xfrm>
            <a:off x="1087438" y="3597275"/>
            <a:ext cx="671512" cy="671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0" name="Rectangle 1030"/>
          <p:cNvSpPr>
            <a:spLocks noChangeArrowheads="1"/>
          </p:cNvSpPr>
          <p:nvPr/>
        </p:nvSpPr>
        <p:spPr bwMode="auto">
          <a:xfrm>
            <a:off x="1730375" y="3597275"/>
            <a:ext cx="669925" cy="671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1" name="Rectangle 1031"/>
          <p:cNvSpPr>
            <a:spLocks noChangeArrowheads="1"/>
          </p:cNvSpPr>
          <p:nvPr/>
        </p:nvSpPr>
        <p:spPr bwMode="auto">
          <a:xfrm>
            <a:off x="2901950" y="2925763"/>
            <a:ext cx="1358900" cy="136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2" name="Rectangle 1032"/>
          <p:cNvSpPr>
            <a:spLocks noChangeArrowheads="1"/>
          </p:cNvSpPr>
          <p:nvPr/>
        </p:nvSpPr>
        <p:spPr bwMode="auto">
          <a:xfrm>
            <a:off x="4714875" y="2925763"/>
            <a:ext cx="1360488" cy="136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3" name="Rectangle 1033"/>
          <p:cNvSpPr>
            <a:spLocks noChangeArrowheads="1"/>
          </p:cNvSpPr>
          <p:nvPr/>
        </p:nvSpPr>
        <p:spPr bwMode="auto">
          <a:xfrm>
            <a:off x="6591300" y="2925763"/>
            <a:ext cx="1358900" cy="136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4" name="Line 1034"/>
          <p:cNvSpPr>
            <a:spLocks noChangeShapeType="1"/>
          </p:cNvSpPr>
          <p:nvPr/>
        </p:nvSpPr>
        <p:spPr bwMode="auto">
          <a:xfrm>
            <a:off x="3571875" y="2940050"/>
            <a:ext cx="0" cy="134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5" name="Line 1035"/>
          <p:cNvSpPr>
            <a:spLocks noChangeShapeType="1"/>
          </p:cNvSpPr>
          <p:nvPr/>
        </p:nvSpPr>
        <p:spPr bwMode="auto">
          <a:xfrm>
            <a:off x="3227388" y="2925763"/>
            <a:ext cx="0" cy="1374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6" name="Line 1036"/>
          <p:cNvSpPr>
            <a:spLocks noChangeShapeType="1"/>
          </p:cNvSpPr>
          <p:nvPr/>
        </p:nvSpPr>
        <p:spPr bwMode="auto">
          <a:xfrm>
            <a:off x="3930650" y="2911475"/>
            <a:ext cx="0" cy="1374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7" name="Line 1037"/>
          <p:cNvSpPr>
            <a:spLocks noChangeShapeType="1"/>
          </p:cNvSpPr>
          <p:nvPr/>
        </p:nvSpPr>
        <p:spPr bwMode="auto">
          <a:xfrm flipV="1">
            <a:off x="4727575" y="2925763"/>
            <a:ext cx="1344613" cy="136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8" name="Line 1038"/>
          <p:cNvSpPr>
            <a:spLocks noChangeShapeType="1"/>
          </p:cNvSpPr>
          <p:nvPr/>
        </p:nvSpPr>
        <p:spPr bwMode="auto">
          <a:xfrm flipV="1">
            <a:off x="4711700" y="2940050"/>
            <a:ext cx="703263" cy="703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9" name="Line 1039"/>
          <p:cNvSpPr>
            <a:spLocks noChangeShapeType="1"/>
          </p:cNvSpPr>
          <p:nvPr/>
        </p:nvSpPr>
        <p:spPr bwMode="auto">
          <a:xfrm>
            <a:off x="6605588" y="2959100"/>
            <a:ext cx="1327150" cy="1327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0" name="Rectangle 1040"/>
          <p:cNvSpPr>
            <a:spLocks noChangeArrowheads="1"/>
          </p:cNvSpPr>
          <p:nvPr/>
        </p:nvSpPr>
        <p:spPr bwMode="auto">
          <a:xfrm>
            <a:off x="6588125" y="2922588"/>
            <a:ext cx="673100" cy="671512"/>
          </a:xfrm>
          <a:prstGeom prst="rect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1" name="Line 1041"/>
          <p:cNvSpPr>
            <a:spLocks noChangeShapeType="1"/>
          </p:cNvSpPr>
          <p:nvPr/>
        </p:nvSpPr>
        <p:spPr bwMode="auto">
          <a:xfrm>
            <a:off x="7261225" y="3629025"/>
            <a:ext cx="0" cy="657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2" name="Rectangle 1042"/>
          <p:cNvSpPr>
            <a:spLocks noChangeArrowheads="1"/>
          </p:cNvSpPr>
          <p:nvPr/>
        </p:nvSpPr>
        <p:spPr bwMode="auto">
          <a:xfrm>
            <a:off x="2898775" y="2925763"/>
            <a:ext cx="328613" cy="623887"/>
          </a:xfrm>
          <a:prstGeom prst="rect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3" name="Rectangle 1043"/>
          <p:cNvSpPr>
            <a:spLocks noChangeArrowheads="1"/>
          </p:cNvSpPr>
          <p:nvPr/>
        </p:nvSpPr>
        <p:spPr bwMode="auto">
          <a:xfrm>
            <a:off x="3933825" y="3579813"/>
            <a:ext cx="327025" cy="706437"/>
          </a:xfrm>
          <a:prstGeom prst="rect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4" name="AutoShape 1044"/>
          <p:cNvSpPr>
            <a:spLocks noChangeArrowheads="1"/>
          </p:cNvSpPr>
          <p:nvPr/>
        </p:nvSpPr>
        <p:spPr bwMode="auto">
          <a:xfrm rot="-5400000">
            <a:off x="5353050" y="3567113"/>
            <a:ext cx="720725" cy="717550"/>
          </a:xfrm>
          <a:prstGeom prst="rtTriangle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5" name="Text Box 1045"/>
          <p:cNvSpPr txBox="1">
            <a:spLocks noChangeArrowheads="1"/>
          </p:cNvSpPr>
          <p:nvPr/>
        </p:nvSpPr>
        <p:spPr bwMode="auto">
          <a:xfrm>
            <a:off x="3328988" y="4438650"/>
            <a:ext cx="469900" cy="46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solidFill>
                  <a:schemeClr val="accent1"/>
                </a:solidFill>
                <a:latin typeface="Helvetica" charset="0"/>
                <a:ea typeface="Times New Roman" charset="0"/>
                <a:cs typeface="Times New Roman" charset="0"/>
              </a:rPr>
              <a:t>B</a:t>
            </a:r>
          </a:p>
        </p:txBody>
      </p:sp>
      <p:sp>
        <p:nvSpPr>
          <p:cNvPr id="129046" name="Text Box 1046"/>
          <p:cNvSpPr txBox="1">
            <a:spLocks noChangeArrowheads="1"/>
          </p:cNvSpPr>
          <p:nvPr/>
        </p:nvSpPr>
        <p:spPr bwMode="auto">
          <a:xfrm>
            <a:off x="5078413" y="4438650"/>
            <a:ext cx="471487" cy="46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solidFill>
                  <a:schemeClr val="accent1"/>
                </a:solidFill>
                <a:latin typeface="Helvetica" charset="0"/>
                <a:ea typeface="Times New Roman" charset="0"/>
                <a:cs typeface="Times New Roman" charset="0"/>
              </a:rPr>
              <a:t>C</a:t>
            </a:r>
            <a:endParaRPr lang="en-US" sz="1200">
              <a:solidFill>
                <a:schemeClr val="accent1"/>
              </a:solidFill>
              <a:latin typeface="Helvetica" charset="0"/>
              <a:ea typeface="Times New Roman" charset="0"/>
              <a:cs typeface="Times New Roman" charset="0"/>
            </a:endParaRPr>
          </a:p>
        </p:txBody>
      </p:sp>
      <p:sp>
        <p:nvSpPr>
          <p:cNvPr id="129047" name="Text Box 1047"/>
          <p:cNvSpPr txBox="1">
            <a:spLocks noChangeArrowheads="1"/>
          </p:cNvSpPr>
          <p:nvPr/>
        </p:nvSpPr>
        <p:spPr bwMode="auto">
          <a:xfrm>
            <a:off x="7018338" y="4438650"/>
            <a:ext cx="468312" cy="46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solidFill>
                  <a:schemeClr val="accent1"/>
                </a:solidFill>
                <a:latin typeface="Helvetica" charset="0"/>
                <a:ea typeface="Times New Roman" charset="0"/>
                <a:cs typeface="Times New Roman" charset="0"/>
              </a:rPr>
              <a:t>D</a:t>
            </a:r>
          </a:p>
        </p:txBody>
      </p:sp>
      <p:sp>
        <p:nvSpPr>
          <p:cNvPr id="129048" name="Text Box 1048"/>
          <p:cNvSpPr txBox="1">
            <a:spLocks noChangeArrowheads="1"/>
          </p:cNvSpPr>
          <p:nvPr/>
        </p:nvSpPr>
        <p:spPr bwMode="auto">
          <a:xfrm>
            <a:off x="1516063" y="4438650"/>
            <a:ext cx="468312" cy="46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solidFill>
                  <a:schemeClr val="accent1"/>
                </a:solidFill>
                <a:latin typeface="Helvetica" charset="0"/>
                <a:ea typeface="Times New Roman" charset="0"/>
                <a:cs typeface="Times New Roman" charset="0"/>
              </a:rPr>
              <a:t>A</a:t>
            </a:r>
            <a:endParaRPr lang="en-US" sz="1200">
              <a:solidFill>
                <a:schemeClr val="accent1"/>
              </a:solidFill>
              <a:latin typeface="Helvetica" charset="0"/>
              <a:ea typeface="Times New Roman" charset="0"/>
              <a:cs typeface="Times New Roman" charset="0"/>
            </a:endParaRPr>
          </a:p>
        </p:txBody>
      </p:sp>
      <p:sp>
        <p:nvSpPr>
          <p:cNvPr id="129049" name="Text Box 1049"/>
          <p:cNvSpPr txBox="1">
            <a:spLocks noChangeArrowheads="1"/>
          </p:cNvSpPr>
          <p:nvPr/>
        </p:nvSpPr>
        <p:spPr bwMode="auto">
          <a:xfrm>
            <a:off x="508000" y="1404938"/>
            <a:ext cx="7959725" cy="830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>
                <a:latin typeface="Arial" charset="0"/>
                <a:ea typeface="Times New Roman" charset="0"/>
                <a:cs typeface="Times New Roman" charset="0"/>
              </a:rPr>
              <a:t>In which of the following diagrams is one quarter of the area shaded?</a:t>
            </a:r>
            <a:endParaRPr lang="en-US" sz="1800">
              <a:latin typeface="Arial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Differentiation 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129045" name="Text Box 1045"/>
          <p:cNvSpPr txBox="1">
            <a:spLocks noChangeArrowheads="1"/>
          </p:cNvSpPr>
          <p:nvPr/>
        </p:nvSpPr>
        <p:spPr bwMode="auto">
          <a:xfrm>
            <a:off x="3328988" y="4438650"/>
            <a:ext cx="469900" cy="46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solidFill>
                  <a:schemeClr val="accent1"/>
                </a:solidFill>
                <a:latin typeface="Helvetica" charset="0"/>
                <a:ea typeface="Times New Roman" charset="0"/>
                <a:cs typeface="Times New Roman" charset="0"/>
              </a:rPr>
              <a:t>B</a:t>
            </a:r>
          </a:p>
        </p:txBody>
      </p:sp>
      <p:sp>
        <p:nvSpPr>
          <p:cNvPr id="129046" name="Text Box 1046"/>
          <p:cNvSpPr txBox="1">
            <a:spLocks noChangeArrowheads="1"/>
          </p:cNvSpPr>
          <p:nvPr/>
        </p:nvSpPr>
        <p:spPr bwMode="auto">
          <a:xfrm>
            <a:off x="5078413" y="4438650"/>
            <a:ext cx="471487" cy="46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solidFill>
                  <a:schemeClr val="accent1"/>
                </a:solidFill>
                <a:latin typeface="Helvetica" charset="0"/>
                <a:ea typeface="Times New Roman" charset="0"/>
                <a:cs typeface="Times New Roman" charset="0"/>
              </a:rPr>
              <a:t>C</a:t>
            </a:r>
            <a:endParaRPr lang="en-US" sz="1200">
              <a:solidFill>
                <a:schemeClr val="accent1"/>
              </a:solidFill>
              <a:latin typeface="Helvetica" charset="0"/>
              <a:ea typeface="Times New Roman" charset="0"/>
              <a:cs typeface="Times New Roman" charset="0"/>
            </a:endParaRPr>
          </a:p>
        </p:txBody>
      </p:sp>
      <p:sp>
        <p:nvSpPr>
          <p:cNvPr id="129047" name="Text Box 1047"/>
          <p:cNvSpPr txBox="1">
            <a:spLocks noChangeArrowheads="1"/>
          </p:cNvSpPr>
          <p:nvPr/>
        </p:nvSpPr>
        <p:spPr bwMode="auto">
          <a:xfrm>
            <a:off x="7018338" y="4438650"/>
            <a:ext cx="468312" cy="46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solidFill>
                  <a:schemeClr val="accent1"/>
                </a:solidFill>
                <a:latin typeface="Helvetica" charset="0"/>
                <a:ea typeface="Times New Roman" charset="0"/>
                <a:cs typeface="Times New Roman" charset="0"/>
              </a:rPr>
              <a:t>D</a:t>
            </a:r>
          </a:p>
        </p:txBody>
      </p:sp>
      <p:sp>
        <p:nvSpPr>
          <p:cNvPr id="129048" name="Text Box 1048"/>
          <p:cNvSpPr txBox="1">
            <a:spLocks noChangeArrowheads="1"/>
          </p:cNvSpPr>
          <p:nvPr/>
        </p:nvSpPr>
        <p:spPr bwMode="auto">
          <a:xfrm>
            <a:off x="1516063" y="4438650"/>
            <a:ext cx="468312" cy="46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solidFill>
                  <a:schemeClr val="accent1"/>
                </a:solidFill>
                <a:latin typeface="Helvetica" charset="0"/>
                <a:ea typeface="Times New Roman" charset="0"/>
                <a:cs typeface="Times New Roman" charset="0"/>
              </a:rPr>
              <a:t>A</a:t>
            </a:r>
            <a:endParaRPr lang="en-US" sz="1200">
              <a:solidFill>
                <a:schemeClr val="accent1"/>
              </a:solidFill>
              <a:latin typeface="Helvetica" charset="0"/>
              <a:ea typeface="Times New Roman" charset="0"/>
              <a:cs typeface="Times New Roman" charset="0"/>
            </a:endParaRPr>
          </a:p>
        </p:txBody>
      </p:sp>
      <p:sp>
        <p:nvSpPr>
          <p:cNvPr id="129049" name="Text Box 1049"/>
          <p:cNvSpPr txBox="1">
            <a:spLocks noChangeArrowheads="1"/>
          </p:cNvSpPr>
          <p:nvPr/>
        </p:nvSpPr>
        <p:spPr bwMode="auto">
          <a:xfrm>
            <a:off x="508000" y="1404938"/>
            <a:ext cx="795972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dirty="0" smtClean="0">
                <a:latin typeface="Arial" charset="0"/>
                <a:ea typeface="Times New Roman" charset="0"/>
                <a:cs typeface="Times New Roman" charset="0"/>
              </a:rPr>
              <a:t>Which </a:t>
            </a:r>
            <a:r>
              <a:rPr lang="en-US" dirty="0">
                <a:latin typeface="Arial" charset="0"/>
                <a:ea typeface="Times New Roman" charset="0"/>
                <a:cs typeface="Times New Roman" charset="0"/>
              </a:rPr>
              <a:t>of the following</a:t>
            </a:r>
            <a:r>
              <a:rPr lang="en-US" dirty="0" smtClean="0">
                <a:latin typeface="Arial" charset="0"/>
                <a:ea typeface="Times New Roman" charset="0"/>
                <a:cs typeface="Times New Roman" charset="0"/>
              </a:rPr>
              <a:t> quadrilaterals is a trapezium?</a:t>
            </a:r>
            <a:endParaRPr lang="en-US" sz="1800" dirty="0">
              <a:latin typeface="Arial" charset="0"/>
              <a:ea typeface="Times New Roman" charset="0"/>
              <a:cs typeface="Times New Roman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016000" y="2520950"/>
            <a:ext cx="1079500" cy="1816100"/>
            <a:chOff x="1320800" y="2349500"/>
            <a:chExt cx="1079500" cy="18161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346200" y="2362200"/>
              <a:ext cx="1054100" cy="635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866900" y="3835400"/>
              <a:ext cx="520700" cy="2921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844550" y="2825750"/>
              <a:ext cx="1498600" cy="5461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816100" y="3581400"/>
              <a:ext cx="1155700" cy="12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rapezoid 40"/>
          <p:cNvSpPr/>
          <p:nvPr/>
        </p:nvSpPr>
        <p:spPr>
          <a:xfrm rot="5400000">
            <a:off x="4548188" y="2782887"/>
            <a:ext cx="1371600" cy="1292225"/>
          </a:xfrm>
          <a:prstGeom prst="trapezoid">
            <a:avLst>
              <a:gd name="adj" fmla="val 25749"/>
            </a:avLst>
          </a:pr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rapezoid 41"/>
          <p:cNvSpPr/>
          <p:nvPr/>
        </p:nvSpPr>
        <p:spPr>
          <a:xfrm>
            <a:off x="2819400" y="2768600"/>
            <a:ext cx="1371600" cy="1320800"/>
          </a:xfrm>
          <a:prstGeom prst="trapezoid">
            <a:avLst>
              <a:gd name="adj" fmla="val 25000"/>
            </a:avLst>
          </a:pr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16200000" flipH="1">
            <a:off x="5905500" y="3263900"/>
            <a:ext cx="1485900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 flipV="1">
            <a:off x="6642102" y="3994150"/>
            <a:ext cx="1155698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42100" y="2546350"/>
            <a:ext cx="1168400" cy="400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289800" y="3467100"/>
            <a:ext cx="1028700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Differentiation 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Identify the adverbs in these sentences:</a:t>
            </a:r>
          </a:p>
          <a:p>
            <a:endParaRPr lang="en-US" dirty="0" smtClean="0"/>
          </a:p>
          <a:p>
            <a:pPr marL="728663" lvl="1" indent="-457200">
              <a:buFont typeface="+mj-lt"/>
              <a:buAutoNum type="arabicPeriod"/>
            </a:pPr>
            <a:r>
              <a:rPr lang="en-US" dirty="0" smtClean="0"/>
              <a:t>The boy ran across the street quickly.</a:t>
            </a:r>
            <a:br>
              <a:rPr lang="en-US" dirty="0" smtClean="0"/>
            </a:br>
            <a:r>
              <a:rPr lang="en-US" dirty="0" smtClean="0"/>
              <a:t>        (A)  (B)     (C)              (D)       (E)</a:t>
            </a:r>
          </a:p>
          <a:p>
            <a:pPr marL="728663" lvl="1" indent="-457200">
              <a:buFont typeface="+mj-lt"/>
              <a:buAutoNum type="arabicPeriod"/>
            </a:pPr>
            <a:endParaRPr lang="en-GB" dirty="0" smtClean="0"/>
          </a:p>
          <a:p>
            <a:pPr marL="728663" lvl="1" indent="-457200">
              <a:buFont typeface="+mj-lt"/>
              <a:buAutoNum type="arabicPeriod"/>
            </a:pPr>
            <a:r>
              <a:rPr lang="en-US" dirty="0" smtClean="0"/>
              <a:t>Jayne usually crossed the street in a leisurely fashion.</a:t>
            </a:r>
            <a:br>
              <a:rPr lang="en-US" dirty="0" smtClean="0"/>
            </a:br>
            <a:r>
              <a:rPr lang="en-US" dirty="0" smtClean="0"/>
              <a:t>             (A)          (B)               (C)                (D)          (E)</a:t>
            </a:r>
          </a:p>
          <a:p>
            <a:pPr marL="728663" lvl="1" indent="-457200">
              <a:buFont typeface="+mj-lt"/>
              <a:buAutoNum type="arabicPeriod"/>
            </a:pPr>
            <a:endParaRPr lang="en-GB" dirty="0" smtClean="0"/>
          </a:p>
          <a:p>
            <a:pPr marL="728663" lvl="1" indent="-457200">
              <a:buFont typeface="+mj-lt"/>
              <a:buAutoNum type="arabicPeriod"/>
            </a:pPr>
            <a:r>
              <a:rPr lang="en-US" dirty="0" smtClean="0"/>
              <a:t>Fred ran the race well but unsuccessfully.</a:t>
            </a:r>
            <a:br>
              <a:rPr lang="en-US" dirty="0" smtClean="0"/>
            </a:br>
            <a:r>
              <a:rPr lang="en-US" dirty="0" smtClean="0"/>
              <a:t>          (A)          (B)  (C)   (D)          (E)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Real-time test: </a:t>
            </a:r>
            <a:r>
              <a:rPr lang="en-US" dirty="0">
                <a:ea typeface="ＭＳ Ｐゴシック" charset="-128"/>
              </a:rPr>
              <a:t>Figurative language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66725" y="3201988"/>
            <a:ext cx="3194050" cy="3656012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lphaUcPeriod"/>
            </a:pPr>
            <a:r>
              <a:rPr lang="en-US" sz="2000" dirty="0">
                <a:ea typeface="ＭＳ Ｐゴシック" charset="-128"/>
              </a:rPr>
              <a:t>Alliteration</a:t>
            </a:r>
          </a:p>
          <a:p>
            <a:pPr marL="609600" indent="-609600" eaLnBrk="1" hangingPunct="1">
              <a:buFont typeface="Arial" charset="0"/>
              <a:buAutoNum type="alphaUcPeriod"/>
            </a:pPr>
            <a:r>
              <a:rPr lang="en-US" sz="2000" dirty="0">
                <a:ea typeface="ＭＳ Ｐゴシック" charset="-128"/>
              </a:rPr>
              <a:t>Hyperbole</a:t>
            </a:r>
            <a:endParaRPr lang="en-US" sz="2000" dirty="0" smtClean="0">
              <a:ea typeface="ＭＳ Ｐゴシック" charset="-128"/>
            </a:endParaRPr>
          </a:p>
          <a:p>
            <a:pPr marL="609600" indent="-609600" eaLnBrk="1" hangingPunct="1">
              <a:buFont typeface="Arial" charset="0"/>
              <a:buAutoNum type="alphaUcPeriod"/>
            </a:pPr>
            <a:r>
              <a:rPr lang="en-US" sz="2000" dirty="0" smtClean="0">
                <a:ea typeface="ＭＳ Ｐゴシック" charset="-128"/>
              </a:rPr>
              <a:t>Onomatopoeia</a:t>
            </a:r>
            <a:endParaRPr lang="en-US" sz="2000" dirty="0">
              <a:ea typeface="ＭＳ Ｐゴシック" charset="-128"/>
            </a:endParaRPr>
          </a:p>
          <a:p>
            <a:pPr marL="609600" indent="-609600" eaLnBrk="1" hangingPunct="1">
              <a:buFont typeface="Arial" charset="0"/>
              <a:buAutoNum type="alphaUcPeriod"/>
            </a:pPr>
            <a:r>
              <a:rPr lang="en-US" sz="2000" dirty="0">
                <a:ea typeface="ＭＳ Ｐゴシック" charset="-128"/>
              </a:rPr>
              <a:t>Personification</a:t>
            </a:r>
          </a:p>
          <a:p>
            <a:pPr marL="609600" indent="-609600" eaLnBrk="1" hangingPunct="1">
              <a:buFont typeface="Arial" charset="0"/>
              <a:buAutoNum type="alphaUcPeriod"/>
            </a:pPr>
            <a:r>
              <a:rPr lang="en-US" sz="2000" dirty="0" smtClean="0">
                <a:ea typeface="ＭＳ Ｐゴシック" charset="-128"/>
              </a:rPr>
              <a:t>Simile</a:t>
            </a:r>
            <a:endParaRPr lang="en-US" sz="2000" dirty="0">
              <a:ea typeface="ＭＳ Ｐゴシック" charset="-128"/>
            </a:endParaRP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3733800" y="2736850"/>
            <a:ext cx="5181600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AutoNum type="arabicPeriod"/>
            </a:pPr>
            <a:r>
              <a:rPr lang="en-US" sz="2000" b="1" dirty="0">
                <a:latin typeface="Arial" charset="0"/>
              </a:rPr>
              <a:t>He was</a:t>
            </a:r>
            <a:r>
              <a:rPr lang="en-US" sz="2000" b="1" dirty="0" smtClean="0">
                <a:latin typeface="Arial" charset="0"/>
              </a:rPr>
              <a:t> like a </a:t>
            </a:r>
            <a:r>
              <a:rPr lang="en-US" sz="2000" b="1" dirty="0">
                <a:latin typeface="Arial" charset="0"/>
              </a:rPr>
              <a:t>bull in a china shop.</a:t>
            </a:r>
            <a:endParaRPr lang="en-US" sz="2000" b="1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AutoNum type="arabicPeriod"/>
            </a:pPr>
            <a:r>
              <a:rPr lang="en-US" sz="2000" b="1" dirty="0" smtClean="0">
                <a:latin typeface="Arial" charset="0"/>
              </a:rPr>
              <a:t>This </a:t>
            </a:r>
            <a:r>
              <a:rPr lang="en-US" sz="2000" b="1" dirty="0">
                <a:latin typeface="Arial" charset="0"/>
              </a:rPr>
              <a:t>backpack weighs a ton.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AutoNum type="arabicPeriod"/>
            </a:pPr>
            <a:r>
              <a:rPr lang="en-US" sz="2000" b="1" dirty="0">
                <a:latin typeface="Arial" charset="0"/>
              </a:rPr>
              <a:t>The sweetly smiling sunshine…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AutoNum type="arabicPeriod"/>
            </a:pPr>
            <a:r>
              <a:rPr lang="en-US" sz="2000" b="1" dirty="0">
                <a:latin typeface="Arial" charset="0"/>
              </a:rPr>
              <a:t>He honked his horn at the cyclist.</a:t>
            </a:r>
            <a:endParaRPr lang="en-US" sz="2000" b="1" dirty="0" smtClean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AutoNum type="arabicPeriod"/>
            </a:pPr>
            <a:r>
              <a:rPr lang="en-US" sz="2000" b="1" dirty="0" smtClean="0">
                <a:latin typeface="Arial" charset="0"/>
              </a:rPr>
              <a:t>He </a:t>
            </a:r>
            <a:r>
              <a:rPr lang="en-US" sz="2000" b="1" dirty="0">
                <a:latin typeface="Arial" charset="0"/>
              </a:rPr>
              <a:t>was as tall as a house.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</a:pPr>
            <a:endParaRPr lang="en-US" sz="2000" b="1" dirty="0">
              <a:latin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</a:pPr>
            <a:endParaRPr lang="en-US" sz="2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Real-time test: </a:t>
            </a:r>
            <a:r>
              <a:rPr lang="en-US" dirty="0">
                <a:ea typeface="ＭＳ Ｐゴシック" charset="-128"/>
              </a:rPr>
              <a:t>Lines of symmetry</a:t>
            </a:r>
          </a:p>
        </p:txBody>
      </p:sp>
      <p:sp>
        <p:nvSpPr>
          <p:cNvPr id="122883" name="AutoShape 3"/>
          <p:cNvSpPr>
            <a:spLocks noChangeArrowheads="1"/>
          </p:cNvSpPr>
          <p:nvPr/>
        </p:nvSpPr>
        <p:spPr bwMode="auto">
          <a:xfrm>
            <a:off x="3706813" y="4140200"/>
            <a:ext cx="1862137" cy="1309688"/>
          </a:xfrm>
          <a:prstGeom prst="parallelogram">
            <a:avLst>
              <a:gd name="adj" fmla="val 3554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4" name="AutoShape 4"/>
          <p:cNvSpPr>
            <a:spLocks noChangeArrowheads="1"/>
          </p:cNvSpPr>
          <p:nvPr/>
        </p:nvSpPr>
        <p:spPr bwMode="auto">
          <a:xfrm>
            <a:off x="1235075" y="2192338"/>
            <a:ext cx="1898650" cy="13398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5" name="AutoShape 5"/>
          <p:cNvSpPr>
            <a:spLocks noChangeArrowheads="1"/>
          </p:cNvSpPr>
          <p:nvPr/>
        </p:nvSpPr>
        <p:spPr bwMode="auto">
          <a:xfrm>
            <a:off x="1371600" y="4081463"/>
            <a:ext cx="1643063" cy="1420812"/>
          </a:xfrm>
          <a:prstGeom prst="hexagon">
            <a:avLst>
              <a:gd name="adj" fmla="val 28911"/>
              <a:gd name="vf" fmla="val 11547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6" name="AutoShape 6"/>
          <p:cNvSpPr>
            <a:spLocks noChangeArrowheads="1"/>
          </p:cNvSpPr>
          <p:nvPr/>
        </p:nvSpPr>
        <p:spPr bwMode="auto">
          <a:xfrm>
            <a:off x="6350000" y="3963988"/>
            <a:ext cx="1576388" cy="1576387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7" name="AutoShape 7"/>
          <p:cNvSpPr>
            <a:spLocks noChangeArrowheads="1"/>
          </p:cNvSpPr>
          <p:nvPr/>
        </p:nvSpPr>
        <p:spPr bwMode="auto">
          <a:xfrm>
            <a:off x="3756025" y="2252663"/>
            <a:ext cx="1287463" cy="1287462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8" name="AutoShape 8"/>
          <p:cNvSpPr>
            <a:spLocks noChangeArrowheads="1"/>
          </p:cNvSpPr>
          <p:nvPr/>
        </p:nvSpPr>
        <p:spPr bwMode="auto">
          <a:xfrm>
            <a:off x="6129338" y="2328863"/>
            <a:ext cx="1709737" cy="9493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889125" y="2633663"/>
            <a:ext cx="5921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>
                <a:solidFill>
                  <a:srgbClr val="C6D9F1"/>
                </a:solidFill>
              </a:rPr>
              <a:t>A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3808413" y="2871788"/>
            <a:ext cx="5921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>
                <a:solidFill>
                  <a:srgbClr val="C6D9F1"/>
                </a:solidFill>
              </a:rPr>
              <a:t>B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6688138" y="2574925"/>
            <a:ext cx="5921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>
                <a:solidFill>
                  <a:srgbClr val="C6D9F1"/>
                </a:solidFill>
              </a:rPr>
              <a:t>C</a:t>
            </a: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1897063" y="4562475"/>
            <a:ext cx="5921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>
                <a:solidFill>
                  <a:srgbClr val="C6D9F1"/>
                </a:solidFill>
              </a:rPr>
              <a:t>D</a:t>
            </a:r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4341813" y="4565650"/>
            <a:ext cx="5921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>
                <a:solidFill>
                  <a:srgbClr val="C6D9F1"/>
                </a:solidFill>
              </a:rPr>
              <a:t>E</a:t>
            </a:r>
          </a:p>
        </p:txBody>
      </p:sp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6842125" y="4522788"/>
            <a:ext cx="5921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>
                <a:solidFill>
                  <a:srgbClr val="C6D9F1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Medicine Hat Tigers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A major junior (ice) hockey team playing in the Central Division of the Eastern Conference of the Western Hockey League  in Canada</a:t>
            </a:r>
          </a:p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Players are aged from 15 to 20</a:t>
            </a:r>
          </a:p>
          <a:p>
            <a:pPr lvl="1" eaLnBrk="1" hangingPunct="1"/>
            <a:r>
              <a:rPr lang="en-US" smtClean="0"/>
              <a:t>15 year olds are only allowed to play five games until their own season has ended</a:t>
            </a:r>
          </a:p>
          <a:p>
            <a:pPr lvl="1" eaLnBrk="1" hangingPunct="1"/>
            <a:r>
              <a:rPr lang="en-US" smtClean="0"/>
              <a:t>Each team is allowed only three 20 year olds</a:t>
            </a:r>
          </a:p>
          <a:p>
            <a:pPr lvl="1" eaLnBrk="1" hangingPunct="1"/>
            <a:r>
              <a:rPr lang="en-US" smtClean="0"/>
              <a:t>Total roster 25 players</a:t>
            </a:r>
          </a:p>
          <a:p>
            <a:pPr eaLnBrk="1" hangingPunct="1"/>
            <a:endParaRPr lang="en-US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FDDB8A-C627-4E44-818E-9C964A187AD3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Constructing hinge-point questions</a:t>
            </a:r>
          </a:p>
        </p:txBody>
      </p:sp>
      <p:sp>
        <p:nvSpPr>
          <p:cNvPr id="124931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solidFill>
                <a:srgbClr val="898989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charset="-128"/>
              </a:rPr>
              <a:t>Key requirement: discriminate between incorrect and correct cognitive rules</a:t>
            </a:r>
          </a:p>
        </p:txBody>
      </p:sp>
      <p:sp>
        <p:nvSpPr>
          <p:cNvPr id="126979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439738" y="2090738"/>
            <a:ext cx="4038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600">
                <a:ea typeface="ＭＳ Ｐゴシック" charset="-128"/>
              </a:rPr>
              <a:t>Version 1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60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600">
                <a:ea typeface="ＭＳ Ｐゴシック" charset="-128"/>
              </a:rPr>
              <a:t>There are two flights per day from Newtown to Oldtown. The first flight leaves Newtown each day at 9:20 and arrives in Oldtown at 10:55. The second flight from Newtown leaves at 2:15. At what time does the second flight arrive in Oldtown? Show your work.</a:t>
            </a:r>
          </a:p>
        </p:txBody>
      </p:sp>
      <p:sp>
        <p:nvSpPr>
          <p:cNvPr id="112640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30738" y="2108200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600">
                <a:ea typeface="ＭＳ Ｐゴシック" charset="-128"/>
              </a:rPr>
              <a:t>Version 2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260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600">
                <a:ea typeface="ＭＳ Ｐゴシック" charset="-128"/>
              </a:rPr>
              <a:t>There are two flights per day from Newtown to Oldtown. The first flight leaves Newtown each day at 9:05 and arrives in Oldtown at 10:55. The second flight from Newtown leaves at 2:15. At what time does the second flight arrive in Oldtown? Show your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0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Providing feedback that moves learners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ea typeface="ＭＳ Ｐゴシック" charset="-128"/>
              </a:rPr>
              <a:t>Kinds of feedback: Israel</a:t>
            </a:r>
          </a:p>
        </p:txBody>
      </p:sp>
      <p:sp>
        <p:nvSpPr>
          <p:cNvPr id="133123" name="Rectangle 2"/>
          <p:cNvSpPr>
            <a:spLocks noGrp="1" noChangeArrowheads="1"/>
          </p:cNvSpPr>
          <p:nvPr>
            <p:ph idx="1"/>
          </p:nvPr>
        </p:nvSpPr>
        <p:spPr>
          <a:xfrm>
            <a:off x="484188" y="1625600"/>
            <a:ext cx="8353425" cy="1387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200">
                <a:ea typeface="ＭＳ Ｐゴシック" charset="-128"/>
              </a:rPr>
              <a:t>264 low and high ability grade 6 students in 12 classes in 4 schools; analysis of 132 students at top and bottom of each class</a:t>
            </a:r>
          </a:p>
          <a:p>
            <a:pPr eaLnBrk="1" hangingPunct="1">
              <a:lnSpc>
                <a:spcPct val="80000"/>
              </a:lnSpc>
            </a:pPr>
            <a:r>
              <a:rPr lang="en-GB" sz="2200">
                <a:ea typeface="ＭＳ Ｐゴシック" charset="-128"/>
              </a:rPr>
              <a:t>Same teaching, same aims, same teachers, same classwork</a:t>
            </a:r>
          </a:p>
          <a:p>
            <a:pPr eaLnBrk="1" hangingPunct="1">
              <a:lnSpc>
                <a:spcPct val="80000"/>
              </a:lnSpc>
            </a:pPr>
            <a:r>
              <a:rPr lang="en-GB" sz="2200">
                <a:ea typeface="ＭＳ Ｐゴシック" charset="-128"/>
              </a:rPr>
              <a:t>Three kinds of feedback: scores, comments, scores+comments</a:t>
            </a:r>
          </a:p>
        </p:txBody>
      </p:sp>
      <p:sp>
        <p:nvSpPr>
          <p:cNvPr id="133124" name="Rectangle 3"/>
          <p:cNvSpPr>
            <a:spLocks noChangeArrowheads="1"/>
          </p:cNvSpPr>
          <p:nvPr/>
        </p:nvSpPr>
        <p:spPr bwMode="auto">
          <a:xfrm>
            <a:off x="4587875" y="6494463"/>
            <a:ext cx="431323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 sz="1800">
                <a:latin typeface="Times New Roman" charset="0"/>
              </a:rPr>
              <a:t>[Butler(1988) </a:t>
            </a:r>
            <a:r>
              <a:rPr lang="en-GB" sz="1800" i="1">
                <a:latin typeface="Times New Roman" charset="0"/>
              </a:rPr>
              <a:t>Br. J. Educ. Psychol.</a:t>
            </a:r>
            <a:r>
              <a:rPr lang="en-GB" sz="1800">
                <a:latin typeface="Times New Roman" charset="0"/>
              </a:rPr>
              <a:t>, </a:t>
            </a:r>
            <a:r>
              <a:rPr lang="en-GB" sz="1800" b="1">
                <a:latin typeface="Times New Roman" charset="0"/>
              </a:rPr>
              <a:t>58</a:t>
            </a:r>
            <a:r>
              <a:rPr lang="en-GB" sz="1800">
                <a:latin typeface="Times New Roman" charset="0"/>
              </a:rPr>
              <a:t> 1-14]</a:t>
            </a:r>
          </a:p>
        </p:txBody>
      </p:sp>
      <p:sp>
        <p:nvSpPr>
          <p:cNvPr id="133125" name="Rectangle 4"/>
          <p:cNvSpPr>
            <a:spLocks noChangeArrowheads="1"/>
          </p:cNvSpPr>
          <p:nvPr/>
        </p:nvSpPr>
        <p:spPr bwMode="auto">
          <a:xfrm>
            <a:off x="7326313" y="53340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762000"/>
            <a:endParaRPr lang="en-US"/>
          </a:p>
        </p:txBody>
      </p:sp>
      <p:graphicFrame>
        <p:nvGraphicFramePr>
          <p:cNvPr id="8" name="Group 5"/>
          <p:cNvGraphicFramePr>
            <a:graphicFrameLocks noGrp="1"/>
          </p:cNvGraphicFramePr>
          <p:nvPr/>
        </p:nvGraphicFramePr>
        <p:xfrm>
          <a:off x="812800" y="3425825"/>
          <a:ext cx="7339541" cy="2163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5933"/>
                <a:gridCol w="2135836"/>
                <a:gridCol w="2757772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Achievement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Attitude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solidFill>
                      <a:srgbClr val="558ED5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Scores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no gain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High scorers : positive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Low scorers: negative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/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Comments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30% gain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High scorers : positive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Low scorers : positive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4830763" y="6494463"/>
            <a:ext cx="43132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 sz="1800">
                <a:latin typeface="Times New Roman" charset="0"/>
              </a:rPr>
              <a:t>[Butler(1988) </a:t>
            </a:r>
            <a:r>
              <a:rPr lang="en-GB" sz="1800" i="1">
                <a:latin typeface="Times New Roman" charset="0"/>
              </a:rPr>
              <a:t>Br. J. Educ. Psychol.</a:t>
            </a:r>
            <a:r>
              <a:rPr lang="en-GB" sz="1800">
                <a:latin typeface="Times New Roman" charset="0"/>
              </a:rPr>
              <a:t>, </a:t>
            </a:r>
            <a:r>
              <a:rPr lang="en-GB" sz="1800" b="1">
                <a:latin typeface="Times New Roman" charset="0"/>
              </a:rPr>
              <a:t>58</a:t>
            </a:r>
            <a:r>
              <a:rPr lang="en-GB" sz="1800">
                <a:latin typeface="Times New Roman" charset="0"/>
              </a:rPr>
              <a:t> 1-14]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ea typeface="ＭＳ Ｐゴシック" charset="-128"/>
              </a:rPr>
              <a:t>Responses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idx="1"/>
          </p:nvPr>
        </p:nvSpPr>
        <p:spPr>
          <a:xfrm>
            <a:off x="411163" y="3843338"/>
            <a:ext cx="8353425" cy="3014662"/>
          </a:xfrm>
        </p:spPr>
        <p:txBody>
          <a:bodyPr/>
          <a:lstStyle/>
          <a:p>
            <a:pPr marL="4763" indent="-4763" eaLnBrk="1" hangingPunct="1">
              <a:lnSpc>
                <a:spcPct val="70000"/>
              </a:lnSpc>
              <a:buFont typeface="Wingdings" charset="2"/>
              <a:buNone/>
            </a:pPr>
            <a:r>
              <a:rPr lang="en-US" sz="2500">
                <a:ea typeface="ＭＳ Ｐゴシック" charset="-128"/>
              </a:rPr>
              <a:t>What do you think happened for the students given both scores and comments?</a:t>
            </a:r>
          </a:p>
          <a:p>
            <a:pPr marL="4763" indent="-4763" eaLnBrk="1" hangingPunct="1">
              <a:lnSpc>
                <a:spcPct val="70000"/>
              </a:lnSpc>
              <a:buFont typeface="Wingdings" charset="2"/>
              <a:buNone/>
            </a:pPr>
            <a:endParaRPr lang="en-US" sz="2500">
              <a:ea typeface="ＭＳ Ｐゴシック" charset="-128"/>
            </a:endParaRPr>
          </a:p>
          <a:p>
            <a:pPr marL="657225" lvl="1" indent="-369888" eaLnBrk="1" hangingPunct="1">
              <a:lnSpc>
                <a:spcPct val="70000"/>
              </a:lnSpc>
              <a:buFont typeface="Arial" charset="0"/>
              <a:buAutoNum type="alphaUcPeriod"/>
            </a:pPr>
            <a:r>
              <a:rPr lang="en-US" sz="2200"/>
              <a:t>Gain: 30%; Attitude: all positive</a:t>
            </a:r>
          </a:p>
          <a:p>
            <a:pPr marL="657225" lvl="1" indent="-369888" eaLnBrk="1" hangingPunct="1">
              <a:lnSpc>
                <a:spcPct val="70000"/>
              </a:lnSpc>
              <a:buFont typeface="Arial" charset="0"/>
              <a:buAutoNum type="alphaUcPeriod"/>
            </a:pPr>
            <a:r>
              <a:rPr lang="en-US" sz="2200"/>
              <a:t>Gain: 30%; Attitude: high scorers positive, low scorers negative</a:t>
            </a:r>
          </a:p>
          <a:p>
            <a:pPr marL="657225" lvl="1" indent="-369888" eaLnBrk="1" hangingPunct="1">
              <a:lnSpc>
                <a:spcPct val="70000"/>
              </a:lnSpc>
              <a:buFont typeface="Arial" charset="0"/>
              <a:buAutoNum type="alphaUcPeriod"/>
            </a:pPr>
            <a:r>
              <a:rPr lang="en-US" sz="2200"/>
              <a:t>Gain: 0%; Attitude: all positive</a:t>
            </a:r>
          </a:p>
          <a:p>
            <a:pPr marL="657225" lvl="1" indent="-369888" eaLnBrk="1" hangingPunct="1">
              <a:lnSpc>
                <a:spcPct val="70000"/>
              </a:lnSpc>
              <a:buFont typeface="Arial" charset="0"/>
              <a:buAutoNum type="alphaUcPeriod"/>
            </a:pPr>
            <a:r>
              <a:rPr lang="en-US" sz="2200"/>
              <a:t>Gain: 0%; Attitude: high scorers positive, low scorers negative</a:t>
            </a:r>
          </a:p>
          <a:p>
            <a:pPr marL="657225" lvl="1" indent="-369888" eaLnBrk="1" hangingPunct="1">
              <a:lnSpc>
                <a:spcPct val="70000"/>
              </a:lnSpc>
              <a:buFont typeface="Arial" charset="0"/>
              <a:buAutoNum type="alphaUcPeriod"/>
            </a:pPr>
            <a:r>
              <a:rPr lang="en-US" sz="2200"/>
              <a:t>Something else</a:t>
            </a:r>
          </a:p>
          <a:p>
            <a:pPr marL="4763" indent="-4763" eaLnBrk="1" hangingPunct="1">
              <a:lnSpc>
                <a:spcPct val="70000"/>
              </a:lnSpc>
            </a:pPr>
            <a:endParaRPr lang="en-US" sz="2500">
              <a:ea typeface="ＭＳ Ｐゴシック" charset="-128"/>
            </a:endParaRPr>
          </a:p>
        </p:txBody>
      </p:sp>
      <p:graphicFrame>
        <p:nvGraphicFramePr>
          <p:cNvPr id="6" name="Group 5"/>
          <p:cNvGraphicFramePr>
            <a:graphicFrameLocks noGrp="1"/>
          </p:cNvGraphicFramePr>
          <p:nvPr/>
        </p:nvGraphicFramePr>
        <p:xfrm>
          <a:off x="1371600" y="1470025"/>
          <a:ext cx="7339541" cy="2163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5933"/>
                <a:gridCol w="2135836"/>
                <a:gridCol w="2757772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Achievement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Attitude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solidFill>
                      <a:srgbClr val="558ED5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Scores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no gain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High scorers : positive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Low scorers: negative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/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Comments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30% gain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High scorers : positive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Low scorers : positive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4830763" y="6494463"/>
            <a:ext cx="431323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 sz="1800">
                <a:latin typeface="Times New Roman" charset="0"/>
              </a:rPr>
              <a:t>[Butler (1987) </a:t>
            </a:r>
            <a:r>
              <a:rPr lang="en-GB" sz="1800" i="1">
                <a:latin typeface="Times New Roman" charset="0"/>
              </a:rPr>
              <a:t>J. Educ. Psychol.</a:t>
            </a:r>
            <a:r>
              <a:rPr lang="en-GB" sz="1800">
                <a:latin typeface="Times New Roman" charset="0"/>
              </a:rPr>
              <a:t> </a:t>
            </a:r>
            <a:r>
              <a:rPr lang="en-GB" sz="1800" b="1">
                <a:latin typeface="Times New Roman" charset="0"/>
              </a:rPr>
              <a:t>79</a:t>
            </a:r>
            <a:r>
              <a:rPr lang="en-GB" sz="1800">
                <a:latin typeface="Times New Roman" charset="0"/>
              </a:rPr>
              <a:t> 474-482]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ea typeface="ＭＳ Ｐゴシック" charset="-128"/>
              </a:rPr>
              <a:t>Kinds of feedback: Israel (2)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GB">
                <a:ea typeface="ＭＳ Ｐゴシック" charset="-128"/>
              </a:rPr>
              <a:t>200  grade 5 and 6 Israeli students</a:t>
            </a:r>
          </a:p>
          <a:p>
            <a:pPr eaLnBrk="1" hangingPunct="1">
              <a:lnSpc>
                <a:spcPct val="70000"/>
              </a:lnSpc>
            </a:pPr>
            <a:r>
              <a:rPr lang="en-GB">
                <a:ea typeface="ＭＳ Ｐゴシック" charset="-128"/>
              </a:rPr>
              <a:t>Divergent thinking tasks</a:t>
            </a:r>
          </a:p>
          <a:p>
            <a:pPr eaLnBrk="1" hangingPunct="1">
              <a:lnSpc>
                <a:spcPct val="70000"/>
              </a:lnSpc>
            </a:pPr>
            <a:r>
              <a:rPr lang="en-GB">
                <a:ea typeface="ＭＳ Ｐゴシック" charset="-128"/>
              </a:rPr>
              <a:t>4 matched groups</a:t>
            </a:r>
          </a:p>
          <a:p>
            <a:pPr lvl="1" eaLnBrk="1" hangingPunct="1">
              <a:lnSpc>
                <a:spcPct val="70000"/>
              </a:lnSpc>
            </a:pPr>
            <a:r>
              <a:rPr lang="en-GB"/>
              <a:t>experimental group 1 (EG1); comments</a:t>
            </a:r>
          </a:p>
          <a:p>
            <a:pPr lvl="1" eaLnBrk="1" hangingPunct="1">
              <a:lnSpc>
                <a:spcPct val="70000"/>
              </a:lnSpc>
            </a:pPr>
            <a:r>
              <a:rPr lang="en-GB"/>
              <a:t>experimental group 2 (EG2); grades</a:t>
            </a:r>
          </a:p>
          <a:p>
            <a:pPr lvl="1" eaLnBrk="1" hangingPunct="1">
              <a:lnSpc>
                <a:spcPct val="70000"/>
              </a:lnSpc>
            </a:pPr>
            <a:r>
              <a:rPr lang="en-GB"/>
              <a:t>experimental group 3 (EG3); praise</a:t>
            </a:r>
          </a:p>
          <a:p>
            <a:pPr lvl="1" eaLnBrk="1" hangingPunct="1">
              <a:lnSpc>
                <a:spcPct val="70000"/>
              </a:lnSpc>
            </a:pPr>
            <a:r>
              <a:rPr lang="en-GB"/>
              <a:t>control group (CG); no feedback</a:t>
            </a:r>
          </a:p>
          <a:p>
            <a:pPr eaLnBrk="1" hangingPunct="1">
              <a:lnSpc>
                <a:spcPct val="70000"/>
              </a:lnSpc>
            </a:pPr>
            <a:r>
              <a:rPr lang="en-GB">
                <a:ea typeface="ＭＳ Ｐゴシック" charset="-128"/>
              </a:rPr>
              <a:t>Achievement</a:t>
            </a:r>
          </a:p>
          <a:p>
            <a:pPr lvl="1" eaLnBrk="1" hangingPunct="1">
              <a:lnSpc>
                <a:spcPct val="70000"/>
              </a:lnSpc>
            </a:pPr>
            <a:r>
              <a:rPr lang="en-GB"/>
              <a:t>EG1&gt;(EG2≈EG3≈CG)</a:t>
            </a:r>
          </a:p>
          <a:p>
            <a:pPr eaLnBrk="1" hangingPunct="1">
              <a:lnSpc>
                <a:spcPct val="70000"/>
              </a:lnSpc>
            </a:pPr>
            <a:r>
              <a:rPr lang="en-GB">
                <a:ea typeface="ＭＳ Ｐゴシック" charset="-128"/>
              </a:rPr>
              <a:t>Ego-involvement</a:t>
            </a:r>
          </a:p>
          <a:p>
            <a:pPr lvl="1" eaLnBrk="1" hangingPunct="1">
              <a:lnSpc>
                <a:spcPct val="70000"/>
              </a:lnSpc>
            </a:pPr>
            <a:r>
              <a:rPr lang="en-GB"/>
              <a:t>(EG2≈EG3)&gt;(EG1≈CG)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Kinds of feedback: Canada</a:t>
            </a:r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Eighty (80) Grade 8 Canadian students learning to write major scales in music</a:t>
            </a:r>
          </a:p>
          <a:p>
            <a:pPr lvl="1"/>
            <a:r>
              <a:rPr lang="en-GB" dirty="0" smtClean="0"/>
              <a:t>Experimental group 1 (EG1) given written praise, a list of weaknesses and a work plan</a:t>
            </a:r>
          </a:p>
          <a:p>
            <a:pPr lvl="1"/>
            <a:r>
              <a:rPr lang="en-GB" dirty="0" smtClean="0"/>
              <a:t>Experimental group 2 (EG2) given oral feedback highlighting the nature of errors and a chance to correct errors</a:t>
            </a:r>
          </a:p>
          <a:p>
            <a:pPr lvl="1"/>
            <a:r>
              <a:rPr lang="en-GB" dirty="0" smtClean="0"/>
              <a:t>Control group (CG) given no feedback</a:t>
            </a:r>
          </a:p>
          <a:p>
            <a:r>
              <a:rPr lang="en-GB" dirty="0" smtClean="0"/>
              <a:t>Achievement: EG2&gt;(EG1≈CG)</a:t>
            </a:r>
            <a:endParaRPr lang="en-GB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F09B49-9257-F64D-B2D3-FAD3D074E073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55613" y="6294438"/>
            <a:ext cx="56038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 sz="1800">
                <a:latin typeface="Times New Roman" charset="0"/>
              </a:rPr>
              <a:t>[Boulet </a:t>
            </a:r>
            <a:r>
              <a:rPr lang="en-GB" sz="1800" i="1">
                <a:latin typeface="Times New Roman" charset="0"/>
              </a:rPr>
              <a:t> et al</a:t>
            </a:r>
            <a:r>
              <a:rPr lang="en-GB" sz="1800">
                <a:latin typeface="Times New Roman" charset="0"/>
              </a:rPr>
              <a:t>. (1990) </a:t>
            </a:r>
            <a:r>
              <a:rPr lang="en-GB" sz="1800" i="1">
                <a:latin typeface="Times New Roman" charset="0"/>
              </a:rPr>
              <a:t>J. Educational Research</a:t>
            </a:r>
            <a:r>
              <a:rPr lang="en-GB" sz="1800">
                <a:latin typeface="Times New Roman" charset="0"/>
              </a:rPr>
              <a:t> </a:t>
            </a:r>
            <a:r>
              <a:rPr lang="en-GB" sz="1800" b="1">
                <a:latin typeface="Times New Roman" charset="0"/>
              </a:rPr>
              <a:t>84:</a:t>
            </a:r>
            <a:r>
              <a:rPr lang="en-GB" sz="1800">
                <a:latin typeface="Times New Roman" charset="0"/>
              </a:rPr>
              <a:t>119-125]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Kinds of feedback</a:t>
            </a:r>
            <a:endParaRPr lang="en-GB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9700"/>
            <a:ext cx="8229600" cy="50038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Peekability</a:t>
            </a:r>
            <a:r>
              <a:rPr lang="en-GB" dirty="0" smtClean="0"/>
              <a:t>” (</a:t>
            </a:r>
            <a:r>
              <a:rPr lang="en-GB" dirty="0" err="1" smtClean="0"/>
              <a:t>Simmonds</a:t>
            </a:r>
            <a:r>
              <a:rPr lang="en-GB" dirty="0" smtClean="0"/>
              <a:t> &amp; Cope, 1993)</a:t>
            </a:r>
          </a:p>
          <a:p>
            <a:pPr lvl="1"/>
            <a:r>
              <a:rPr lang="en-GB" dirty="0" smtClean="0"/>
              <a:t>Pairs of students, aged 9-11 working on angle and rotation problems:</a:t>
            </a:r>
          </a:p>
          <a:p>
            <a:pPr lvl="2"/>
            <a:r>
              <a:rPr lang="en-GB" dirty="0" smtClean="0"/>
              <a:t>Class 1 worked on paper</a:t>
            </a:r>
          </a:p>
          <a:p>
            <a:pPr lvl="2"/>
            <a:r>
              <a:rPr lang="en-GB" dirty="0" smtClean="0"/>
              <a:t>Class 2 worked on a computer, using Logo</a:t>
            </a:r>
          </a:p>
          <a:p>
            <a:pPr lvl="1"/>
            <a:r>
              <a:rPr lang="en-GB" dirty="0" smtClean="0"/>
              <a:t>Class 1 outperformed class 2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“Scaffolding” (Day &amp; </a:t>
            </a:r>
            <a:r>
              <a:rPr lang="en-GB" dirty="0" err="1" smtClean="0"/>
              <a:t>Cordón</a:t>
            </a:r>
            <a:r>
              <a:rPr lang="en-GB" dirty="0" smtClean="0"/>
              <a:t>, 1993)</a:t>
            </a:r>
          </a:p>
          <a:p>
            <a:pPr lvl="1"/>
            <a:r>
              <a:rPr lang="en-GB" dirty="0" smtClean="0"/>
              <a:t>two grade 3 classes</a:t>
            </a:r>
          </a:p>
          <a:p>
            <a:pPr lvl="2"/>
            <a:r>
              <a:rPr lang="en-GB" dirty="0" smtClean="0"/>
              <a:t>Class 1 given “</a:t>
            </a:r>
            <a:r>
              <a:rPr lang="en-GB" dirty="0" err="1" smtClean="0"/>
              <a:t>scaffolded</a:t>
            </a:r>
            <a:r>
              <a:rPr lang="en-GB" dirty="0" smtClean="0"/>
              <a:t>” response</a:t>
            </a:r>
          </a:p>
          <a:p>
            <a:pPr lvl="2"/>
            <a:r>
              <a:rPr lang="en-GB" dirty="0" smtClean="0"/>
              <a:t>Class 2 given solution when stuck</a:t>
            </a:r>
          </a:p>
          <a:p>
            <a:pPr lvl="1"/>
            <a:r>
              <a:rPr lang="en-GB" dirty="0" smtClean="0"/>
              <a:t>Class 1 outperformed class 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AAC891-0E4D-F445-B07D-5C76C7FE810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ea typeface="ＭＳ Ｐゴシック" charset="-128"/>
              </a:rPr>
              <a:t>Effects of feedback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500">
                <a:ea typeface="ＭＳ Ｐゴシック" charset="-128"/>
              </a:rPr>
              <a:t>Kluger &amp; DeNisi (1996) review of 3000 research reports</a:t>
            </a:r>
          </a:p>
          <a:p>
            <a:pPr eaLnBrk="1" hangingPunct="1">
              <a:lnSpc>
                <a:spcPct val="80000"/>
              </a:lnSpc>
            </a:pPr>
            <a:r>
              <a:rPr lang="en-GB" sz="2500">
                <a:ea typeface="ＭＳ Ｐゴシック" charset="-128"/>
              </a:rPr>
              <a:t>Excluding those: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/>
              <a:t>without adequate controls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/>
              <a:t>with poor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/>
              <a:t>with fewer than 10 participants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/>
              <a:t>where performance was not measured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/>
              <a:t>without details of effect sizes</a:t>
            </a:r>
          </a:p>
          <a:p>
            <a:pPr eaLnBrk="1" hangingPunct="1">
              <a:lnSpc>
                <a:spcPct val="80000"/>
              </a:lnSpc>
            </a:pPr>
            <a:r>
              <a:rPr lang="en-GB" sz="2500">
                <a:ea typeface="ＭＳ Ｐゴシック" charset="-128"/>
              </a:rPr>
              <a:t>left 131 reports, 607 effect sizes, involving 12652 individuals</a:t>
            </a:r>
          </a:p>
          <a:p>
            <a:pPr eaLnBrk="1" hangingPunct="1">
              <a:lnSpc>
                <a:spcPct val="80000"/>
              </a:lnSpc>
            </a:pPr>
            <a:endParaRPr lang="en-GB" sz="250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500">
                <a:ea typeface="ＭＳ Ｐゴシック" charset="-128"/>
              </a:rPr>
              <a:t>On average, feedback increases achievement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/>
              <a:t>Effect sizes highly variable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200"/>
              <a:t>38% (50 out of 131) of effect sizes were negative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Getting feedback right is hard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0538" y="1676400"/>
          <a:ext cx="8449733" cy="4169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989"/>
                <a:gridCol w="2990440"/>
                <a:gridCol w="3164304"/>
              </a:tblGrid>
              <a:tr h="711200">
                <a:tc>
                  <a:txBody>
                    <a:bodyPr/>
                    <a:lstStyle/>
                    <a:p>
                      <a:pPr marL="0" indent="0">
                        <a:spcAft>
                          <a:spcPts val="400"/>
                        </a:spcAft>
                      </a:pPr>
                      <a:r>
                        <a:rPr lang="en-US" sz="2000" dirty="0"/>
                        <a:t>Response type</a:t>
                      </a:r>
                      <a:endParaRPr lang="en-GB" sz="20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4138" indent="0" algn="ctr">
                        <a:spcAft>
                          <a:spcPts val="400"/>
                        </a:spcAft>
                      </a:pPr>
                      <a:r>
                        <a:rPr lang="en-US" sz="2000" dirty="0"/>
                        <a:t>Feedback</a:t>
                      </a:r>
                      <a:r>
                        <a:rPr lang="en-US" sz="2000" dirty="0" smtClean="0"/>
                        <a:t> indicates performance…</a:t>
                      </a:r>
                      <a:endParaRPr lang="en-GB" sz="20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4138" indent="0">
                        <a:spcAft>
                          <a:spcPts val="400"/>
                        </a:spcAft>
                      </a:pPr>
                      <a:endParaRPr lang="en-GB" sz="24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</a:tr>
              <a:tr h="691581">
                <a:tc>
                  <a:txBody>
                    <a:bodyPr/>
                    <a:lstStyle/>
                    <a:p>
                      <a:pPr marL="0" indent="0">
                        <a:spcAft>
                          <a:spcPts val="400"/>
                        </a:spcAft>
                      </a:pPr>
                      <a:endParaRPr lang="en-GB" sz="2000" dirty="0">
                        <a:solidFill>
                          <a:schemeClr val="bg1"/>
                        </a:solidFill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>
                    <a:solidFill>
                      <a:srgbClr val="6195C5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ctr"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exceeds goal</a:t>
                      </a:r>
                      <a:endParaRPr lang="en-GB" sz="2000" dirty="0">
                        <a:solidFill>
                          <a:schemeClr val="bg1"/>
                        </a:solidFill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>
                    <a:solidFill>
                      <a:srgbClr val="6195C5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 algn="ctr">
                        <a:spcAft>
                          <a:spcPts val="40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falls short of goal</a:t>
                      </a:r>
                      <a:endParaRPr lang="en-GB" sz="2000" dirty="0">
                        <a:solidFill>
                          <a:schemeClr val="bg1"/>
                        </a:solidFill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>
                    <a:solidFill>
                      <a:srgbClr val="6195C5"/>
                    </a:solidFill>
                  </a:tcPr>
                </a:tc>
              </a:tr>
              <a:tr h="691581">
                <a:tc>
                  <a:txBody>
                    <a:bodyPr/>
                    <a:lstStyle/>
                    <a:p>
                      <a:pPr marL="0" indent="0">
                        <a:spcAft>
                          <a:spcPts val="400"/>
                        </a:spcAft>
                      </a:pPr>
                      <a:r>
                        <a:rPr lang="en-US" sz="2000" dirty="0" smtClean="0"/>
                        <a:t>Change </a:t>
                      </a:r>
                      <a:r>
                        <a:rPr lang="en-US" sz="2000" dirty="0"/>
                        <a:t>behavior</a:t>
                      </a:r>
                      <a:endParaRPr lang="en-GB" sz="20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138" indent="0" algn="ctr">
                        <a:spcAft>
                          <a:spcPts val="400"/>
                        </a:spcAft>
                      </a:pPr>
                      <a:r>
                        <a:rPr lang="en-US" sz="2000" dirty="0"/>
                        <a:t>Exert less effort</a:t>
                      </a:r>
                      <a:endParaRPr lang="en-GB" sz="20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138" indent="0" algn="ctr">
                        <a:spcAft>
                          <a:spcPts val="400"/>
                        </a:spcAft>
                      </a:pPr>
                      <a:r>
                        <a:rPr lang="en-US" sz="2000" b="1" dirty="0"/>
                        <a:t>Increase effort</a:t>
                      </a:r>
                      <a:endParaRPr lang="en-GB" sz="2000" b="1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</a:tr>
              <a:tr h="691581">
                <a:tc>
                  <a:txBody>
                    <a:bodyPr/>
                    <a:lstStyle/>
                    <a:p>
                      <a:pPr marL="0" indent="0">
                        <a:spcAft>
                          <a:spcPts val="400"/>
                        </a:spcAft>
                      </a:pPr>
                      <a:r>
                        <a:rPr lang="en-US" sz="2000" dirty="0"/>
                        <a:t>Change goal</a:t>
                      </a:r>
                      <a:endParaRPr lang="en-GB" sz="20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138" indent="0" algn="ctr">
                        <a:spcAft>
                          <a:spcPts val="400"/>
                        </a:spcAft>
                      </a:pPr>
                      <a:r>
                        <a:rPr lang="en-US" sz="2000" b="1" dirty="0"/>
                        <a:t>Increase aspiration</a:t>
                      </a:r>
                      <a:endParaRPr lang="en-GB" sz="2000" b="1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138" indent="0" algn="ctr">
                        <a:spcAft>
                          <a:spcPts val="400"/>
                        </a:spcAft>
                      </a:pPr>
                      <a:r>
                        <a:rPr lang="en-US" sz="2000" dirty="0"/>
                        <a:t>Reduce aspiration</a:t>
                      </a:r>
                      <a:endParaRPr lang="en-GB" sz="20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</a:tr>
              <a:tr h="691581">
                <a:tc>
                  <a:txBody>
                    <a:bodyPr/>
                    <a:lstStyle/>
                    <a:p>
                      <a:pPr marL="0" indent="0">
                        <a:spcAft>
                          <a:spcPts val="400"/>
                        </a:spcAft>
                      </a:pPr>
                      <a:r>
                        <a:rPr lang="en-US" sz="2000" dirty="0"/>
                        <a:t>Abandon goal</a:t>
                      </a:r>
                      <a:endParaRPr lang="en-GB" sz="20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138" indent="0" algn="ctr">
                        <a:spcAft>
                          <a:spcPts val="400"/>
                        </a:spcAft>
                      </a:pPr>
                      <a:r>
                        <a:rPr lang="en-US" sz="2000" dirty="0"/>
                        <a:t>Decide goal is too easy</a:t>
                      </a:r>
                      <a:endParaRPr lang="en-GB" sz="20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138" indent="0" algn="ctr">
                        <a:spcAft>
                          <a:spcPts val="400"/>
                        </a:spcAft>
                      </a:pPr>
                      <a:r>
                        <a:rPr lang="en-US" sz="2000" dirty="0"/>
                        <a:t>Decide goal is too hard</a:t>
                      </a:r>
                      <a:endParaRPr lang="en-GB" sz="20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</a:tr>
              <a:tr h="691581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lang="en-US" sz="2000" dirty="0"/>
                        <a:t>Reject feedback</a:t>
                      </a:r>
                      <a:endParaRPr lang="en-GB" sz="20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138" indent="0" algn="ctr">
                        <a:spcAft>
                          <a:spcPts val="400"/>
                        </a:spcAft>
                      </a:pPr>
                      <a:r>
                        <a:rPr lang="en-US" sz="2000" dirty="0"/>
                        <a:t>Feedback is ignored</a:t>
                      </a:r>
                      <a:endParaRPr lang="en-GB" sz="20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138" indent="0" algn="ctr">
                        <a:spcAft>
                          <a:spcPts val="400"/>
                        </a:spcAft>
                      </a:pPr>
                      <a:r>
                        <a:rPr lang="en-US" sz="2000" dirty="0"/>
                        <a:t>Feedback is ignored</a:t>
                      </a:r>
                      <a:endParaRPr lang="en-GB" sz="2000" dirty="0">
                        <a:latin typeface="Palatino"/>
                        <a:ea typeface="Times New Roman"/>
                        <a:cs typeface="Palatino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65" y="1687996"/>
            <a:ext cx="8487833" cy="479747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49791" y="752475"/>
            <a:ext cx="8353425" cy="644525"/>
          </a:xfrm>
        </p:spPr>
        <p:txBody>
          <a:bodyPr/>
          <a:lstStyle/>
          <a:p>
            <a:r>
              <a:rPr lang="en-US" dirty="0" smtClean="0"/>
              <a:t>Stats on the ‘Medicine Hat Tigers’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Kinds of feedback (Nyquist, 2003)</a:t>
            </a:r>
            <a:endParaRPr lang="en-US"/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Weaker feedback only</a:t>
            </a:r>
          </a:p>
          <a:p>
            <a:pPr lvl="1"/>
            <a:r>
              <a:rPr lang="en-US" smtClean="0"/>
              <a:t>Knowledge or results (KoR)</a:t>
            </a:r>
          </a:p>
          <a:p>
            <a:r>
              <a:rPr lang="en-US" smtClean="0"/>
              <a:t>Feedback only</a:t>
            </a:r>
          </a:p>
          <a:p>
            <a:pPr lvl="1"/>
            <a:r>
              <a:rPr lang="en-US" smtClean="0"/>
              <a:t>KoR + clear goals or knowledge of correct results (KCR)</a:t>
            </a:r>
          </a:p>
          <a:p>
            <a:r>
              <a:rPr lang="en-US" smtClean="0"/>
              <a:t>Weak formative assessment</a:t>
            </a:r>
          </a:p>
          <a:p>
            <a:pPr lvl="1"/>
            <a:r>
              <a:rPr lang="en-US" smtClean="0"/>
              <a:t>KCR+ explanation (KCR+e)</a:t>
            </a:r>
          </a:p>
          <a:p>
            <a:r>
              <a:rPr lang="en-US" smtClean="0"/>
              <a:t>Moderate formative assessment</a:t>
            </a:r>
          </a:p>
          <a:p>
            <a:pPr lvl="1"/>
            <a:r>
              <a:rPr lang="en-US" smtClean="0"/>
              <a:t>(KCR+e) + specific actions for gap reduction</a:t>
            </a:r>
          </a:p>
          <a:p>
            <a:r>
              <a:rPr lang="en-US" smtClean="0"/>
              <a:t>Strong formative assessment</a:t>
            </a:r>
          </a:p>
          <a:p>
            <a:pPr lvl="1"/>
            <a:r>
              <a:rPr lang="en-US" smtClean="0"/>
              <a:t>(KCR+e) + activity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formative assessment (HE)</a:t>
            </a:r>
          </a:p>
        </p:txBody>
      </p:sp>
      <p:graphicFrame>
        <p:nvGraphicFramePr>
          <p:cNvPr id="464936" name="Group 4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75100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5320364"/>
                <a:gridCol w="1501542"/>
                <a:gridCol w="1407694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Kind of feedback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Count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Effect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>
                    <a:solidFill>
                      <a:schemeClr val="tx2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Weaker feedback only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0.14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/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Feedback only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48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Weaker formative assessment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49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/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Moderate formative assessment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0.39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Strong formative assessment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C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" charset="0"/>
                      </a:endParaRPr>
                    </a:p>
                  </a:txBody>
                  <a:tcPr marL="93019" marR="93019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ea typeface="ＭＳ Ｐゴシック" charset="-128"/>
              </a:rPr>
              <a:t>Practical techniques: feedback</a:t>
            </a:r>
          </a:p>
        </p:txBody>
      </p:sp>
      <p:sp>
        <p:nvSpPr>
          <p:cNvPr id="101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lang="en-GB" sz="3000" dirty="0">
                <a:ea typeface="ＭＳ Ｐゴシック" charset="-128"/>
              </a:rPr>
              <a:t>Key idea: feedback should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2600" dirty="0"/>
              <a:t>cause thinking</a:t>
            </a:r>
            <a:endParaRPr lang="en-GB" sz="2600" dirty="0" smtClean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2600" dirty="0" smtClean="0"/>
              <a:t>be more work for the recipient than the donor</a:t>
            </a:r>
            <a:endParaRPr lang="en-GB" sz="2600" dirty="0" smtClean="0"/>
          </a:p>
          <a:p>
            <a:pPr marL="342900" indent="-342900" eaLnBrk="1" hangingPunct="1">
              <a:lnSpc>
                <a:spcPct val="80000"/>
              </a:lnSpc>
            </a:pPr>
            <a:r>
              <a:rPr lang="en-GB" sz="3000" dirty="0">
                <a:ea typeface="ＭＳ Ｐゴシック" charset="-128"/>
              </a:rPr>
              <a:t>Comment-only</a:t>
            </a:r>
            <a:r>
              <a:rPr lang="en-GB" sz="3000" dirty="0" smtClean="0">
                <a:ea typeface="ＭＳ Ｐゴシック" charset="-128"/>
              </a:rPr>
              <a:t> marking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GB" sz="3000" dirty="0">
                <a:ea typeface="ＭＳ Ｐゴシック" charset="-128"/>
              </a:rPr>
              <a:t>Focused</a:t>
            </a:r>
            <a:r>
              <a:rPr lang="en-GB" sz="3000" dirty="0" smtClean="0">
                <a:ea typeface="ＭＳ Ｐゴシック" charset="-128"/>
              </a:rPr>
              <a:t> marking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GB" sz="3000" dirty="0">
                <a:ea typeface="ＭＳ Ｐゴシック" charset="-128"/>
              </a:rPr>
              <a:t>Explicit reference to</a:t>
            </a:r>
            <a:r>
              <a:rPr lang="en-GB" sz="3000" dirty="0" smtClean="0">
                <a:ea typeface="ＭＳ Ｐゴシック" charset="-128"/>
              </a:rPr>
              <a:t> mark-schemes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GB" sz="3000" dirty="0">
                <a:ea typeface="ＭＳ Ｐゴシック" charset="-128"/>
              </a:rPr>
              <a:t>Suggestions on how to improve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2600" dirty="0"/>
              <a:t>Not giving complete solutions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GB" sz="3000" dirty="0">
                <a:ea typeface="ＭＳ Ｐゴシック" charset="-128"/>
              </a:rPr>
              <a:t>Re-timing assessment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GB" sz="2600" dirty="0"/>
              <a:t>(eg three</a:t>
            </a:r>
            <a:r>
              <a:rPr lang="en-GB" sz="2600" dirty="0" smtClean="0"/>
              <a:t>-quarters-</a:t>
            </a:r>
            <a:r>
              <a:rPr lang="en-GB" sz="2600" dirty="0"/>
              <a:t>of-the-way-through-a-unit test)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7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assessment and </a:t>
            </a:r>
            <a:r>
              <a:rPr lang="en-GB" dirty="0" smtClean="0"/>
              <a:t>s</a:t>
            </a:r>
            <a:r>
              <a:rPr lang="en-GB" dirty="0" smtClean="0"/>
              <a:t>elf-assessment</a:t>
            </a:r>
            <a:endParaRPr lang="en-GB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Teachers studying for MA in Education</a:t>
            </a:r>
          </a:p>
          <a:p>
            <a:pPr lvl="1"/>
            <a:r>
              <a:rPr lang="en-GB" smtClean="0"/>
              <a:t>Group 1 do regular programme</a:t>
            </a:r>
          </a:p>
          <a:p>
            <a:pPr lvl="1"/>
            <a:r>
              <a:rPr lang="en-GB" smtClean="0"/>
              <a:t>Group 2 work on self-assessment for 2 terms (20 weeks)</a:t>
            </a:r>
          </a:p>
          <a:p>
            <a:pPr lvl="1"/>
            <a:r>
              <a:rPr lang="en-GB" smtClean="0"/>
              <a:t>Teachers matched in age, qualifications and experience using the same curriculum scheme for the same amount of time</a:t>
            </a:r>
          </a:p>
          <a:p>
            <a:r>
              <a:rPr lang="en-GB" smtClean="0"/>
              <a:t>Pupils tested at beginning of year, and again after two terms</a:t>
            </a:r>
          </a:p>
          <a:p>
            <a:pPr lvl="1"/>
            <a:r>
              <a:rPr lang="en-GB" smtClean="0"/>
              <a:t>Group 1 pupils improve by 7.8 points</a:t>
            </a:r>
          </a:p>
          <a:p>
            <a:pPr lvl="1"/>
            <a:r>
              <a:rPr lang="en-GB" smtClean="0"/>
              <a:t>Group 2 pupils improve by 15</a:t>
            </a:r>
            <a:endParaRPr lang="en-GB"/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3351742" y="6209242"/>
            <a:ext cx="557688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 sz="1800" dirty="0">
                <a:latin typeface="Times New Roman" charset="0"/>
              </a:rPr>
              <a:t>[Fontana &amp; Fernandez, </a:t>
            </a:r>
            <a:r>
              <a:rPr lang="en-GB" sz="1800" i="1" dirty="0">
                <a:latin typeface="Times New Roman" charset="0"/>
              </a:rPr>
              <a:t>Br. J. Educ. Psychol. </a:t>
            </a:r>
            <a:r>
              <a:rPr lang="en-GB" sz="1800" dirty="0">
                <a:latin typeface="Times New Roman" charset="0"/>
              </a:rPr>
              <a:t> </a:t>
            </a:r>
            <a:r>
              <a:rPr lang="en-GB" sz="1800" b="1" dirty="0">
                <a:latin typeface="Times New Roman" charset="0"/>
              </a:rPr>
              <a:t>64</a:t>
            </a:r>
            <a:r>
              <a:rPr lang="en-GB" sz="1800" dirty="0">
                <a:latin typeface="Times New Roman" charset="0"/>
              </a:rPr>
              <a:t>: 407-417]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bldLvl="2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ea typeface="ＭＳ Ｐゴシック" charset="-128"/>
              </a:rPr>
              <a:t>Students owning their learning and as learning resources for one another</a:t>
            </a:r>
          </a:p>
        </p:txBody>
      </p:sp>
      <p:sp>
        <p:nvSpPr>
          <p:cNvPr id="1029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3000">
                <a:ea typeface="ＭＳ Ｐゴシック" charset="-128"/>
              </a:rPr>
              <a:t>Students assessing their own/peers’ work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600"/>
              <a:t>with rubrics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600"/>
              <a:t>with exemplars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600"/>
              <a:t>“two stars and a wish”</a:t>
            </a:r>
          </a:p>
          <a:p>
            <a:pPr eaLnBrk="1" hangingPunct="1">
              <a:lnSpc>
                <a:spcPct val="80000"/>
              </a:lnSpc>
            </a:pPr>
            <a:r>
              <a:rPr lang="en-GB" sz="3000">
                <a:ea typeface="ＭＳ Ｐゴシック" charset="-128"/>
              </a:rPr>
              <a:t>Training students to pose questions/identifying group weaknesses</a:t>
            </a:r>
          </a:p>
          <a:p>
            <a:pPr eaLnBrk="1" hangingPunct="1">
              <a:lnSpc>
                <a:spcPct val="80000"/>
              </a:lnSpc>
            </a:pPr>
            <a:r>
              <a:rPr lang="en-GB" sz="3000">
                <a:ea typeface="ＭＳ Ｐゴシック" charset="-128"/>
              </a:rPr>
              <a:t>Self-assessment of understanding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600"/>
              <a:t>Traffic lights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600"/>
              <a:t>Red/green discs</a:t>
            </a:r>
          </a:p>
          <a:p>
            <a:pPr eaLnBrk="1" hangingPunct="1">
              <a:lnSpc>
                <a:spcPct val="80000"/>
              </a:lnSpc>
            </a:pPr>
            <a:r>
              <a:rPr lang="en-GB" sz="3000">
                <a:ea typeface="ＭＳ Ｐゴシック" charset="-128"/>
              </a:rPr>
              <a:t>End-of-lesson students’ review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23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0"/>
            <a:ext cx="8229600" cy="1143000"/>
          </a:xfrm>
        </p:spPr>
        <p:txBody>
          <a:bodyPr/>
          <a:lstStyle/>
          <a:p>
            <a:r>
              <a:rPr lang="en-GB" dirty="0" smtClean="0"/>
              <a:t>Self-assessment (</a:t>
            </a:r>
            <a:r>
              <a:rPr lang="en-GB" dirty="0" err="1" smtClean="0"/>
              <a:t>Raychaudhuri</a:t>
            </a:r>
            <a:r>
              <a:rPr lang="en-GB" dirty="0" smtClean="0"/>
              <a:t>, 1988)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57741" y="1208757"/>
            <a:ext cx="40301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My red folder </a:t>
            </a:r>
          </a:p>
          <a:p>
            <a:r>
              <a:rPr lang="en-US" sz="1800" dirty="0" smtClean="0"/>
              <a:t>in the fourth year</a:t>
            </a:r>
          </a:p>
          <a:p>
            <a:r>
              <a:rPr lang="en-US" sz="1800" dirty="0" smtClean="0"/>
              <a:t>wants me to be clear</a:t>
            </a:r>
          </a:p>
          <a:p>
            <a:r>
              <a:rPr lang="en-US" sz="1800" dirty="0" smtClean="0"/>
              <a:t>and positive</a:t>
            </a:r>
          </a:p>
          <a:p>
            <a:r>
              <a:rPr lang="en-US" sz="1800" dirty="0" smtClean="0"/>
              <a:t>about what I achieve</a:t>
            </a:r>
          </a:p>
          <a:p>
            <a:r>
              <a:rPr lang="en-US" sz="1800" dirty="0" smtClean="0"/>
              <a:t>in school</a:t>
            </a:r>
          </a:p>
          <a:p>
            <a:r>
              <a:rPr lang="en-US" sz="1800" dirty="0" smtClean="0"/>
              <a:t>"in my own words”</a:t>
            </a:r>
          </a:p>
          <a:p>
            <a:r>
              <a:rPr lang="en-US" sz="1800" dirty="0" smtClean="0"/>
              <a:t>which are foreign to me</a:t>
            </a:r>
            <a:r>
              <a:rPr lang="en-US" sz="1800" dirty="0" smtClean="0"/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7741" y="3718679"/>
            <a:ext cx="419946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</a:t>
            </a:r>
            <a:r>
              <a:rPr lang="en-US" sz="1800" dirty="0" smtClean="0"/>
              <a:t>n my own words</a:t>
            </a:r>
          </a:p>
          <a:p>
            <a:r>
              <a:rPr lang="en-US" sz="1800" dirty="0" smtClean="0"/>
              <a:t>in my own language</a:t>
            </a:r>
          </a:p>
          <a:p>
            <a:r>
              <a:rPr lang="en-US" sz="1800" dirty="0" smtClean="0"/>
              <a:t>(which has no place here)</a:t>
            </a:r>
          </a:p>
          <a:p>
            <a:r>
              <a:rPr lang="en-US" sz="1800" dirty="0" smtClean="0"/>
              <a:t>how can I feel clear</a:t>
            </a:r>
          </a:p>
          <a:p>
            <a:r>
              <a:rPr lang="en-US" sz="1800" dirty="0" smtClean="0"/>
              <a:t>and positive?</a:t>
            </a:r>
          </a:p>
          <a:p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4927600" y="1208757"/>
            <a:ext cx="375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My red folder</a:t>
            </a:r>
          </a:p>
          <a:p>
            <a:r>
              <a:rPr lang="en-US" sz="1800" dirty="0" smtClean="0"/>
              <a:t>in the fourth year</a:t>
            </a:r>
          </a:p>
          <a:p>
            <a:r>
              <a:rPr lang="en-US" sz="1800" dirty="0" smtClean="0"/>
              <a:t>wants me to be positive</a:t>
            </a:r>
          </a:p>
          <a:p>
            <a:r>
              <a:rPr lang="en-US" sz="1800" dirty="0" smtClean="0"/>
              <a:t>about my grade E</a:t>
            </a:r>
          </a:p>
          <a:p>
            <a:r>
              <a:rPr lang="en-US" sz="1800" dirty="0" smtClean="0"/>
              <a:t>in English History:</a:t>
            </a:r>
          </a:p>
          <a:p>
            <a:r>
              <a:rPr lang="en-US" sz="1800" dirty="0" smtClean="0"/>
              <a:t>the heritage and glory</a:t>
            </a:r>
          </a:p>
          <a:p>
            <a:r>
              <a:rPr lang="en-US" sz="1800" dirty="0" smtClean="0"/>
              <a:t>of the British Empire</a:t>
            </a:r>
          </a:p>
          <a:p>
            <a:r>
              <a:rPr lang="en-US" sz="1800" dirty="0" smtClean="0"/>
              <a:t>"in my own </a:t>
            </a:r>
            <a:r>
              <a:rPr lang="en-US" sz="1800" dirty="0" smtClean="0"/>
              <a:t>words”.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27600" y="3718679"/>
            <a:ext cx="4216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My red folder</a:t>
            </a:r>
          </a:p>
          <a:p>
            <a:r>
              <a:rPr lang="en-US" sz="1800" dirty="0" smtClean="0"/>
              <a:t>in the fourth year</a:t>
            </a:r>
          </a:p>
          <a:p>
            <a:r>
              <a:rPr lang="en-US" sz="1800" dirty="0" smtClean="0"/>
              <a:t>suddenly</a:t>
            </a:r>
          </a:p>
          <a:p>
            <a:r>
              <a:rPr lang="en-US" sz="1800" dirty="0" smtClean="0"/>
              <a:t>out of nowhere</a:t>
            </a:r>
          </a:p>
          <a:p>
            <a:r>
              <a:rPr lang="en-US" sz="1800" dirty="0" smtClean="0"/>
              <a:t>wants me to assert</a:t>
            </a:r>
          </a:p>
          <a:p>
            <a:r>
              <a:rPr lang="en-US" sz="1800" dirty="0" smtClean="0"/>
              <a:t>what I achieve</a:t>
            </a:r>
          </a:p>
          <a:p>
            <a:r>
              <a:rPr lang="en-US" sz="1800" dirty="0" smtClean="0"/>
              <a:t>in school</a:t>
            </a:r>
          </a:p>
          <a:p>
            <a:r>
              <a:rPr lang="en-US" sz="1800" dirty="0" smtClean="0"/>
              <a:t>"in my own words".</a:t>
            </a:r>
          </a:p>
          <a:p>
            <a:r>
              <a:rPr lang="en-US" sz="1800" dirty="0" smtClean="0"/>
              <a:t>How can I blow the trumpet</a:t>
            </a:r>
          </a:p>
          <a:p>
            <a:r>
              <a:rPr lang="en-US" sz="1800" dirty="0" smtClean="0"/>
              <a:t>they've taken from me?</a:t>
            </a:r>
          </a:p>
          <a:p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Technique review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ea typeface="ＭＳ Ｐゴシック" charset="-128"/>
              </a:rPr>
              <a:t>Comments?</a:t>
            </a:r>
            <a:br>
              <a:rPr lang="en-US" sz="4000">
                <a:ea typeface="ＭＳ Ｐゴシック" charset="-128"/>
              </a:rPr>
            </a:br>
            <a:r>
              <a:rPr lang="en-US" sz="4000">
                <a:ea typeface="ＭＳ Ｐゴシック" charset="-128"/>
              </a:rPr>
              <a:t/>
            </a:r>
            <a:br>
              <a:rPr lang="en-US" sz="4000">
                <a:ea typeface="ＭＳ Ｐゴシック" charset="-128"/>
              </a:rPr>
            </a:br>
            <a:r>
              <a:rPr lang="en-US" sz="4000">
                <a:ea typeface="ＭＳ Ｐゴシック" charset="-128"/>
              </a:rPr>
              <a:t>Questions?	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solidFill>
                <a:srgbClr val="898989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Force-field analysis (Lewin, 1954)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1700">
                <a:ea typeface="ＭＳ Ｐゴシック" charset="-128"/>
              </a:rPr>
              <a:t>What are the forces that will support or drive the adoption of formative assessment practices in your school/authority?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1700">
                <a:ea typeface="ＭＳ Ｐゴシック" charset="-128"/>
              </a:rPr>
              <a:t>What are the forces that will constrain or prevent the adoption of formative assessment practices in your school/authority?</a:t>
            </a:r>
          </a:p>
        </p:txBody>
      </p:sp>
      <p:sp>
        <p:nvSpPr>
          <p:cNvPr id="220165" name="Line 5"/>
          <p:cNvSpPr>
            <a:spLocks noChangeShapeType="1"/>
          </p:cNvSpPr>
          <p:nvPr/>
        </p:nvSpPr>
        <p:spPr bwMode="auto">
          <a:xfrm>
            <a:off x="422275" y="3675063"/>
            <a:ext cx="8145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166" name="Line 6"/>
          <p:cNvSpPr>
            <a:spLocks noChangeShapeType="1"/>
          </p:cNvSpPr>
          <p:nvPr/>
        </p:nvSpPr>
        <p:spPr bwMode="auto">
          <a:xfrm>
            <a:off x="4572000" y="2557463"/>
            <a:ext cx="0" cy="4300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1811338" y="2863850"/>
            <a:ext cx="1066800" cy="823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+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6154738" y="3027363"/>
            <a:ext cx="655637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762000"/>
            <a:r>
              <a:rPr lang="en-US" sz="3600">
                <a:solidFill>
                  <a:schemeClr val="tx2"/>
                </a:solidFill>
              </a:rPr>
              <a:t>—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</a:rPr>
              <a:t>Summary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 lIns="0" rIns="0"/>
          <a:lstStyle/>
          <a:p>
            <a:pPr eaLnBrk="1" hangingPunct="1">
              <a:lnSpc>
                <a:spcPct val="80000"/>
              </a:lnSpc>
            </a:pPr>
            <a:r>
              <a:rPr lang="en-US" sz="2500" dirty="0">
                <a:ea typeface="ＭＳ Ｐゴシック" charset="-128"/>
              </a:rPr>
              <a:t>Raising achievement is important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>
                <a:ea typeface="ＭＳ Ｐゴシック" charset="-128"/>
              </a:rPr>
              <a:t>Raising achievement requires improving teacher quality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>
                <a:ea typeface="ＭＳ Ｐゴシック" charset="-128"/>
              </a:rPr>
              <a:t>Improving teacher quality requires teacher professional development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>
                <a:ea typeface="ＭＳ Ｐゴシック" charset="-128"/>
              </a:rPr>
              <a:t>To be effective, teacher professional development must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What teachers do in the classroom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How teachers change what they do in the classroom</a:t>
            </a:r>
          </a:p>
          <a:p>
            <a:pPr lvl="1" eaLnBrk="1" hangingPunct="1">
              <a:lnSpc>
                <a:spcPct val="80000"/>
              </a:lnSpc>
              <a:buSzPct val="99000"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>
                <a:ea typeface="ＭＳ Ｐゴシック" charset="-128"/>
              </a:rPr>
              <a:t>Formative assessment </a:t>
            </a:r>
            <a:r>
              <a:rPr lang="en-US" sz="2500" dirty="0">
                <a:ea typeface="ＭＳ Ｐゴシック" charset="-128"/>
              </a:rPr>
              <a:t>+ Teacher learning communities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A point of (uniquely?) high leverage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A “Trojan Horse” into wider issues of pedagogy, psychology, and curriculum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334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347" name="TextBox 2"/>
          <p:cNvSpPr txBox="1">
            <a:spLocks noChangeArrowheads="1"/>
          </p:cNvSpPr>
          <p:nvPr/>
        </p:nvSpPr>
        <p:spPr bwMode="auto">
          <a:xfrm>
            <a:off x="4876800" y="4114800"/>
            <a:ext cx="327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Dates of birth of the 2003 Medicine Hat Tigers hockey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Motivation: cause or effect?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57200" y="2514600"/>
            <a:ext cx="6964363" cy="3690938"/>
            <a:chOff x="384" y="1243"/>
            <a:chExt cx="4594" cy="2536"/>
          </a:xfrm>
        </p:grpSpPr>
        <p:sp>
          <p:nvSpPr>
            <p:cNvPr id="52229" name="Line 3"/>
            <p:cNvSpPr>
              <a:spLocks noChangeShapeType="1"/>
            </p:cNvSpPr>
            <p:nvPr/>
          </p:nvSpPr>
          <p:spPr bwMode="auto">
            <a:xfrm>
              <a:off x="1298" y="1247"/>
              <a:ext cx="0" cy="222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0" name="Line 4"/>
            <p:cNvSpPr>
              <a:spLocks noChangeShapeType="1"/>
            </p:cNvSpPr>
            <p:nvPr/>
          </p:nvSpPr>
          <p:spPr bwMode="auto">
            <a:xfrm>
              <a:off x="1298" y="3476"/>
              <a:ext cx="364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1" name="Line 5"/>
            <p:cNvSpPr>
              <a:spLocks noChangeShapeType="1"/>
            </p:cNvSpPr>
            <p:nvPr/>
          </p:nvSpPr>
          <p:spPr bwMode="auto">
            <a:xfrm flipV="1">
              <a:off x="1298" y="1774"/>
              <a:ext cx="3605" cy="121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2" name="Line 6"/>
            <p:cNvSpPr>
              <a:spLocks noChangeShapeType="1"/>
            </p:cNvSpPr>
            <p:nvPr/>
          </p:nvSpPr>
          <p:spPr bwMode="auto">
            <a:xfrm flipH="1" flipV="1">
              <a:off x="1298" y="1815"/>
              <a:ext cx="3646" cy="121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3" name="Line 7"/>
            <p:cNvSpPr>
              <a:spLocks noChangeShapeType="1"/>
            </p:cNvSpPr>
            <p:nvPr/>
          </p:nvSpPr>
          <p:spPr bwMode="auto">
            <a:xfrm rot="16200000" flipV="1">
              <a:off x="1966" y="1916"/>
              <a:ext cx="2148" cy="97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4" name="Line 8"/>
            <p:cNvSpPr>
              <a:spLocks noChangeShapeType="1"/>
            </p:cNvSpPr>
            <p:nvPr/>
          </p:nvSpPr>
          <p:spPr bwMode="auto">
            <a:xfrm rot="-5400000" flipH="1" flipV="1">
              <a:off x="1966" y="1835"/>
              <a:ext cx="2148" cy="113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5" name="Text Box 9"/>
            <p:cNvSpPr txBox="1">
              <a:spLocks noChangeArrowheads="1"/>
            </p:cNvSpPr>
            <p:nvPr/>
          </p:nvSpPr>
          <p:spPr bwMode="auto">
            <a:xfrm>
              <a:off x="2640" y="3504"/>
              <a:ext cx="109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</a:rPr>
                <a:t>competence</a:t>
              </a:r>
            </a:p>
          </p:txBody>
        </p:sp>
        <p:sp>
          <p:nvSpPr>
            <p:cNvPr id="52236" name="Text Box 10"/>
            <p:cNvSpPr txBox="1">
              <a:spLocks noChangeArrowheads="1"/>
            </p:cNvSpPr>
            <p:nvPr/>
          </p:nvSpPr>
          <p:spPr bwMode="auto">
            <a:xfrm>
              <a:off x="384" y="2064"/>
              <a:ext cx="894" cy="2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</a:rPr>
                <a:t>challenge</a:t>
              </a:r>
              <a:endParaRPr lang="en-US" sz="2000" b="1"/>
            </a:p>
          </p:txBody>
        </p:sp>
        <p:sp>
          <p:nvSpPr>
            <p:cNvPr id="52237" name="Text Box 11"/>
            <p:cNvSpPr txBox="1">
              <a:spLocks noChangeArrowheads="1"/>
            </p:cNvSpPr>
            <p:nvPr/>
          </p:nvSpPr>
          <p:spPr bwMode="auto">
            <a:xfrm>
              <a:off x="3801" y="1366"/>
              <a:ext cx="617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Flow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52238" name="Text Box 12"/>
            <p:cNvSpPr txBox="1">
              <a:spLocks noChangeArrowheads="1"/>
            </p:cNvSpPr>
            <p:nvPr/>
          </p:nvSpPr>
          <p:spPr bwMode="auto">
            <a:xfrm>
              <a:off x="1784" y="2979"/>
              <a:ext cx="624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apathy</a:t>
              </a:r>
            </a:p>
          </p:txBody>
        </p:sp>
        <p:sp>
          <p:nvSpPr>
            <p:cNvPr id="52239" name="Text Box 13"/>
            <p:cNvSpPr txBox="1">
              <a:spLocks noChangeArrowheads="1"/>
            </p:cNvSpPr>
            <p:nvPr/>
          </p:nvSpPr>
          <p:spPr bwMode="auto">
            <a:xfrm>
              <a:off x="2635" y="3142"/>
              <a:ext cx="78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boredom</a:t>
              </a:r>
            </a:p>
          </p:txBody>
        </p:sp>
        <p:sp>
          <p:nvSpPr>
            <p:cNvPr id="52240" name="Text Box 14"/>
            <p:cNvSpPr txBox="1">
              <a:spLocks noChangeArrowheads="1"/>
            </p:cNvSpPr>
            <p:nvPr/>
          </p:nvSpPr>
          <p:spPr bwMode="auto">
            <a:xfrm>
              <a:off x="3566" y="2939"/>
              <a:ext cx="84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relaxation</a:t>
              </a:r>
            </a:p>
          </p:txBody>
        </p:sp>
        <p:sp>
          <p:nvSpPr>
            <p:cNvPr id="52241" name="Text Box 15"/>
            <p:cNvSpPr txBox="1">
              <a:spLocks noChangeArrowheads="1"/>
            </p:cNvSpPr>
            <p:nvPr/>
          </p:nvSpPr>
          <p:spPr bwMode="auto">
            <a:xfrm>
              <a:off x="2691" y="1258"/>
              <a:ext cx="81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arousal</a:t>
              </a:r>
            </a:p>
          </p:txBody>
        </p:sp>
        <p:sp>
          <p:nvSpPr>
            <p:cNvPr id="52242" name="Text Box 16"/>
            <p:cNvSpPr txBox="1">
              <a:spLocks noChangeArrowheads="1"/>
            </p:cNvSpPr>
            <p:nvPr/>
          </p:nvSpPr>
          <p:spPr bwMode="auto">
            <a:xfrm>
              <a:off x="1784" y="1561"/>
              <a:ext cx="65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anxiety</a:t>
              </a:r>
            </a:p>
          </p:txBody>
        </p:sp>
        <p:sp>
          <p:nvSpPr>
            <p:cNvPr id="52243" name="Text Box 17"/>
            <p:cNvSpPr txBox="1">
              <a:spLocks noChangeArrowheads="1"/>
            </p:cNvSpPr>
            <p:nvPr/>
          </p:nvSpPr>
          <p:spPr bwMode="auto">
            <a:xfrm>
              <a:off x="1581" y="2290"/>
              <a:ext cx="53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worry</a:t>
              </a:r>
            </a:p>
          </p:txBody>
        </p:sp>
        <p:sp>
          <p:nvSpPr>
            <p:cNvPr id="52244" name="Text Box 18"/>
            <p:cNvSpPr txBox="1">
              <a:spLocks noChangeArrowheads="1"/>
            </p:cNvSpPr>
            <p:nvPr/>
          </p:nvSpPr>
          <p:spPr bwMode="auto">
            <a:xfrm>
              <a:off x="3971" y="2250"/>
              <a:ext cx="624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control</a:t>
              </a:r>
            </a:p>
          </p:txBody>
        </p:sp>
        <p:sp>
          <p:nvSpPr>
            <p:cNvPr id="52245" name="Text Box 19"/>
            <p:cNvSpPr txBox="1">
              <a:spLocks noChangeArrowheads="1"/>
            </p:cNvSpPr>
            <p:nvPr/>
          </p:nvSpPr>
          <p:spPr bwMode="auto">
            <a:xfrm>
              <a:off x="904" y="1243"/>
              <a:ext cx="47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</a:rPr>
                <a:t>high</a:t>
              </a:r>
            </a:p>
          </p:txBody>
        </p:sp>
        <p:sp>
          <p:nvSpPr>
            <p:cNvPr id="52246" name="Text Box 20"/>
            <p:cNvSpPr txBox="1">
              <a:spLocks noChangeArrowheads="1"/>
            </p:cNvSpPr>
            <p:nvPr/>
          </p:nvSpPr>
          <p:spPr bwMode="auto">
            <a:xfrm>
              <a:off x="933" y="3182"/>
              <a:ext cx="37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low</a:t>
              </a:r>
            </a:p>
          </p:txBody>
        </p:sp>
        <p:sp>
          <p:nvSpPr>
            <p:cNvPr id="52247" name="Text Box 21"/>
            <p:cNvSpPr txBox="1">
              <a:spLocks noChangeArrowheads="1"/>
            </p:cNvSpPr>
            <p:nvPr/>
          </p:nvSpPr>
          <p:spPr bwMode="auto">
            <a:xfrm>
              <a:off x="1298" y="3476"/>
              <a:ext cx="47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low</a:t>
              </a:r>
            </a:p>
          </p:txBody>
        </p:sp>
        <p:sp>
          <p:nvSpPr>
            <p:cNvPr id="52248" name="Text Box 22"/>
            <p:cNvSpPr txBox="1">
              <a:spLocks noChangeArrowheads="1"/>
            </p:cNvSpPr>
            <p:nvPr/>
          </p:nvSpPr>
          <p:spPr bwMode="auto">
            <a:xfrm>
              <a:off x="4539" y="3506"/>
              <a:ext cx="43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high</a:t>
              </a:r>
            </a:p>
          </p:txBody>
        </p:sp>
      </p:grpSp>
      <p:sp>
        <p:nvSpPr>
          <p:cNvPr id="52228" name="Rectangle 23"/>
          <p:cNvSpPr>
            <a:spLocks noChangeArrowheads="1"/>
          </p:cNvSpPr>
          <p:nvPr/>
        </p:nvSpPr>
        <p:spPr bwMode="auto">
          <a:xfrm>
            <a:off x="5003800" y="6200924"/>
            <a:ext cx="3919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3082"/>
                </a:solidFill>
              </a:rPr>
              <a:t>(</a:t>
            </a:r>
            <a:r>
              <a:rPr lang="en-US" dirty="0" err="1">
                <a:solidFill>
                  <a:srgbClr val="003082"/>
                </a:solidFill>
              </a:rPr>
              <a:t>Csikszentmihalyi</a:t>
            </a:r>
            <a:r>
              <a:rPr lang="en-US" dirty="0">
                <a:solidFill>
                  <a:srgbClr val="003082"/>
                </a:solidFill>
              </a:rPr>
              <a:t>, 1990)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pedagogies of contingency?</a:t>
            </a:r>
            <a:endParaRPr lang="en-GB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57400" y="2362200"/>
            <a:ext cx="4038600" cy="3886200"/>
            <a:chOff x="1296" y="1488"/>
            <a:chExt cx="2544" cy="2448"/>
          </a:xfrm>
        </p:grpSpPr>
        <p:sp>
          <p:nvSpPr>
            <p:cNvPr id="113668" name="Oval 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69" name="Oval 5"/>
            <p:cNvSpPr>
              <a:spLocks noChangeArrowheads="1"/>
            </p:cNvSpPr>
            <p:nvPr/>
          </p:nvSpPr>
          <p:spPr bwMode="auto">
            <a:xfrm>
              <a:off x="2784" y="1488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0" name="Oval 6"/>
            <p:cNvSpPr>
              <a:spLocks noChangeArrowheads="1"/>
            </p:cNvSpPr>
            <p:nvPr/>
          </p:nvSpPr>
          <p:spPr bwMode="auto">
            <a:xfrm>
              <a:off x="3168" y="2208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1" name="Oval 7"/>
            <p:cNvSpPr>
              <a:spLocks noChangeArrowheads="1"/>
            </p:cNvSpPr>
            <p:nvPr/>
          </p:nvSpPr>
          <p:spPr bwMode="auto">
            <a:xfrm>
              <a:off x="2544" y="225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2" name="Oval 8"/>
            <p:cNvSpPr>
              <a:spLocks noChangeArrowheads="1"/>
            </p:cNvSpPr>
            <p:nvPr/>
          </p:nvSpPr>
          <p:spPr bwMode="auto">
            <a:xfrm>
              <a:off x="3456" y="1488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3" name="Oval 9"/>
            <p:cNvSpPr>
              <a:spLocks noChangeArrowheads="1"/>
            </p:cNvSpPr>
            <p:nvPr/>
          </p:nvSpPr>
          <p:spPr bwMode="auto">
            <a:xfrm>
              <a:off x="3648" y="2736"/>
              <a:ext cx="192" cy="192"/>
            </a:xfrm>
            <a:prstGeom prst="ellipse">
              <a:avLst/>
            </a:prstGeom>
            <a:solidFill>
              <a:srgbClr val="02FF1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4" name="Oval 10"/>
            <p:cNvSpPr>
              <a:spLocks noChangeArrowheads="1"/>
            </p:cNvSpPr>
            <p:nvPr/>
          </p:nvSpPr>
          <p:spPr bwMode="auto">
            <a:xfrm>
              <a:off x="2640" y="3168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5" name="Oval 11"/>
            <p:cNvSpPr>
              <a:spLocks noChangeArrowheads="1"/>
            </p:cNvSpPr>
            <p:nvPr/>
          </p:nvSpPr>
          <p:spPr bwMode="auto">
            <a:xfrm>
              <a:off x="1776" y="240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6" name="Oval 12"/>
            <p:cNvSpPr>
              <a:spLocks noChangeArrowheads="1"/>
            </p:cNvSpPr>
            <p:nvPr/>
          </p:nvSpPr>
          <p:spPr bwMode="auto">
            <a:xfrm>
              <a:off x="2208" y="2544"/>
              <a:ext cx="192" cy="192"/>
            </a:xfrm>
            <a:prstGeom prst="ellipse">
              <a:avLst/>
            </a:prstGeom>
            <a:solidFill>
              <a:srgbClr val="02FF1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7" name="Oval 13"/>
            <p:cNvSpPr>
              <a:spLocks noChangeArrowheads="1"/>
            </p:cNvSpPr>
            <p:nvPr/>
          </p:nvSpPr>
          <p:spPr bwMode="auto">
            <a:xfrm>
              <a:off x="3072" y="3744"/>
              <a:ext cx="192" cy="192"/>
            </a:xfrm>
            <a:prstGeom prst="ellipse">
              <a:avLst/>
            </a:prstGeom>
            <a:solidFill>
              <a:srgbClr val="02FF1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8" name="Oval 14"/>
            <p:cNvSpPr>
              <a:spLocks noChangeArrowheads="1"/>
            </p:cNvSpPr>
            <p:nvPr/>
          </p:nvSpPr>
          <p:spPr bwMode="auto">
            <a:xfrm>
              <a:off x="2016" y="3504"/>
              <a:ext cx="192" cy="192"/>
            </a:xfrm>
            <a:prstGeom prst="ellipse">
              <a:avLst/>
            </a:prstGeom>
            <a:solidFill>
              <a:srgbClr val="02FF1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3679" name="AutoShape 15"/>
            <p:cNvCxnSpPr>
              <a:cxnSpLocks noChangeShapeType="1"/>
              <a:stCxn id="113668" idx="3"/>
              <a:endCxn id="113675" idx="0"/>
            </p:cNvCxnSpPr>
            <p:nvPr/>
          </p:nvCxnSpPr>
          <p:spPr bwMode="auto">
            <a:xfrm flipH="1">
              <a:off x="1872" y="1796"/>
              <a:ext cx="76" cy="6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0" name="AutoShape 16"/>
            <p:cNvCxnSpPr>
              <a:cxnSpLocks noChangeShapeType="1"/>
              <a:stCxn id="113668" idx="4"/>
              <a:endCxn id="113676" idx="0"/>
            </p:cNvCxnSpPr>
            <p:nvPr/>
          </p:nvCxnSpPr>
          <p:spPr bwMode="auto">
            <a:xfrm>
              <a:off x="2016" y="1824"/>
              <a:ext cx="288" cy="7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1" name="AutoShape 17"/>
            <p:cNvCxnSpPr>
              <a:cxnSpLocks noChangeShapeType="1"/>
              <a:stCxn id="113668" idx="5"/>
              <a:endCxn id="113671" idx="1"/>
            </p:cNvCxnSpPr>
            <p:nvPr/>
          </p:nvCxnSpPr>
          <p:spPr bwMode="auto">
            <a:xfrm>
              <a:off x="2084" y="1796"/>
              <a:ext cx="488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2" name="AutoShape 18"/>
            <p:cNvCxnSpPr>
              <a:cxnSpLocks noChangeShapeType="1"/>
              <a:stCxn id="113669" idx="4"/>
              <a:endCxn id="113671" idx="0"/>
            </p:cNvCxnSpPr>
            <p:nvPr/>
          </p:nvCxnSpPr>
          <p:spPr bwMode="auto">
            <a:xfrm flipH="1">
              <a:off x="2640" y="1680"/>
              <a:ext cx="24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3" name="AutoShape 19"/>
            <p:cNvCxnSpPr>
              <a:cxnSpLocks noChangeShapeType="1"/>
              <a:stCxn id="113672" idx="4"/>
              <a:endCxn id="113673" idx="0"/>
            </p:cNvCxnSpPr>
            <p:nvPr/>
          </p:nvCxnSpPr>
          <p:spPr bwMode="auto">
            <a:xfrm>
              <a:off x="3552" y="1680"/>
              <a:ext cx="192" cy="10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4" name="AutoShape 20"/>
            <p:cNvCxnSpPr>
              <a:cxnSpLocks noChangeShapeType="1"/>
              <a:stCxn id="113672" idx="3"/>
              <a:endCxn id="113670" idx="0"/>
            </p:cNvCxnSpPr>
            <p:nvPr/>
          </p:nvCxnSpPr>
          <p:spPr bwMode="auto">
            <a:xfrm flipH="1">
              <a:off x="3264" y="1652"/>
              <a:ext cx="220" cy="5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5" name="AutoShape 21"/>
            <p:cNvCxnSpPr>
              <a:cxnSpLocks noChangeShapeType="1"/>
              <a:stCxn id="113670" idx="4"/>
              <a:endCxn id="113674" idx="7"/>
            </p:cNvCxnSpPr>
            <p:nvPr/>
          </p:nvCxnSpPr>
          <p:spPr bwMode="auto">
            <a:xfrm flipH="1">
              <a:off x="2804" y="2400"/>
              <a:ext cx="460" cy="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6" name="AutoShape 22"/>
            <p:cNvCxnSpPr>
              <a:cxnSpLocks noChangeShapeType="1"/>
              <a:stCxn id="113675" idx="4"/>
              <a:endCxn id="113678" idx="1"/>
            </p:cNvCxnSpPr>
            <p:nvPr/>
          </p:nvCxnSpPr>
          <p:spPr bwMode="auto">
            <a:xfrm>
              <a:off x="1872" y="2592"/>
              <a:ext cx="172" cy="9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7" name="AutoShape 23"/>
            <p:cNvCxnSpPr>
              <a:cxnSpLocks noChangeShapeType="1"/>
              <a:stCxn id="113676" idx="4"/>
              <a:endCxn id="113678" idx="0"/>
            </p:cNvCxnSpPr>
            <p:nvPr/>
          </p:nvCxnSpPr>
          <p:spPr bwMode="auto">
            <a:xfrm flipH="1">
              <a:off x="2112" y="2736"/>
              <a:ext cx="192" cy="7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8" name="AutoShape 24"/>
            <p:cNvCxnSpPr>
              <a:cxnSpLocks noChangeShapeType="1"/>
              <a:stCxn id="113671" idx="4"/>
              <a:endCxn id="113674" idx="0"/>
            </p:cNvCxnSpPr>
            <p:nvPr/>
          </p:nvCxnSpPr>
          <p:spPr bwMode="auto">
            <a:xfrm>
              <a:off x="2640" y="2448"/>
              <a:ext cx="96" cy="7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89" name="AutoShape 25"/>
            <p:cNvCxnSpPr>
              <a:cxnSpLocks noChangeShapeType="1"/>
              <a:stCxn id="113673" idx="4"/>
              <a:endCxn id="113677" idx="7"/>
            </p:cNvCxnSpPr>
            <p:nvPr/>
          </p:nvCxnSpPr>
          <p:spPr bwMode="auto">
            <a:xfrm flipH="1">
              <a:off x="3236" y="2928"/>
              <a:ext cx="508" cy="8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90" name="AutoShape 26"/>
            <p:cNvCxnSpPr>
              <a:cxnSpLocks noChangeShapeType="1"/>
              <a:stCxn id="113674" idx="5"/>
              <a:endCxn id="113677" idx="1"/>
            </p:cNvCxnSpPr>
            <p:nvPr/>
          </p:nvCxnSpPr>
          <p:spPr bwMode="auto">
            <a:xfrm>
              <a:off x="2804" y="3332"/>
              <a:ext cx="296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91" name="AutoShape 27"/>
            <p:cNvCxnSpPr>
              <a:cxnSpLocks noChangeShapeType="1"/>
              <a:stCxn id="113674" idx="3"/>
              <a:endCxn id="113678" idx="7"/>
            </p:cNvCxnSpPr>
            <p:nvPr/>
          </p:nvCxnSpPr>
          <p:spPr bwMode="auto">
            <a:xfrm flipH="1">
              <a:off x="2180" y="3332"/>
              <a:ext cx="488" cy="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3692" name="Oval 28"/>
            <p:cNvSpPr>
              <a:spLocks noChangeArrowheads="1"/>
            </p:cNvSpPr>
            <p:nvPr/>
          </p:nvSpPr>
          <p:spPr bwMode="auto">
            <a:xfrm>
              <a:off x="1296" y="1680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3" name="Oval 29"/>
            <p:cNvSpPr>
              <a:spLocks noChangeArrowheads="1"/>
            </p:cNvSpPr>
            <p:nvPr/>
          </p:nvSpPr>
          <p:spPr bwMode="auto">
            <a:xfrm>
              <a:off x="1296" y="2208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3694" name="AutoShape 30"/>
            <p:cNvCxnSpPr>
              <a:cxnSpLocks noChangeShapeType="1"/>
              <a:stCxn id="113692" idx="5"/>
              <a:endCxn id="113675" idx="1"/>
            </p:cNvCxnSpPr>
            <p:nvPr/>
          </p:nvCxnSpPr>
          <p:spPr bwMode="auto">
            <a:xfrm>
              <a:off x="1460" y="1844"/>
              <a:ext cx="344" cy="5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95" name="AutoShape 31"/>
            <p:cNvCxnSpPr>
              <a:cxnSpLocks noChangeShapeType="1"/>
              <a:stCxn id="113692" idx="4"/>
              <a:endCxn id="113693" idx="0"/>
            </p:cNvCxnSpPr>
            <p:nvPr/>
          </p:nvCxnSpPr>
          <p:spPr bwMode="auto">
            <a:xfrm>
              <a:off x="1392" y="1872"/>
              <a:ext cx="0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3696" name="AutoShape 32"/>
            <p:cNvCxnSpPr>
              <a:cxnSpLocks noChangeShapeType="1"/>
              <a:stCxn id="113693" idx="4"/>
              <a:endCxn id="113678" idx="2"/>
            </p:cNvCxnSpPr>
            <p:nvPr/>
          </p:nvCxnSpPr>
          <p:spPr bwMode="auto">
            <a:xfrm>
              <a:off x="1392" y="2400"/>
              <a:ext cx="624" cy="1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13697" name="AutoShape 33"/>
          <p:cNvSpPr>
            <a:spLocks noChangeArrowheads="1"/>
          </p:cNvSpPr>
          <p:nvPr/>
        </p:nvSpPr>
        <p:spPr bwMode="auto">
          <a:xfrm>
            <a:off x="4572000" y="4876800"/>
            <a:ext cx="914400" cy="533400"/>
          </a:xfrm>
          <a:prstGeom prst="leftArrow">
            <a:avLst>
              <a:gd name="adj1" fmla="val 50000"/>
              <a:gd name="adj2" fmla="val 42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057400" y="2667000"/>
            <a:ext cx="1066800" cy="1447800"/>
            <a:chOff x="1296" y="1680"/>
            <a:chExt cx="672" cy="912"/>
          </a:xfrm>
        </p:grpSpPr>
        <p:sp>
          <p:nvSpPr>
            <p:cNvPr id="113699" name="Oval 35"/>
            <p:cNvSpPr>
              <a:spLocks noChangeArrowheads="1"/>
            </p:cNvSpPr>
            <p:nvPr/>
          </p:nvSpPr>
          <p:spPr bwMode="auto">
            <a:xfrm>
              <a:off x="1296" y="1680"/>
              <a:ext cx="192" cy="192"/>
            </a:xfrm>
            <a:prstGeom prst="ellipse">
              <a:avLst/>
            </a:prstGeom>
            <a:solidFill>
              <a:srgbClr val="02FF1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0" name="Oval 36"/>
            <p:cNvSpPr>
              <a:spLocks noChangeArrowheads="1"/>
            </p:cNvSpPr>
            <p:nvPr/>
          </p:nvSpPr>
          <p:spPr bwMode="auto">
            <a:xfrm>
              <a:off x="1296" y="2208"/>
              <a:ext cx="192" cy="192"/>
            </a:xfrm>
            <a:prstGeom prst="ellipse">
              <a:avLst/>
            </a:prstGeom>
            <a:solidFill>
              <a:srgbClr val="02FF1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1" name="Oval 37"/>
            <p:cNvSpPr>
              <a:spLocks noChangeArrowheads="1"/>
            </p:cNvSpPr>
            <p:nvPr/>
          </p:nvSpPr>
          <p:spPr bwMode="auto">
            <a:xfrm>
              <a:off x="1776" y="2400"/>
              <a:ext cx="192" cy="192"/>
            </a:xfrm>
            <a:prstGeom prst="ellipse">
              <a:avLst/>
            </a:prstGeom>
            <a:solidFill>
              <a:srgbClr val="02FF1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utoUpdateAnimBg="0"/>
      <p:bldP spid="1136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SESM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Strategies and errors in secondary mathematics</a:t>
            </a:r>
          </a:p>
          <a:p>
            <a:pPr lvl="1"/>
            <a:r>
              <a:rPr lang="en-GB"/>
              <a:t>One-third knew the content at the beginning</a:t>
            </a:r>
          </a:p>
          <a:p>
            <a:pPr lvl="1"/>
            <a:r>
              <a:rPr lang="en-GB"/>
              <a:t>One-third didn’t know the content at the end</a:t>
            </a:r>
          </a:p>
          <a:p>
            <a:pPr lvl="1"/>
            <a:r>
              <a:rPr lang="en-GB"/>
              <a:t>One-third learnt the content</a:t>
            </a:r>
          </a:p>
          <a:p>
            <a:pPr lvl="1"/>
            <a:r>
              <a:rPr lang="en-GB"/>
              <a:t>But, half of these had forgotten the content six weeks later</a:t>
            </a:r>
          </a:p>
          <a:p>
            <a:pPr lvl="1"/>
            <a:r>
              <a:rPr lang="en-GB"/>
              <a:t>However, some did better on the delayed post-test than on the immediate post-test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30408</TotalTime>
  <Words>3354</Words>
  <Application>Microsoft Macintosh PowerPoint</Application>
  <PresentationFormat>On-screen Show (4:3)</PresentationFormat>
  <Paragraphs>558</Paragraphs>
  <Slides>59</Slides>
  <Notes>48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Office Theme</vt:lpstr>
      <vt:lpstr>Equation</vt:lpstr>
      <vt:lpstr>Innovation that works: research-based strategies that raise achievement</vt:lpstr>
      <vt:lpstr>Learning power environments</vt:lpstr>
      <vt:lpstr>Why pedagogies of engagement?</vt:lpstr>
      <vt:lpstr>Medicine Hat Tigers</vt:lpstr>
      <vt:lpstr>Stats on the ‘Medicine Hat Tigers’</vt:lpstr>
      <vt:lpstr>Slide 6</vt:lpstr>
      <vt:lpstr>Motivation: cause or effect?</vt:lpstr>
      <vt:lpstr>Why pedagogies of contingency?</vt:lpstr>
      <vt:lpstr>SESM</vt:lpstr>
      <vt:lpstr>Regulation of learning</vt:lpstr>
      <vt:lpstr>Diagnosis and remediation</vt:lpstr>
      <vt:lpstr>Unpacking teaching</vt:lpstr>
      <vt:lpstr>Aspects of formative assessment </vt:lpstr>
      <vt:lpstr>Five “key strategies”…</vt:lpstr>
      <vt:lpstr>…and one big idea</vt:lpstr>
      <vt:lpstr>Keeping learning on track</vt:lpstr>
      <vt:lpstr>Sharing criteria with learners</vt:lpstr>
      <vt:lpstr>Sharing criteria with learners</vt:lpstr>
      <vt:lpstr>Practical techniques: sharing learning intentions</vt:lpstr>
      <vt:lpstr>Engineering effective discussions, activities, and classroom tasks that elicit evidence of learning</vt:lpstr>
      <vt:lpstr>Kinds of questions: Israel</vt:lpstr>
      <vt:lpstr>Eliciting evidence</vt:lpstr>
      <vt:lpstr>Questioning in maths: discussion</vt:lpstr>
      <vt:lpstr>Questioning in maths: diagnosis</vt:lpstr>
      <vt:lpstr>Questioning in science: discussion</vt:lpstr>
      <vt:lpstr>Questioning in science: diagnosis</vt:lpstr>
      <vt:lpstr>Questioning in English: discussion </vt:lpstr>
      <vt:lpstr>Questioning in English: diagnosis</vt:lpstr>
      <vt:lpstr>Questioning in English: diagnosis</vt:lpstr>
      <vt:lpstr>Questioning in history: discussion</vt:lpstr>
      <vt:lpstr>Questioning in history: diagnosis</vt:lpstr>
      <vt:lpstr>Questioning in MFL: discussion</vt:lpstr>
      <vt:lpstr>Questioning in MFL: diagnosis</vt:lpstr>
      <vt:lpstr>Hinge Questions</vt:lpstr>
      <vt:lpstr>Differentiation </vt:lpstr>
      <vt:lpstr>Differentiation </vt:lpstr>
      <vt:lpstr>Differentiation (2)</vt:lpstr>
      <vt:lpstr>Real-time test: Figurative language</vt:lpstr>
      <vt:lpstr>Real-time test: Lines of symmetry</vt:lpstr>
      <vt:lpstr>Constructing hinge-point questions</vt:lpstr>
      <vt:lpstr>Key requirement: discriminate between incorrect and correct cognitive rules</vt:lpstr>
      <vt:lpstr>Providing feedback that moves learners forward</vt:lpstr>
      <vt:lpstr>Kinds of feedback: Israel</vt:lpstr>
      <vt:lpstr>Responses</vt:lpstr>
      <vt:lpstr>Kinds of feedback: Israel (2)</vt:lpstr>
      <vt:lpstr>Kinds of feedback: Canada</vt:lpstr>
      <vt:lpstr>Kinds of feedback</vt:lpstr>
      <vt:lpstr>Effects of feedback</vt:lpstr>
      <vt:lpstr>Getting feedback right is hard</vt:lpstr>
      <vt:lpstr>Kinds of feedback (Nyquist, 2003)</vt:lpstr>
      <vt:lpstr>Effects of formative assessment (HE)</vt:lpstr>
      <vt:lpstr>Practical techniques: feedback</vt:lpstr>
      <vt:lpstr>Peer assessment and self-assessment</vt:lpstr>
      <vt:lpstr>Students owning their learning and as learning resources for one another</vt:lpstr>
      <vt:lpstr>Self-assessment (Raychaudhuri, 1988)</vt:lpstr>
      <vt:lpstr>Technique review</vt:lpstr>
      <vt:lpstr>Comments?  Questions? </vt:lpstr>
      <vt:lpstr>Force-field analysis (Lewin, 1954)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the black box: Raising standards through classroom assessment</dc:title>
  <dc:creator>Dylan Wiliam</dc:creator>
  <cp:lastModifiedBy>Dylan Wiliam</cp:lastModifiedBy>
  <cp:revision>169</cp:revision>
  <cp:lastPrinted>2007-02-01T19:02:41Z</cp:lastPrinted>
  <dcterms:created xsi:type="dcterms:W3CDTF">2010-11-23T15:39:53Z</dcterms:created>
  <dcterms:modified xsi:type="dcterms:W3CDTF">2010-11-24T12:21:51Z</dcterms:modified>
</cp:coreProperties>
</file>