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6" r:id="rId1"/>
  </p:sldMasterIdLst>
  <p:notesMasterIdLst>
    <p:notesMasterId r:id="rId20"/>
  </p:notesMasterIdLst>
  <p:handoutMasterIdLst>
    <p:handoutMasterId r:id="rId21"/>
  </p:handoutMasterIdLst>
  <p:sldIdLst>
    <p:sldId id="688" r:id="rId2"/>
    <p:sldId id="689" r:id="rId3"/>
    <p:sldId id="724" r:id="rId4"/>
    <p:sldId id="725" r:id="rId5"/>
    <p:sldId id="726" r:id="rId6"/>
    <p:sldId id="695" r:id="rId7"/>
    <p:sldId id="698" r:id="rId8"/>
    <p:sldId id="677" r:id="rId9"/>
    <p:sldId id="678" r:id="rId10"/>
    <p:sldId id="679" r:id="rId11"/>
    <p:sldId id="687" r:id="rId12"/>
    <p:sldId id="728" r:id="rId13"/>
    <p:sldId id="629" r:id="rId14"/>
    <p:sldId id="408" r:id="rId15"/>
    <p:sldId id="409" r:id="rId16"/>
    <p:sldId id="417" r:id="rId17"/>
    <p:sldId id="729" r:id="rId18"/>
    <p:sldId id="730" r:id="rId19"/>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Geneva"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Geneva"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Geneva"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Geneva"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Genev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a:srgbClr val="ECF3FA"/>
    <a:srgbClr val="E8F0F9"/>
    <a:srgbClr val="8C357B"/>
    <a:srgbClr val="9E2487"/>
    <a:srgbClr val="A68AAC"/>
    <a:srgbClr val="EDEDED"/>
    <a:srgbClr val="5C5C5C"/>
    <a:srgbClr val="517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784" y="-112"/>
      </p:cViewPr>
      <p:guideLst>
        <p:guide orient="horz" pos="2160"/>
        <p:guide pos="289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12800" y="6343650"/>
            <a:ext cx="7518400" cy="184150"/>
          </a:xfrm>
          <a:prstGeom prst="rect">
            <a:avLst/>
          </a:prstGeom>
          <a:noFill/>
          <a:ln w="12700">
            <a:noFill/>
            <a:miter lim="800000"/>
            <a:headEnd/>
            <a:tailEnd/>
          </a:ln>
          <a:effectLst/>
        </p:spPr>
        <p:txBody>
          <a:bodyPr lIns="93663" tIns="46038" rIns="93663" bIns="46038">
            <a:prstTxWarp prst="textNoShape">
              <a:avLst/>
            </a:prstTxWarp>
            <a:spAutoFit/>
          </a:bodyPr>
          <a:lstStyle/>
          <a:p>
            <a:pPr defTabSz="950913" eaLnBrk="0" hangingPunct="0">
              <a:defRPr/>
            </a:pPr>
            <a:r>
              <a:rPr lang="en-GB" sz="1000">
                <a:latin typeface="Times New Roman" charset="0"/>
              </a:rPr>
              <a:t>© 2007 Dylan Wiliam, Institute of Education, 20 Bedford Way, London WC1H 0AL, UK; 020 7612 6000</a:t>
            </a:r>
          </a:p>
        </p:txBody>
      </p:sp>
      <p:sp>
        <p:nvSpPr>
          <p:cNvPr id="3075" name="Rectangle 3"/>
          <p:cNvSpPr>
            <a:spLocks noChangeArrowheads="1"/>
          </p:cNvSpPr>
          <p:nvPr/>
        </p:nvSpPr>
        <p:spPr bwMode="auto">
          <a:xfrm>
            <a:off x="1060450" y="377825"/>
            <a:ext cx="8037513" cy="192088"/>
          </a:xfrm>
          <a:prstGeom prst="rect">
            <a:avLst/>
          </a:prstGeom>
          <a:noFill/>
          <a:ln w="12700">
            <a:noFill/>
            <a:miter lim="800000"/>
            <a:headEnd/>
            <a:tailEnd/>
          </a:ln>
          <a:effectLst/>
        </p:spPr>
        <p:txBody>
          <a:bodyPr/>
          <a:lstStyle/>
          <a:p>
            <a:pPr>
              <a:defRPr/>
            </a:pPr>
            <a:endParaRPr lang="en-US">
              <a:latin typeface="Geneva" pitchFamily="-108" charset="0"/>
              <a:ea typeface="ＭＳ Ｐゴシック" pitchFamily="-108" charset="-128"/>
              <a:cs typeface="+mn-cs"/>
            </a:endParaRPr>
          </a:p>
        </p:txBody>
      </p:sp>
      <p:sp>
        <p:nvSpPr>
          <p:cNvPr id="3076" name="Rectangle 4"/>
          <p:cNvSpPr>
            <a:spLocks noChangeArrowheads="1"/>
          </p:cNvSpPr>
          <p:nvPr/>
        </p:nvSpPr>
        <p:spPr bwMode="auto">
          <a:xfrm>
            <a:off x="4656138" y="6581775"/>
            <a:ext cx="708025" cy="184150"/>
          </a:xfrm>
          <a:prstGeom prst="rect">
            <a:avLst/>
          </a:prstGeom>
          <a:noFill/>
          <a:ln w="12700">
            <a:noFill/>
            <a:miter lim="800000"/>
            <a:headEnd/>
            <a:tailEnd/>
          </a:ln>
          <a:effectLst/>
        </p:spPr>
        <p:txBody>
          <a:bodyPr lIns="93663" tIns="46038" rIns="93663" bIns="46038">
            <a:prstTxWarp prst="textNoShape">
              <a:avLst/>
            </a:prstTxWarp>
            <a:spAutoFit/>
          </a:bodyPr>
          <a:lstStyle/>
          <a:p>
            <a:pPr defTabSz="950913" eaLnBrk="0" hangingPunct="0">
              <a:defRPr/>
            </a:pPr>
            <a:fld id="{6B052CA7-2F7E-374A-AF8A-2A4E1E4258D8}" type="slidenum">
              <a:rPr lang="en-GB" sz="1000">
                <a:latin typeface="Times New Roman" charset="0"/>
              </a:rPr>
              <a:pPr defTabSz="950913" eaLnBrk="0" hangingPunct="0">
                <a:defRPr/>
              </a:pPr>
              <a:t>‹#›</a:t>
            </a:fld>
            <a:endParaRPr lang="en-GB" sz="1000">
              <a:latin typeface="Times New Roman" charset="0"/>
            </a:endParaRPr>
          </a:p>
        </p:txBody>
      </p:sp>
    </p:spTree>
    <p:extLst>
      <p:ext uri="{BB962C8B-B14F-4D97-AF65-F5344CB8AC3E}">
        <p14:creationId xmlns:p14="http://schemas.microsoft.com/office/powerpoint/2010/main" val="1355905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0"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3" name="Rectangle 3"/>
          <p:cNvSpPr>
            <a:spLocks noGrp="1" noRot="1" noChangeAspect="1" noChangeArrowheads="1" noTextEdit="1"/>
          </p:cNvSpPr>
          <p:nvPr>
            <p:ph type="sldImg" idx="2"/>
          </p:nvPr>
        </p:nvSpPr>
        <p:spPr bwMode="auto">
          <a:xfrm>
            <a:off x="2968625" y="598488"/>
            <a:ext cx="3206750" cy="240506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500116067"/>
      </p:ext>
    </p:extLst>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2968625" y="598488"/>
            <a:ext cx="3206750" cy="2405062"/>
          </a:xfrm>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solidFill>
            <a:srgbClr val="FFFFFF"/>
          </a:solidFill>
          <a:ln/>
        </p:spPr>
      </p:sp>
      <p:sp>
        <p:nvSpPr>
          <p:cNvPr id="66563" name="Rectangle 1027"/>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2967038" y="598488"/>
            <a:ext cx="3206750" cy="2405062"/>
          </a:xfrm>
          <a:ln cap="flat"/>
        </p:spPr>
      </p:sp>
      <p:sp>
        <p:nvSpPr>
          <p:cNvPr id="140291"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73731"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44CF66-64F9-D14D-8028-BC9E8900064A}" type="datetime1">
              <a:rPr lang="en-US"/>
              <a:pPr>
                <a:defRPr/>
              </a:pPr>
              <a:t>10/04/2011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09EF9-2CCE-0B4B-93F3-50B2E321F9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693CD8-8E02-8446-9FDC-08181AFBC854}" type="datetime1">
              <a:rPr lang="en-US"/>
              <a:pPr>
                <a:defRPr/>
              </a:pPr>
              <a:t>10/04/2011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089484-2D10-3643-BCFA-F29FF04511F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EDF78C-7D54-A445-8817-0A09AB3AE6E2}" type="datetime1">
              <a:rPr lang="en-US"/>
              <a:pPr>
                <a:defRPr/>
              </a:pPr>
              <a:t>10/04/2011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F60CA-EC6A-3C49-829A-C287688FB13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6725" y="1870075"/>
            <a:ext cx="8353425" cy="644525"/>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66725" y="2590800"/>
            <a:ext cx="8353425" cy="3706813"/>
          </a:xfrm>
        </p:spPr>
        <p:txBody>
          <a:bodyPr/>
          <a:lstStyle/>
          <a:p>
            <a:endParaRPr lang="en-US"/>
          </a:p>
        </p:txBody>
      </p:sp>
      <p:sp>
        <p:nvSpPr>
          <p:cNvPr id="4" name="Slide Number Placeholder 3"/>
          <p:cNvSpPr>
            <a:spLocks noGrp="1"/>
          </p:cNvSpPr>
          <p:nvPr>
            <p:ph type="sldNum" sz="quarter" idx="10"/>
          </p:nvPr>
        </p:nvSpPr>
        <p:spPr>
          <a:xfrm>
            <a:off x="466725" y="6440488"/>
            <a:ext cx="296863" cy="290512"/>
          </a:xfrm>
        </p:spPr>
        <p:txBody>
          <a:bodyPr/>
          <a:lstStyle>
            <a:lvl1pPr>
              <a:defRPr smtClean="0"/>
            </a:lvl1pPr>
          </a:lstStyle>
          <a:p>
            <a:fld id="{F5BD2F5A-BB02-D749-884E-7703CC4455DD}"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F66A1C-0998-E845-BB9E-21D74C5CF859}" type="datetime1">
              <a:rPr lang="en-US"/>
              <a:pPr>
                <a:defRPr/>
              </a:pPr>
              <a:t>10/04/2011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CC6514-00B0-144D-A4F9-E1C5317C2A6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75F666-C5C3-4F47-BCB9-D6AEE0A7BB23}" type="datetime1">
              <a:rPr lang="en-US"/>
              <a:pPr>
                <a:defRPr/>
              </a:pPr>
              <a:t>10/04/2011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FB27D-6D31-624C-8190-F82DBD17341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E777CED-4E4A-5144-BE60-BEBC8CA47238}" type="datetime1">
              <a:rPr lang="en-US"/>
              <a:pPr>
                <a:defRPr/>
              </a:pPr>
              <a:t>10/04/2011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62B477-4034-B348-8327-25CBD645D62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CEA0FE-2D7C-7445-BEC7-6B0277BF0774}" type="datetime1">
              <a:rPr lang="en-US"/>
              <a:pPr>
                <a:defRPr/>
              </a:pPr>
              <a:t>10/04/2011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087F53-AA33-5643-B040-0772FA9509C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125179-7B2D-6B45-B095-058F6C88A66A}" type="datetime1">
              <a:rPr lang="en-US"/>
              <a:pPr>
                <a:defRPr/>
              </a:pPr>
              <a:t>10/04/2011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058EB1-FF5A-654A-90A1-0823E42BFAF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610722-370C-F549-8641-656E37B15723}" type="datetime1">
              <a:rPr lang="en-US"/>
              <a:pPr>
                <a:defRPr/>
              </a:pPr>
              <a:t>10/04/2011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1A8C86F-00C8-F84C-BADE-FDE315D851A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FFDDE3-4753-384E-94CA-20ED97F1533D}" type="datetime1">
              <a:rPr lang="en-US"/>
              <a:pPr>
                <a:defRPr/>
              </a:pPr>
              <a:t>10/04/2011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2022B8-FE27-B64C-A39D-D93C07A2362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AFF8AB-372A-7F4A-BA8C-27D25B63AB0F}" type="datetime1">
              <a:rPr lang="en-US"/>
              <a:pPr>
                <a:defRPr/>
              </a:pPr>
              <a:t>10/04/2011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091E65-4899-E648-875F-4405F45E597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69EAC0F-8F13-B34A-9707-9E19DC95A4F4}" type="datetime1">
              <a:rPr lang="en-US"/>
              <a:pPr>
                <a:defRPr/>
              </a:pPr>
              <a:t>10/04/2011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Geneva" pitchFamily="-108" charset="0"/>
                <a:ea typeface="ＭＳ Ｐゴシック" pitchFamily="-10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1B3A7B-08A4-8D41-9F8B-23CAB4CD64A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25"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6" r:id="rId12"/>
  </p:sldLayoutIdLst>
  <p:txStyles>
    <p:titleStyle>
      <a:lvl1pPr algn="ctr" defTabSz="457200" rtl="0" eaLnBrk="0" fontAlgn="base" hangingPunct="0">
        <a:spcBef>
          <a:spcPct val="0"/>
        </a:spcBef>
        <a:spcAft>
          <a:spcPct val="0"/>
        </a:spcAft>
        <a:defRPr sz="3600" kern="1200">
          <a:solidFill>
            <a:schemeClr val="tx1"/>
          </a:solidFill>
          <a:latin typeface="+mj-lt"/>
          <a:ea typeface="ＭＳ Ｐゴシック" pitchFamily="-108" charset="-128"/>
          <a:cs typeface="ＭＳ Ｐゴシック" charset="-128"/>
        </a:defRPr>
      </a:lvl1pPr>
      <a:lvl2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2pPr>
      <a:lvl3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3pPr>
      <a:lvl4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4pPr>
      <a:lvl5pPr algn="ctr" defTabSz="457200" rtl="0" eaLnBrk="0" fontAlgn="base" hangingPunct="0">
        <a:spcBef>
          <a:spcPct val="0"/>
        </a:spcBef>
        <a:spcAft>
          <a:spcPct val="0"/>
        </a:spcAft>
        <a:defRPr sz="3600">
          <a:solidFill>
            <a:schemeClr val="tx1"/>
          </a:solidFill>
          <a:latin typeface="Calibri" pitchFamily="-108" charset="0"/>
          <a:ea typeface="ＭＳ Ｐゴシック" pitchFamily="-108" charset="-128"/>
          <a:cs typeface="ＭＳ Ｐゴシック"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defRPr>
      </a:lvl9pPr>
    </p:titleStyle>
    <p:bodyStyle>
      <a:lvl1pPr marL="276225" indent="-276225" algn="l" defTabSz="457200" rtl="0" eaLnBrk="0" fontAlgn="base" hangingPunct="0">
        <a:spcBef>
          <a:spcPct val="20000"/>
        </a:spcBef>
        <a:spcAft>
          <a:spcPct val="0"/>
        </a:spcAft>
        <a:buClr>
          <a:schemeClr val="tx2"/>
        </a:buClr>
        <a:buFont typeface="Wingdings" charset="2"/>
        <a:buChar char="§"/>
        <a:defRPr sz="2800" kern="1200">
          <a:solidFill>
            <a:schemeClr val="tx1"/>
          </a:solidFill>
          <a:latin typeface="+mn-lt"/>
          <a:ea typeface="ＭＳ Ｐゴシック" pitchFamily="-108" charset="-128"/>
          <a:cs typeface="ＭＳ Ｐゴシック" charset="-128"/>
        </a:defRPr>
      </a:lvl1pPr>
      <a:lvl2pPr marL="541338" indent="-269875" algn="l" defTabSz="439738" rtl="0" eaLnBrk="0" fontAlgn="base" hangingPunct="0">
        <a:spcBef>
          <a:spcPct val="20000"/>
        </a:spcBef>
        <a:spcAft>
          <a:spcPct val="0"/>
        </a:spcAft>
        <a:buClr>
          <a:schemeClr val="tx2"/>
        </a:buClr>
        <a:buFont typeface="Arial" charset="0"/>
        <a:buChar char="•"/>
        <a:defRPr sz="2400" kern="1200">
          <a:solidFill>
            <a:schemeClr val="tx1"/>
          </a:solidFill>
          <a:latin typeface="+mn-lt"/>
          <a:ea typeface="ＭＳ Ｐゴシック" pitchFamily="-108" charset="-128"/>
          <a:cs typeface="+mn-cs"/>
        </a:defRPr>
      </a:lvl2pPr>
      <a:lvl3pPr marL="896938" indent="-355600" algn="l" defTabSz="604838" rtl="0" eaLnBrk="0" fontAlgn="base" hangingPunct="0">
        <a:spcBef>
          <a:spcPct val="20000"/>
        </a:spcBef>
        <a:spcAft>
          <a:spcPct val="0"/>
        </a:spcAft>
        <a:buClr>
          <a:schemeClr val="tx2"/>
        </a:buClr>
        <a:buFont typeface="Courier New" charset="0"/>
        <a:buChar char="o"/>
        <a:defRPr sz="2000" kern="1200">
          <a:solidFill>
            <a:schemeClr val="tx1"/>
          </a:solidFill>
          <a:latin typeface="+mn-lt"/>
          <a:ea typeface="ＭＳ Ｐゴシック" pitchFamily="-108" charset="-128"/>
          <a:cs typeface="+mn-cs"/>
        </a:defRPr>
      </a:lvl3pPr>
      <a:lvl4pPr marL="1252538" indent="-338138" algn="l" defTabSz="665163" rtl="0" eaLnBrk="0" fontAlgn="base" hangingPunct="0">
        <a:spcBef>
          <a:spcPct val="20000"/>
        </a:spcBef>
        <a:spcAft>
          <a:spcPct val="0"/>
        </a:spcAft>
        <a:buClr>
          <a:schemeClr val="tx2"/>
        </a:buClr>
        <a:buFont typeface="Wingdings" charset="2"/>
        <a:buChar char="§"/>
        <a:defRPr kern="1200">
          <a:solidFill>
            <a:schemeClr val="tx1"/>
          </a:solidFill>
          <a:latin typeface="+mn-lt"/>
          <a:ea typeface="ＭＳ Ｐゴシック" pitchFamily="-108" charset="-128"/>
          <a:cs typeface="+mn-cs"/>
        </a:defRPr>
      </a:lvl4pPr>
      <a:lvl5pPr marL="1608138" indent="-322263" algn="l" defTabSz="617538" rtl="0" eaLnBrk="0" fontAlgn="base" hangingPunct="0">
        <a:spcBef>
          <a:spcPct val="20000"/>
        </a:spcBef>
        <a:spcAft>
          <a:spcPct val="0"/>
        </a:spcAft>
        <a:buClr>
          <a:schemeClr val="tx2"/>
        </a:buClr>
        <a:buFont typeface="Courier New" charset="0"/>
        <a:buChar char="o"/>
        <a:defRPr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3892"/>
            <a:ext cx="7772400" cy="1470025"/>
          </a:xfrm>
        </p:spPr>
        <p:txBody>
          <a:bodyPr/>
          <a:lstStyle/>
          <a:p>
            <a:r>
              <a:rPr lang="en-US" dirty="0" smtClean="0"/>
              <a:t>Formative assessment:</a:t>
            </a:r>
            <a:br>
              <a:rPr lang="en-US" dirty="0" smtClean="0"/>
            </a:br>
            <a:r>
              <a:rPr lang="en-US" dirty="0" smtClean="0"/>
              <a:t>definitions and relationships</a:t>
            </a:r>
            <a:endParaRPr lang="en-US" dirty="0"/>
          </a:p>
        </p:txBody>
      </p:sp>
      <p:sp>
        <p:nvSpPr>
          <p:cNvPr id="3" name="Subtitle 2"/>
          <p:cNvSpPr>
            <a:spLocks noGrp="1"/>
          </p:cNvSpPr>
          <p:nvPr>
            <p:ph type="subTitle" idx="1"/>
          </p:nvPr>
        </p:nvSpPr>
        <p:spPr>
          <a:xfrm>
            <a:off x="762000" y="3132667"/>
            <a:ext cx="7721600" cy="3725333"/>
          </a:xfrm>
        </p:spPr>
        <p:txBody>
          <a:bodyPr/>
          <a:lstStyle/>
          <a:p>
            <a:r>
              <a:rPr lang="en-US" dirty="0"/>
              <a:t>Division H Invited Session: Formative Assessment: International Perspective and </a:t>
            </a:r>
            <a:r>
              <a:rPr lang="en-US" dirty="0" smtClean="0"/>
              <a:t>Applications</a:t>
            </a:r>
            <a:endParaRPr lang="en-US" sz="1400" dirty="0" smtClean="0"/>
          </a:p>
          <a:p>
            <a:endParaRPr lang="en-US" sz="1400" dirty="0" smtClean="0"/>
          </a:p>
          <a:p>
            <a:r>
              <a:rPr lang="en-US" dirty="0" smtClean="0"/>
              <a:t>Annual meeting of the American Educational Research Association, April 2011: New Orleans, LA</a:t>
            </a:r>
          </a:p>
          <a:p>
            <a:endParaRPr lang="en-US" sz="1400" dirty="0"/>
          </a:p>
          <a:p>
            <a:r>
              <a:rPr lang="en-US" dirty="0" smtClean="0"/>
              <a:t>Dylan Wiliam</a:t>
            </a:r>
          </a:p>
          <a:p>
            <a:r>
              <a:rPr lang="en-US" dirty="0" smtClean="0"/>
              <a:t>www.dylanwiliam.net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31800" y="596900"/>
            <a:ext cx="8353425" cy="5905500"/>
          </a:xfrm>
        </p:spPr>
        <p:txBody>
          <a:bodyPr/>
          <a:lstStyle/>
          <a:p>
            <a:pPr marL="0" indent="0" eaLnBrk="1" hangingPunct="1">
              <a:buNone/>
            </a:pPr>
            <a:r>
              <a:rPr lang="en-US" sz="2200" b="0" dirty="0" smtClean="0">
                <a:ea typeface="ＭＳ Ｐゴシック" charset="-128"/>
                <a:cs typeface="ＭＳ Ｐゴシック" charset="-128"/>
              </a:rPr>
              <a:t>“Assessment for Learning is the process of seeking and interpreting evidence for use by learners and their teachers to decide where the learners are in their learning, where they need to go and how best to get there”</a:t>
            </a:r>
            <a:r>
              <a:rPr lang="en-GB" sz="2200" b="0" dirty="0" smtClean="0">
                <a:ea typeface="ＭＳ Ｐゴシック" charset="-128"/>
                <a:cs typeface="ＭＳ Ｐゴシック" charset="-128"/>
              </a:rPr>
              <a:t> </a:t>
            </a:r>
            <a:r>
              <a:rPr lang="en-US" sz="2200" b="0" dirty="0" smtClean="0">
                <a:ea typeface="ＭＳ Ｐゴシック" charset="-128"/>
                <a:cs typeface="ＭＳ Ｐゴシック" charset="-128"/>
              </a:rPr>
              <a:t>(</a:t>
            </a:r>
            <a:r>
              <a:rPr lang="en-US" sz="2200" b="0" dirty="0" err="1" smtClean="0">
                <a:ea typeface="ＭＳ Ｐゴシック" charset="-128"/>
                <a:cs typeface="ＭＳ Ｐゴシック" charset="-128"/>
              </a:rPr>
              <a:t>Broadfoot</a:t>
            </a:r>
            <a:r>
              <a:rPr lang="en-US" sz="2200" b="0" dirty="0" smtClean="0">
                <a:ea typeface="ＭＳ Ｐゴシック" charset="-128"/>
                <a:cs typeface="ＭＳ Ｐゴシック" charset="-128"/>
              </a:rPr>
              <a:t> et al.,  2002 pp. 2-3)</a:t>
            </a:r>
            <a:endParaRPr lang="en-GB" sz="2200" b="0" dirty="0" smtClean="0">
              <a:ea typeface="ＭＳ Ｐゴシック" charset="-128"/>
              <a:cs typeface="ＭＳ Ｐゴシック" charset="-128"/>
            </a:endParaRPr>
          </a:p>
          <a:p>
            <a:pPr marL="0" indent="0" eaLnBrk="1" hangingPunct="1">
              <a:buNone/>
            </a:pPr>
            <a:endParaRPr lang="en-GB" sz="2200" b="0" dirty="0" smtClean="0">
              <a:ea typeface="ＭＳ Ｐゴシック" charset="-128"/>
              <a:cs typeface="ＭＳ Ｐゴシック" charset="-128"/>
            </a:endParaRPr>
          </a:p>
          <a:p>
            <a:pPr marL="0" indent="0" eaLnBrk="1" hangingPunct="1">
              <a:buNone/>
            </a:pPr>
            <a:r>
              <a:rPr lang="en-US" sz="2200" b="0" dirty="0" smtClean="0">
                <a:ea typeface="ＭＳ Ｐゴシック" charset="-128"/>
                <a:cs typeface="ＭＳ Ｐゴシック" charset="-128"/>
              </a:rPr>
              <a:t>Assessment for learning is any assessment for which the first priority in its design and practice is to serve the purpose of promoting students’ learning. It thus differs from assessment designed primarily to serve the purposes of accountability, or of ranking, or of certifying competence. An assessment activity can help learning if it provides information that teachers and their students can use as feedback in assessing themselves and one another and in modifying the teaching and learning activities in which they are engaged. Such assessment becomes “formative assessment” when the evidence is actually used to adapt the teaching work to meet learning needs. (Black et al., 2004 </a:t>
            </a:r>
            <a:r>
              <a:rPr lang="en-US" sz="2200" b="0" dirty="0" err="1" smtClean="0">
                <a:ea typeface="ＭＳ Ｐゴシック" charset="-128"/>
                <a:cs typeface="ＭＳ Ｐゴシック" charset="-128"/>
              </a:rPr>
              <a:t>p</a:t>
            </a:r>
            <a:r>
              <a:rPr lang="en-US" sz="2200" b="0" dirty="0" smtClean="0">
                <a:ea typeface="ＭＳ Ｐゴシック" charset="-128"/>
                <a:cs typeface="ＭＳ Ｐゴシック" charset="-128"/>
              </a:rPr>
              <a:t>. 10)</a:t>
            </a:r>
            <a:r>
              <a:rPr lang="en-GB" sz="2200" b="0" dirty="0" smtClean="0">
                <a:ea typeface="ＭＳ Ｐゴシック" charset="-128"/>
                <a:cs typeface="ＭＳ Ｐゴシック" charset="-128"/>
              </a:rPr>
              <a:t> </a:t>
            </a:r>
            <a:endParaRPr lang="en-US" sz="2200" b="0"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these is formative?</a:t>
            </a:r>
            <a:endParaRPr lang="en-US" dirty="0"/>
          </a:p>
        </p:txBody>
      </p:sp>
      <p:sp>
        <p:nvSpPr>
          <p:cNvPr id="3" name="Content Placeholder 2"/>
          <p:cNvSpPr>
            <a:spLocks noGrp="1"/>
          </p:cNvSpPr>
          <p:nvPr>
            <p:ph idx="1"/>
          </p:nvPr>
        </p:nvSpPr>
        <p:spPr>
          <a:xfrm>
            <a:off x="457200" y="1600200"/>
            <a:ext cx="8229600" cy="5257800"/>
          </a:xfrm>
        </p:spPr>
        <p:txBody>
          <a:bodyPr/>
          <a:lstStyle/>
          <a:p>
            <a:pPr marL="514350" indent="-514350">
              <a:buFont typeface="+mj-lt"/>
              <a:buAutoNum type="alphaUcPeriod"/>
            </a:pPr>
            <a:r>
              <a:rPr lang="en-US" dirty="0" smtClean="0"/>
              <a:t>A science adviser uses test results to plan professional development workshops for teachers</a:t>
            </a:r>
          </a:p>
          <a:p>
            <a:pPr marL="514350" indent="-514350">
              <a:buFont typeface="+mj-lt"/>
              <a:buAutoNum type="alphaUcPeriod"/>
            </a:pPr>
            <a:r>
              <a:rPr lang="en-US" dirty="0" smtClean="0"/>
              <a:t>Teachers doing item-by-item analysis of 4</a:t>
            </a:r>
            <a:r>
              <a:rPr lang="en-US" baseline="30000" dirty="0" smtClean="0"/>
              <a:t>th</a:t>
            </a:r>
            <a:r>
              <a:rPr lang="en-US" dirty="0" smtClean="0"/>
              <a:t> grade math tests to review their curriculum</a:t>
            </a:r>
          </a:p>
          <a:p>
            <a:pPr marL="514350" indent="-514350">
              <a:buFont typeface="+mj-lt"/>
              <a:buAutoNum type="alphaUcPeriod"/>
            </a:pPr>
            <a:r>
              <a:rPr lang="en-US" dirty="0" smtClean="0"/>
              <a:t>A school tests students every 10 weeks to predict which students are “on course” to pass a big test</a:t>
            </a:r>
          </a:p>
          <a:p>
            <a:pPr marL="514350" indent="-514350">
              <a:buFont typeface="+mj-lt"/>
              <a:buAutoNum type="alphaUcPeriod"/>
            </a:pPr>
            <a:r>
              <a:rPr lang="en-US" dirty="0" smtClean="0"/>
              <a:t>“Three fourths” of the way through a unit test</a:t>
            </a:r>
          </a:p>
          <a:p>
            <a:pPr marL="514350" indent="-514350">
              <a:buFont typeface="+mj-lt"/>
              <a:buAutoNum type="alphaUcPeriod"/>
            </a:pPr>
            <a:r>
              <a:rPr lang="en-US" dirty="0" smtClean="0"/>
              <a:t>Exit pass question: “What is the difference between mass and weight?”</a:t>
            </a:r>
          </a:p>
          <a:p>
            <a:pPr marL="514350" indent="-514350">
              <a:buFont typeface="+mj-lt"/>
              <a:buAutoNum type="alphaUcPeriod"/>
            </a:pPr>
            <a:r>
              <a:rPr lang="en-US" dirty="0" smtClean="0"/>
              <a:t>“Sketch the graph of y equals one over one plus x squared on your mini-dry-erase boards.”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formative assessment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3862076"/>
              </p:ext>
            </p:extLst>
          </p:nvPr>
        </p:nvGraphicFramePr>
        <p:xfrm>
          <a:off x="457200" y="1600200"/>
          <a:ext cx="8229600" cy="4546606"/>
        </p:xfrm>
        <a:graphic>
          <a:graphicData uri="http://schemas.openxmlformats.org/drawingml/2006/table">
            <a:tbl>
              <a:tblPr firstRow="1" bandRow="1">
                <a:tableStyleId>{5C22544A-7EE6-4342-B048-85BDC9FD1C3A}</a:tableStyleId>
              </a:tblPr>
              <a:tblGrid>
                <a:gridCol w="3318933"/>
                <a:gridCol w="1636889"/>
                <a:gridCol w="1636889"/>
                <a:gridCol w="1636889"/>
              </a:tblGrid>
              <a:tr h="518597">
                <a:tc>
                  <a:txBody>
                    <a:bodyPr/>
                    <a:lstStyle/>
                    <a:p>
                      <a:endParaRPr lang="en-US" dirty="0"/>
                    </a:p>
                  </a:txBody>
                  <a:tcPr/>
                </a:tc>
                <a:tc gridSpan="3">
                  <a:txBody>
                    <a:bodyPr/>
                    <a:lstStyle/>
                    <a:p>
                      <a:pPr algn="ctr"/>
                      <a:r>
                        <a:rPr lang="en-US" dirty="0" smtClean="0"/>
                        <a:t>Cycle length</a:t>
                      </a:r>
                      <a:endParaRPr lang="en-US" dirty="0"/>
                    </a:p>
                  </a:txBody>
                  <a:tcPr/>
                </a:tc>
                <a:tc hMerge="1">
                  <a:txBody>
                    <a:bodyPr/>
                    <a:lstStyle/>
                    <a:p>
                      <a:endParaRPr lang="en-US" dirty="0"/>
                    </a:p>
                  </a:txBody>
                  <a:tcPr/>
                </a:tc>
                <a:tc hMerge="1">
                  <a:txBody>
                    <a:bodyPr/>
                    <a:lstStyle/>
                    <a:p>
                      <a:endParaRPr lang="en-US" dirty="0"/>
                    </a:p>
                  </a:txBody>
                  <a:tcPr/>
                </a:tc>
              </a:tr>
              <a:tr h="518597">
                <a:tc>
                  <a:txBody>
                    <a:bodyPr/>
                    <a:lstStyle/>
                    <a:p>
                      <a:endParaRPr lang="en-US" dirty="0"/>
                    </a:p>
                  </a:txBody>
                  <a:tcPr/>
                </a:tc>
                <a:tc>
                  <a:txBody>
                    <a:bodyPr/>
                    <a:lstStyle/>
                    <a:p>
                      <a:pPr algn="ctr"/>
                      <a:r>
                        <a:rPr lang="en-US" dirty="0" smtClean="0"/>
                        <a:t>Long</a:t>
                      </a:r>
                      <a:endParaRPr lang="en-US" dirty="0"/>
                    </a:p>
                  </a:txBody>
                  <a:tcPr/>
                </a:tc>
                <a:tc>
                  <a:txBody>
                    <a:bodyPr/>
                    <a:lstStyle/>
                    <a:p>
                      <a:pPr algn="ctr"/>
                      <a:r>
                        <a:rPr lang="en-US" dirty="0" smtClean="0"/>
                        <a:t>Medium</a:t>
                      </a:r>
                      <a:endParaRPr lang="en-US" dirty="0"/>
                    </a:p>
                  </a:txBody>
                  <a:tcPr/>
                </a:tc>
                <a:tc>
                  <a:txBody>
                    <a:bodyPr/>
                    <a:lstStyle/>
                    <a:p>
                      <a:pPr algn="ctr"/>
                      <a:r>
                        <a:rPr lang="en-US" dirty="0" smtClean="0"/>
                        <a:t>Short</a:t>
                      </a:r>
                      <a:endParaRPr lang="en-US" dirty="0"/>
                    </a:p>
                  </a:txBody>
                  <a:tcPr/>
                </a:tc>
              </a:tr>
              <a:tr h="584902">
                <a:tc>
                  <a:txBody>
                    <a:bodyPr/>
                    <a:lstStyle/>
                    <a:p>
                      <a:r>
                        <a:rPr lang="en-US" dirty="0" smtClean="0"/>
                        <a:t>Curriculum alignment</a:t>
                      </a:r>
                    </a:p>
                  </a:txBody>
                  <a:tcPr anchor="ctr"/>
                </a:tc>
                <a:tc>
                  <a:txBody>
                    <a:bodyPr/>
                    <a:lstStyle/>
                    <a:p>
                      <a:pPr algn="ctr"/>
                      <a:r>
                        <a:rPr lang="en-US" dirty="0" smtClean="0">
                          <a:latin typeface="Zapf Dingbats"/>
                          <a:ea typeface="Zapf Dingbats"/>
                          <a:cs typeface="Zapf Dingbats"/>
                          <a:sym typeface="Zapf Dingbats"/>
                        </a:rPr>
                        <a:t>✔</a:t>
                      </a:r>
                      <a:endParaRPr lang="en-US" dirty="0"/>
                    </a:p>
                  </a:txBody>
                  <a:tcPr anchor="ctr"/>
                </a:tc>
                <a:tc>
                  <a:txBody>
                    <a:bodyPr/>
                    <a:lstStyle/>
                    <a:p>
                      <a:pPr algn="ctr"/>
                      <a:endParaRPr lang="en-US" dirty="0"/>
                    </a:p>
                  </a:txBody>
                  <a:tcPr anchor="ctr"/>
                </a:tc>
                <a:tc>
                  <a:txBody>
                    <a:bodyPr/>
                    <a:lstStyle/>
                    <a:p>
                      <a:pPr algn="ctr"/>
                      <a:endParaRPr lang="en-US" dirty="0" smtClean="0"/>
                    </a:p>
                  </a:txBody>
                  <a:tcPr anchor="ctr"/>
                </a:tc>
              </a:tr>
              <a:tr h="584902">
                <a:tc>
                  <a:txBody>
                    <a:bodyPr/>
                    <a:lstStyle/>
                    <a:p>
                      <a:r>
                        <a:rPr lang="en-US" dirty="0" smtClean="0"/>
                        <a:t>Monitoring progress</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r>
              <a:tr h="584902">
                <a:tc>
                  <a:txBody>
                    <a:bodyPr/>
                    <a:lstStyle/>
                    <a:p>
                      <a:r>
                        <a:rPr lang="en-US" dirty="0" smtClean="0"/>
                        <a:t>Student involved assessment</a:t>
                      </a:r>
                      <a:endParaRPr lang="en-US" dirty="0"/>
                    </a:p>
                  </a:txBody>
                  <a:tcPr anchor="ctr"/>
                </a:tc>
                <a:tc>
                  <a:txBody>
                    <a:bodyPr/>
                    <a:lstStyle/>
                    <a:p>
                      <a:pPr algn="ct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r>
              <a:tr h="584902">
                <a:tc>
                  <a:txBody>
                    <a:bodyPr/>
                    <a:lstStyle/>
                    <a:p>
                      <a:r>
                        <a:rPr lang="en-US" dirty="0" smtClean="0"/>
                        <a:t>Student engagement</a:t>
                      </a:r>
                      <a:endParaRPr lang="en-US" dirty="0"/>
                    </a:p>
                  </a:txBody>
                  <a:tcPr anchor="ctr"/>
                </a:tc>
                <a:tc>
                  <a:txBody>
                    <a:bodyPr/>
                    <a:lstStyle/>
                    <a:p>
                      <a:pPr algn="ct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r>
              <a:tr h="584902">
                <a:tc>
                  <a:txBody>
                    <a:bodyPr/>
                    <a:lstStyle/>
                    <a:p>
                      <a:r>
                        <a:rPr lang="en-US" dirty="0" smtClean="0"/>
                        <a:t>Teacher cognition about</a:t>
                      </a:r>
                      <a:r>
                        <a:rPr lang="en-US" baseline="0" dirty="0" smtClean="0"/>
                        <a:t> learning</a:t>
                      </a:r>
                      <a:endParaRPr lang="en-US" dirty="0"/>
                    </a:p>
                  </a:txBody>
                  <a:tcPr anchor="ctr"/>
                </a:tc>
                <a:tc>
                  <a:txBody>
                    <a:bodyPr/>
                    <a:lstStyle/>
                    <a:p>
                      <a:pPr algn="ct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r>
              <a:tr h="584902">
                <a:tc>
                  <a:txBody>
                    <a:bodyPr/>
                    <a:lstStyle/>
                    <a:p>
                      <a:r>
                        <a:rPr lang="en-US" dirty="0" smtClean="0"/>
                        <a:t>Responsive </a:t>
                      </a:r>
                      <a:r>
                        <a:rPr lang="en-US" baseline="0" dirty="0" smtClean="0"/>
                        <a:t>classroom practice</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nchor="ctr"/>
                </a:tc>
              </a:tr>
            </a:tbl>
          </a:graphicData>
        </a:graphic>
      </p:graphicFrame>
    </p:spTree>
    <p:extLst>
      <p:ext uri="{BB962C8B-B14F-4D97-AF65-F5344CB8AC3E}">
        <p14:creationId xmlns:p14="http://schemas.microsoft.com/office/powerpoint/2010/main" val="26059487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a:xfrm>
            <a:off x="0" y="274638"/>
            <a:ext cx="9144000" cy="1143000"/>
          </a:xfrm>
        </p:spPr>
        <p:txBody>
          <a:bodyPr/>
          <a:lstStyle/>
          <a:p>
            <a:pPr eaLnBrk="1" hangingPunct="1"/>
            <a:r>
              <a:rPr lang="en-US" sz="4000" dirty="0">
                <a:ea typeface="ＭＳ Ｐゴシック" charset="-128"/>
              </a:rPr>
              <a:t>Formative assessment: a new definition</a:t>
            </a:r>
          </a:p>
        </p:txBody>
      </p:sp>
      <p:sp>
        <p:nvSpPr>
          <p:cNvPr id="67587" name="Rectangle 1027"/>
          <p:cNvSpPr>
            <a:spLocks noGrp="1" noChangeArrowheads="1"/>
          </p:cNvSpPr>
          <p:nvPr>
            <p:ph idx="1"/>
          </p:nvPr>
        </p:nvSpPr>
        <p:spPr/>
        <p:txBody>
          <a:bodyPr/>
          <a:lstStyle/>
          <a:p>
            <a:pPr marL="0" indent="0" eaLnBrk="1" hangingPunct="1">
              <a:lnSpc>
                <a:spcPct val="80000"/>
              </a:lnSpc>
              <a:buNone/>
            </a:pPr>
            <a:r>
              <a:rPr lang="en-GB" sz="2700" dirty="0">
                <a:ea typeface="ＭＳ Ｐゴシック" charset="-128"/>
              </a:rPr>
              <a:t>“An assessment functions formatively to the extent that evidence about student achievement elicited by the assessment is interpreted and used to make decisions about the next steps in instruction that are likely to be better, or better founded, than the decisions that would have been taken in the absence of that evidence</a:t>
            </a:r>
            <a:r>
              <a:rPr lang="en-GB" sz="2700" dirty="0" smtClean="0">
                <a:ea typeface="ＭＳ Ｐゴシック" charset="-128"/>
              </a:rPr>
              <a:t>.”  </a:t>
            </a:r>
            <a:r>
              <a:rPr lang="en-GB" sz="2700" dirty="0">
                <a:ea typeface="ＭＳ Ｐゴシック" charset="-128"/>
              </a:rPr>
              <a:t>(Wiliam, 2009</a:t>
            </a:r>
            <a:r>
              <a:rPr lang="en-GB" sz="2700" dirty="0" smtClean="0">
                <a:ea typeface="ＭＳ Ｐゴシック" charset="-128"/>
              </a:rPr>
              <a:t>)</a:t>
            </a:r>
          </a:p>
          <a:p>
            <a:pPr marL="0" indent="0" eaLnBrk="1" hangingPunct="1">
              <a:lnSpc>
                <a:spcPct val="80000"/>
              </a:lnSpc>
              <a:buNone/>
            </a:pPr>
            <a:endParaRPr lang="en-GB" sz="2700" dirty="0">
              <a:ea typeface="ＭＳ Ｐゴシック" charset="-128"/>
            </a:endParaRPr>
          </a:p>
          <a:p>
            <a:pPr marL="0" indent="0" eaLnBrk="1" hangingPunct="1">
              <a:lnSpc>
                <a:spcPct val="80000"/>
              </a:lnSpc>
              <a:buNone/>
            </a:pPr>
            <a:r>
              <a:rPr lang="en-GB" sz="2700" dirty="0" smtClean="0">
                <a:ea typeface="ＭＳ Ｐゴシック" charset="-128"/>
              </a:rPr>
              <a:t>Formative assessment involves the creation of, and capitalization upon, moments of contingency in the regulation of learning </a:t>
            </a:r>
            <a:r>
              <a:rPr lang="en-GB" sz="2700" dirty="0" smtClean="0">
                <a:ea typeface="ＭＳ Ｐゴシック" charset="-128"/>
              </a:rPr>
              <a:t>processes.</a:t>
            </a:r>
            <a:endParaRPr lang="en-US" sz="2700" dirty="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dirty="0">
                <a:ea typeface="ＭＳ Ｐゴシック" charset="-128"/>
              </a:rPr>
              <a:t>Unpacking</a:t>
            </a:r>
            <a:r>
              <a:rPr lang="en-US" dirty="0" smtClean="0">
                <a:ea typeface="ＭＳ Ｐゴシック" charset="-128"/>
              </a:rPr>
              <a:t> formative assessment</a:t>
            </a:r>
            <a:endParaRPr lang="en-US" dirty="0">
              <a:ea typeface="ＭＳ Ｐゴシック" charset="-128"/>
            </a:endParaRPr>
          </a:p>
        </p:txBody>
      </p:sp>
      <p:sp>
        <p:nvSpPr>
          <p:cNvPr id="70659" name="Rectangle 3"/>
          <p:cNvSpPr>
            <a:spLocks noGrp="1" noChangeArrowheads="1"/>
          </p:cNvSpPr>
          <p:nvPr>
            <p:ph idx="1"/>
          </p:nvPr>
        </p:nvSpPr>
        <p:spPr/>
        <p:txBody>
          <a:bodyPr/>
          <a:lstStyle/>
          <a:p>
            <a:pPr eaLnBrk="1" hangingPunct="1">
              <a:lnSpc>
                <a:spcPct val="90000"/>
              </a:lnSpc>
            </a:pPr>
            <a:r>
              <a:rPr lang="en-US">
                <a:ea typeface="ＭＳ Ｐゴシック" charset="-128"/>
              </a:rPr>
              <a:t>Key processes</a:t>
            </a:r>
          </a:p>
          <a:p>
            <a:pPr lvl="1" eaLnBrk="1" hangingPunct="1">
              <a:lnSpc>
                <a:spcPct val="90000"/>
              </a:lnSpc>
            </a:pPr>
            <a:r>
              <a:rPr lang="en-US"/>
              <a:t>Establishing where the learners are in their learning</a:t>
            </a:r>
          </a:p>
          <a:p>
            <a:pPr lvl="1" eaLnBrk="1" hangingPunct="1">
              <a:lnSpc>
                <a:spcPct val="90000"/>
              </a:lnSpc>
            </a:pPr>
            <a:r>
              <a:rPr lang="en-US"/>
              <a:t>Establishing where they are going</a:t>
            </a:r>
          </a:p>
          <a:p>
            <a:pPr lvl="1" eaLnBrk="1" hangingPunct="1">
              <a:lnSpc>
                <a:spcPct val="90000"/>
              </a:lnSpc>
            </a:pPr>
            <a:r>
              <a:rPr lang="en-US"/>
              <a:t>Working out how to get there</a:t>
            </a:r>
          </a:p>
          <a:p>
            <a:pPr lvl="1" eaLnBrk="1" hangingPunct="1">
              <a:lnSpc>
                <a:spcPct val="90000"/>
              </a:lnSpc>
            </a:pPr>
            <a:endParaRPr lang="en-US"/>
          </a:p>
          <a:p>
            <a:pPr eaLnBrk="1" hangingPunct="1">
              <a:lnSpc>
                <a:spcPct val="90000"/>
              </a:lnSpc>
            </a:pPr>
            <a:r>
              <a:rPr lang="en-US">
                <a:ea typeface="ＭＳ Ｐゴシック" charset="-128"/>
              </a:rPr>
              <a:t>Participants</a:t>
            </a:r>
          </a:p>
          <a:p>
            <a:pPr lvl="1" eaLnBrk="1" hangingPunct="1">
              <a:lnSpc>
                <a:spcPct val="90000"/>
              </a:lnSpc>
            </a:pPr>
            <a:r>
              <a:rPr lang="en-US"/>
              <a:t>Teachers</a:t>
            </a:r>
          </a:p>
          <a:p>
            <a:pPr lvl="1" eaLnBrk="1" hangingPunct="1">
              <a:lnSpc>
                <a:spcPct val="90000"/>
              </a:lnSpc>
            </a:pPr>
            <a:r>
              <a:rPr lang="en-US"/>
              <a:t>Peers</a:t>
            </a:r>
          </a:p>
          <a:p>
            <a:pPr lvl="1" eaLnBrk="1" hangingPunct="1">
              <a:lnSpc>
                <a:spcPct val="90000"/>
              </a:lnSpc>
            </a:pPr>
            <a:r>
              <a:rPr lang="en-US"/>
              <a:t>Learners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769938"/>
            <a:ext cx="9144000" cy="685800"/>
          </a:xfrm>
        </p:spPr>
        <p:txBody>
          <a:bodyPr/>
          <a:lstStyle/>
          <a:p>
            <a:pPr eaLnBrk="1" hangingPunct="1"/>
            <a:r>
              <a:rPr lang="en-GB" sz="4000" dirty="0">
                <a:ea typeface="ＭＳ Ｐゴシック" charset="-128"/>
              </a:rPr>
              <a:t>Aspects of</a:t>
            </a:r>
            <a:r>
              <a:rPr lang="en-GB" sz="4000" dirty="0" smtClean="0">
                <a:ea typeface="ＭＳ Ｐゴシック" charset="-128"/>
              </a:rPr>
              <a:t> formative assessment</a:t>
            </a:r>
            <a:endParaRPr lang="en-GB" sz="4000" dirty="0">
              <a:ea typeface="ＭＳ Ｐゴシック" charset="-128"/>
            </a:endParaRPr>
          </a:p>
        </p:txBody>
      </p:sp>
      <p:graphicFrame>
        <p:nvGraphicFramePr>
          <p:cNvPr id="557099" name="Group 43"/>
          <p:cNvGraphicFramePr>
            <a:graphicFrameLocks noGrp="1"/>
          </p:cNvGraphicFramePr>
          <p:nvPr/>
        </p:nvGraphicFramePr>
        <p:xfrm>
          <a:off x="203200" y="1862138"/>
          <a:ext cx="8712199" cy="4851507"/>
        </p:xfrm>
        <a:graphic>
          <a:graphicData uri="http://schemas.openxmlformats.org/drawingml/2006/table">
            <a:tbl>
              <a:tblPr/>
              <a:tblGrid>
                <a:gridCol w="1380387"/>
                <a:gridCol w="2235367"/>
                <a:gridCol w="2630218"/>
                <a:gridCol w="2466227"/>
              </a:tblGrid>
              <a:tr h="1205311">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endParaRPr kumimoji="0" lang="en-US" sz="1600" b="1" i="0" u="none" strike="noStrike" cap="none" normalizeH="0" baseline="0">
                        <a:ln>
                          <a:noFill/>
                        </a:ln>
                        <a:solidFill>
                          <a:schemeClr val="tx1"/>
                        </a:solidFill>
                        <a:effectLst/>
                        <a:latin typeface="Helvetica" charset="0"/>
                        <a:ea typeface="ＭＳ Ｐゴシック" charset="-128"/>
                        <a:cs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dirty="0">
                          <a:ln>
                            <a:noFill/>
                          </a:ln>
                          <a:solidFill>
                            <a:schemeClr val="tx1"/>
                          </a:solidFill>
                          <a:effectLst/>
                          <a:latin typeface="Helvetica" charset="0"/>
                          <a:ea typeface="ＭＳ Ｐゴシック" charset="-128"/>
                          <a:cs typeface="ＭＳ Ｐゴシック" charset="-128"/>
                        </a:rPr>
                        <a:t>Where the learner is going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dirty="0">
                          <a:ln>
                            <a:noFill/>
                          </a:ln>
                          <a:solidFill>
                            <a:schemeClr val="tx1"/>
                          </a:solidFill>
                          <a:effectLst/>
                          <a:latin typeface="Helvetica" charset="0"/>
                          <a:ea typeface="ＭＳ Ｐゴシック" charset="-128"/>
                          <a:cs typeface="ＭＳ Ｐゴシック" charset="-128"/>
                        </a:rPr>
                        <a:t>Where the learner 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128"/>
                          <a:cs typeface="ＭＳ Ｐゴシック" charset="-128"/>
                        </a:rPr>
                        <a:t>How to get there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35574">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128"/>
                          <a:cs typeface="ＭＳ Ｐゴシック" charset="-128"/>
                        </a:rPr>
                        <a:t>Teacher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128"/>
                          <a:cs typeface="ＭＳ Ｐゴシック" charset="-128"/>
                        </a:rPr>
                        <a:t>Clarify and share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700" b="1" i="0" u="none" strike="noStrike" cap="none" normalizeH="0" baseline="0">
                          <a:ln>
                            <a:noFill/>
                          </a:ln>
                          <a:solidFill>
                            <a:schemeClr val="tx1"/>
                          </a:solidFill>
                          <a:effectLst/>
                          <a:latin typeface="Helvetica" charset="0"/>
                          <a:ea typeface="ＭＳ Ｐゴシック" charset="-128"/>
                          <a:cs typeface="ＭＳ Ｐゴシック" charset="-128"/>
                        </a:rPr>
                        <a:t>Engineering effective discussions, tasks and activities that elicit evidence of learning</a:t>
                      </a:r>
                      <a:endParaRPr kumimoji="0" lang="en-GB" sz="1600" b="1" i="0" u="none" strike="noStrike" cap="none" normalizeH="0" baseline="0">
                        <a:ln>
                          <a:noFill/>
                        </a:ln>
                        <a:solidFill>
                          <a:schemeClr val="tx1"/>
                        </a:solidFill>
                        <a:effectLst/>
                        <a:latin typeface="Helvetica"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128"/>
                          <a:cs typeface="ＭＳ Ｐゴシック" charset="-128"/>
                        </a:rPr>
                        <a:t>Providing feedback that moves learners forward</a:t>
                      </a:r>
                      <a:endParaRPr kumimoji="0" lang="en-GB" sz="1600" b="1" i="0" u="none" strike="noStrike" cap="none" normalizeH="0" baseline="0">
                        <a:ln>
                          <a:noFill/>
                        </a:ln>
                        <a:solidFill>
                          <a:schemeClr val="tx1"/>
                        </a:solidFill>
                        <a:effectLst/>
                        <a:latin typeface="Helvetica"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05311">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128"/>
                          <a:cs typeface="ＭＳ Ｐゴシック" charset="-128"/>
                        </a:rPr>
                        <a:t>Peer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128"/>
                          <a:cs typeface="ＭＳ Ｐゴシック" charset="-128"/>
                        </a:rPr>
                        <a:t>Understand and share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128"/>
                          <a:cs typeface="ＭＳ Ｐゴシック" charset="-128"/>
                        </a:rPr>
                        <a:t>Activating students as learning</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128"/>
                          <a:cs typeface="ＭＳ Ｐゴシック" charset="-128"/>
                        </a:rPr>
                        <a:t>resources for one another</a:t>
                      </a:r>
                      <a:endParaRPr kumimoji="0" lang="en-GB" sz="1600" b="1" i="0" u="none" strike="noStrike" cap="none" normalizeH="0" baseline="0">
                        <a:ln>
                          <a:noFill/>
                        </a:ln>
                        <a:solidFill>
                          <a:schemeClr val="tx1"/>
                        </a:solidFill>
                        <a:effectLst/>
                        <a:latin typeface="Helvetica"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1205311">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128"/>
                          <a:cs typeface="ＭＳ Ｐゴシック" charset="-128"/>
                        </a:rPr>
                        <a:t>Learner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dirty="0">
                          <a:ln>
                            <a:noFill/>
                          </a:ln>
                          <a:solidFill>
                            <a:schemeClr val="tx1"/>
                          </a:solidFill>
                          <a:effectLst/>
                          <a:latin typeface="Helvetica" charset="0"/>
                          <a:ea typeface="ＭＳ Ｐゴシック" charset="-128"/>
                          <a:cs typeface="ＭＳ Ｐゴシック" charset="-128"/>
                        </a:rPr>
                        <a:t>Understand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dirty="0">
                          <a:ln>
                            <a:noFill/>
                          </a:ln>
                          <a:solidFill>
                            <a:schemeClr val="tx1"/>
                          </a:solidFill>
                          <a:effectLst/>
                          <a:latin typeface="Helvetica" charset="0"/>
                          <a:ea typeface="ＭＳ Ｐゴシック" charset="-128"/>
                          <a:cs typeface="ＭＳ Ｐゴシック" charset="-128"/>
                        </a:rPr>
                        <a:t>Activating students as owners</a:t>
                      </a:r>
                      <a:br>
                        <a:rPr kumimoji="0" lang="en-GB" sz="1800" b="1" i="0" u="none" strike="noStrike" cap="none" normalizeH="0" baseline="0" dirty="0">
                          <a:ln>
                            <a:noFill/>
                          </a:ln>
                          <a:solidFill>
                            <a:schemeClr val="tx1"/>
                          </a:solidFill>
                          <a:effectLst/>
                          <a:latin typeface="Helvetica" charset="0"/>
                          <a:ea typeface="ＭＳ Ｐゴシック" charset="-128"/>
                          <a:cs typeface="ＭＳ Ｐゴシック" charset="-128"/>
                        </a:rPr>
                      </a:br>
                      <a:r>
                        <a:rPr kumimoji="0" lang="en-GB" sz="1800" b="1" i="0" u="none" strike="noStrike" cap="none" normalizeH="0" baseline="0" dirty="0">
                          <a:ln>
                            <a:noFill/>
                          </a:ln>
                          <a:solidFill>
                            <a:schemeClr val="tx1"/>
                          </a:solidFill>
                          <a:effectLst/>
                          <a:latin typeface="Helvetica" charset="0"/>
                          <a:ea typeface="ＭＳ Ｐゴシック" charset="-128"/>
                          <a:cs typeface="ＭＳ Ｐゴシック" charset="-128"/>
                        </a:rPr>
                        <a:t>of their own learning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ea typeface="ＭＳ Ｐゴシック" charset="-128"/>
              </a:rPr>
              <a:t>Five “key strategies”…</a:t>
            </a:r>
          </a:p>
        </p:txBody>
      </p:sp>
      <p:sp>
        <p:nvSpPr>
          <p:cNvPr id="74755" name="Rectangle 3"/>
          <p:cNvSpPr>
            <a:spLocks noGrp="1" noChangeArrowheads="1"/>
          </p:cNvSpPr>
          <p:nvPr>
            <p:ph idx="1"/>
          </p:nvPr>
        </p:nvSpPr>
        <p:spPr/>
        <p:txBody>
          <a:bodyPr/>
          <a:lstStyle/>
          <a:p>
            <a:pPr eaLnBrk="1" hangingPunct="1">
              <a:lnSpc>
                <a:spcPct val="80000"/>
              </a:lnSpc>
            </a:pPr>
            <a:r>
              <a:rPr lang="en-US" sz="2500">
                <a:ea typeface="ＭＳ Ｐゴシック" charset="-128"/>
              </a:rPr>
              <a:t>Clarifying, understanding, and sharing learning intentions</a:t>
            </a:r>
          </a:p>
          <a:p>
            <a:pPr lvl="1" eaLnBrk="1" hangingPunct="1">
              <a:lnSpc>
                <a:spcPct val="80000"/>
              </a:lnSpc>
            </a:pPr>
            <a:r>
              <a:rPr lang="en-US" sz="2200"/>
              <a:t>curriculum philosophy</a:t>
            </a:r>
          </a:p>
          <a:p>
            <a:pPr eaLnBrk="1" hangingPunct="1">
              <a:lnSpc>
                <a:spcPct val="80000"/>
              </a:lnSpc>
            </a:pPr>
            <a:r>
              <a:rPr lang="en-US" sz="2500">
                <a:ea typeface="ＭＳ Ｐゴシック" charset="-128"/>
              </a:rPr>
              <a:t>Engineering effective classroom discussions, tasks and activities that elicit evidence of learning</a:t>
            </a:r>
          </a:p>
          <a:p>
            <a:pPr lvl="1" eaLnBrk="1" hangingPunct="1">
              <a:lnSpc>
                <a:spcPct val="80000"/>
              </a:lnSpc>
            </a:pPr>
            <a:r>
              <a:rPr lang="en-US" sz="2200"/>
              <a:t>classroom discourse, interactive whole-class teaching</a:t>
            </a:r>
          </a:p>
          <a:p>
            <a:pPr eaLnBrk="1" hangingPunct="1">
              <a:lnSpc>
                <a:spcPct val="80000"/>
              </a:lnSpc>
            </a:pPr>
            <a:r>
              <a:rPr lang="en-US" sz="2500">
                <a:ea typeface="ＭＳ Ｐゴシック" charset="-128"/>
              </a:rPr>
              <a:t>Providing feedback that moves learners forward</a:t>
            </a:r>
          </a:p>
          <a:p>
            <a:pPr lvl="1" eaLnBrk="1" hangingPunct="1">
              <a:lnSpc>
                <a:spcPct val="80000"/>
              </a:lnSpc>
            </a:pPr>
            <a:r>
              <a:rPr lang="en-US" sz="2200"/>
              <a:t> feedback</a:t>
            </a:r>
          </a:p>
          <a:p>
            <a:pPr eaLnBrk="1" hangingPunct="1">
              <a:lnSpc>
                <a:spcPct val="80000"/>
              </a:lnSpc>
            </a:pPr>
            <a:r>
              <a:rPr lang="en-US" sz="2500">
                <a:ea typeface="ＭＳ Ｐゴシック" charset="-128"/>
              </a:rPr>
              <a:t>Activating students as learning resources for one another</a:t>
            </a:r>
          </a:p>
          <a:p>
            <a:pPr lvl="1" eaLnBrk="1" hangingPunct="1">
              <a:lnSpc>
                <a:spcPct val="80000"/>
              </a:lnSpc>
            </a:pPr>
            <a:r>
              <a:rPr lang="en-US" sz="2200"/>
              <a:t> collaborative learning, reciprocal teaching, peer-assessment</a:t>
            </a:r>
          </a:p>
          <a:p>
            <a:pPr eaLnBrk="1" hangingPunct="1">
              <a:lnSpc>
                <a:spcPct val="80000"/>
              </a:lnSpc>
            </a:pPr>
            <a:r>
              <a:rPr lang="en-US" sz="2500">
                <a:ea typeface="ＭＳ Ｐゴシック" charset="-128"/>
              </a:rPr>
              <a:t>Activating students as owners of their own learning</a:t>
            </a:r>
          </a:p>
          <a:p>
            <a:pPr lvl="1" eaLnBrk="1" hangingPunct="1">
              <a:lnSpc>
                <a:spcPct val="80000"/>
              </a:lnSpc>
            </a:pPr>
            <a:r>
              <a:rPr lang="en-US" sz="2200"/>
              <a:t>metacognition, motivation, interest, attribution, self-assessment</a:t>
            </a:r>
          </a:p>
        </p:txBody>
      </p:sp>
      <p:sp>
        <p:nvSpPr>
          <p:cNvPr id="74756" name="Text Box 4"/>
          <p:cNvSpPr txBox="1">
            <a:spLocks noChangeArrowheads="1"/>
          </p:cNvSpPr>
          <p:nvPr/>
        </p:nvSpPr>
        <p:spPr bwMode="auto">
          <a:xfrm>
            <a:off x="5943600" y="6400800"/>
            <a:ext cx="2514600" cy="457200"/>
          </a:xfrm>
          <a:prstGeom prst="rect">
            <a:avLst/>
          </a:prstGeom>
          <a:noFill/>
          <a:ln w="12700">
            <a:noFill/>
            <a:miter lim="800000"/>
            <a:headEnd/>
            <a:tailEnd/>
          </a:ln>
        </p:spPr>
        <p:txBody>
          <a:bodyPr>
            <a:prstTxWarp prst="textNoShape">
              <a:avLst/>
            </a:prstTxWarp>
            <a:spAutoFit/>
          </a:bodyPr>
          <a:lstStyle/>
          <a:p>
            <a:pPr defTabSz="762000">
              <a:spcBef>
                <a:spcPct val="50000"/>
              </a:spcBef>
            </a:pPr>
            <a:endParaRPr lang="en-US"/>
          </a:p>
        </p:txBody>
      </p:sp>
      <p:sp>
        <p:nvSpPr>
          <p:cNvPr id="74757" name="Text Box 5"/>
          <p:cNvSpPr txBox="1">
            <a:spLocks noChangeArrowheads="1"/>
          </p:cNvSpPr>
          <p:nvPr/>
        </p:nvSpPr>
        <p:spPr bwMode="auto">
          <a:xfrm>
            <a:off x="4953000" y="6446838"/>
            <a:ext cx="4191000" cy="366712"/>
          </a:xfrm>
          <a:prstGeom prst="rect">
            <a:avLst/>
          </a:prstGeom>
          <a:noFill/>
          <a:ln w="12700">
            <a:noFill/>
            <a:miter lim="800000"/>
            <a:headEnd/>
            <a:tailEnd/>
          </a:ln>
        </p:spPr>
        <p:txBody>
          <a:bodyPr>
            <a:prstTxWarp prst="textNoShape">
              <a:avLst/>
            </a:prstTxWarp>
            <a:spAutoFit/>
          </a:bodyPr>
          <a:lstStyle/>
          <a:p>
            <a:pPr algn="r" defTabSz="762000">
              <a:spcBef>
                <a:spcPct val="50000"/>
              </a:spcBef>
            </a:pPr>
            <a:r>
              <a:rPr lang="en-US" sz="1800"/>
              <a:t>(Wiliam &amp; Thompson, 2007)</a:t>
            </a:r>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Dual-pathway model (</a:t>
            </a:r>
            <a:r>
              <a:rPr lang="en-US" dirty="0" err="1" smtClean="0"/>
              <a:t>Boekaerts</a:t>
            </a:r>
            <a:r>
              <a:rPr lang="en-US" smtClean="0"/>
              <a:t>, 1993)</a:t>
            </a:r>
            <a:endParaRPr lang="en-US" dirty="0"/>
          </a:p>
        </p:txBody>
      </p:sp>
      <p:sp>
        <p:nvSpPr>
          <p:cNvPr id="3" name="Content Placeholder 2"/>
          <p:cNvSpPr>
            <a:spLocks noGrp="1"/>
          </p:cNvSpPr>
          <p:nvPr>
            <p:ph idx="1"/>
          </p:nvPr>
        </p:nvSpPr>
        <p:spPr>
          <a:xfrm>
            <a:off x="457200" y="1600200"/>
            <a:ext cx="8229600" cy="4885267"/>
          </a:xfrm>
        </p:spPr>
        <p:txBody>
          <a:bodyPr/>
          <a:lstStyle/>
          <a:p>
            <a:pPr marL="0" indent="0">
              <a:buNone/>
            </a:pPr>
            <a:r>
              <a:rPr lang="en-US" sz="2400" dirty="0" smtClean="0"/>
              <a:t>“It </a:t>
            </a:r>
            <a:r>
              <a:rPr lang="en-US" sz="2400" dirty="0"/>
              <a:t>is assumed that students who are invited to participate in a learning activity use three sources of information to form a mental representation of the task-in-context and to appraise it: (1) current perceptions of the task and the physical, social, and instructional context within which it is embedded; (2) activated domain-specific knowledge and (meta)cognitive strategies related to the task; and (3) motivational beliefs, including domain-specific capacity, interest and effort beliefs</a:t>
            </a:r>
            <a:r>
              <a:rPr lang="en-US" sz="2400" dirty="0" smtClean="0"/>
              <a:t>.” </a:t>
            </a:r>
            <a:r>
              <a:rPr lang="en-US" sz="2400" dirty="0"/>
              <a:t>(</a:t>
            </a:r>
            <a:r>
              <a:rPr lang="en-US" sz="2400" dirty="0" err="1"/>
              <a:t>Boekaerts</a:t>
            </a:r>
            <a:r>
              <a:rPr lang="en-US" sz="2400" dirty="0"/>
              <a:t>, 2006, p. </a:t>
            </a:r>
            <a:r>
              <a:rPr lang="en-US" sz="2400"/>
              <a:t>349</a:t>
            </a:r>
            <a:r>
              <a:rPr lang="en-US" sz="2400" smtClean="0"/>
              <a:t>)</a:t>
            </a:r>
            <a:endParaRPr lang="en-US" sz="2400" dirty="0"/>
          </a:p>
          <a:p>
            <a:endParaRPr lang="en-US" dirty="0"/>
          </a:p>
        </p:txBody>
      </p:sp>
    </p:spTree>
    <p:extLst>
      <p:ext uri="{BB962C8B-B14F-4D97-AF65-F5344CB8AC3E}">
        <p14:creationId xmlns:p14="http://schemas.microsoft.com/office/powerpoint/2010/main" val="8138842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and well-being</a:t>
            </a:r>
          </a:p>
        </p:txBody>
      </p:sp>
      <p:sp>
        <p:nvSpPr>
          <p:cNvPr id="3" name="Content Placeholder 2"/>
          <p:cNvSpPr>
            <a:spLocks noGrp="1"/>
          </p:cNvSpPr>
          <p:nvPr>
            <p:ph idx="1"/>
          </p:nvPr>
        </p:nvSpPr>
        <p:spPr>
          <a:xfrm>
            <a:off x="457200" y="1600200"/>
            <a:ext cx="8229600" cy="5257800"/>
          </a:xfrm>
        </p:spPr>
        <p:txBody>
          <a:bodyPr/>
          <a:lstStyle/>
          <a:p>
            <a:r>
              <a:rPr lang="en-US" sz="2400" dirty="0"/>
              <a:t>Share learning goals with students so that they are able to monitor their own progress toward them.</a:t>
            </a:r>
          </a:p>
          <a:p>
            <a:r>
              <a:rPr lang="en-US" sz="2400" dirty="0" smtClean="0"/>
              <a:t>Promote </a:t>
            </a:r>
            <a:r>
              <a:rPr lang="en-US" sz="2400" dirty="0"/>
              <a:t>the belief that ability is incremental rather than fixed; when students think they can’t get smarter, they are likely to devote their energy to avoiding failure.</a:t>
            </a:r>
          </a:p>
          <a:p>
            <a:r>
              <a:rPr lang="en-US" sz="2400" dirty="0" smtClean="0"/>
              <a:t>Make </a:t>
            </a:r>
            <a:r>
              <a:rPr lang="en-US" sz="2400" dirty="0"/>
              <a:t>it more difficult for students to compare themselves with others in terms of achievement.</a:t>
            </a:r>
          </a:p>
          <a:p>
            <a:r>
              <a:rPr lang="en-US" sz="2400" dirty="0" smtClean="0"/>
              <a:t>Provide </a:t>
            </a:r>
            <a:r>
              <a:rPr lang="en-US" sz="2400" dirty="0"/>
              <a:t>feedback that contains a recipe for future action rather than a review of past </a:t>
            </a:r>
            <a:r>
              <a:rPr lang="en-US" sz="2400" dirty="0" smtClean="0"/>
              <a:t>failures.</a:t>
            </a:r>
            <a:endParaRPr lang="en-US" sz="2400" dirty="0"/>
          </a:p>
          <a:p>
            <a:r>
              <a:rPr lang="en-US" sz="2400" dirty="0" smtClean="0"/>
              <a:t>Use </a:t>
            </a:r>
            <a:r>
              <a:rPr lang="en-US" sz="2400" dirty="0"/>
              <a:t>every opportunity to transfer executive control of the learning from the teacher to the students to support their development as autonomous learners.</a:t>
            </a:r>
            <a:endParaRPr lang="en-US" sz="2400" dirty="0"/>
          </a:p>
        </p:txBody>
      </p:sp>
    </p:spTree>
    <p:extLst>
      <p:ext uri="{BB962C8B-B14F-4D97-AF65-F5344CB8AC3E}">
        <p14:creationId xmlns:p14="http://schemas.microsoft.com/office/powerpoint/2010/main" val="90019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Origins and antecedents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Feedback (Wiener, 1948)</a:t>
            </a:r>
          </a:p>
          <a:p>
            <a:pPr lvl="1"/>
            <a:r>
              <a:rPr lang="en-US" dirty="0" smtClean="0"/>
              <a:t>Developing range-finders for anti-aircraft guns</a:t>
            </a:r>
          </a:p>
          <a:p>
            <a:pPr lvl="1"/>
            <a:r>
              <a:rPr lang="en-US" dirty="0" smtClean="0"/>
              <a:t>Effective action requires a closed system within which</a:t>
            </a:r>
          </a:p>
          <a:p>
            <a:pPr lvl="2"/>
            <a:r>
              <a:rPr lang="en-US" dirty="0" smtClean="0"/>
              <a:t>Actions taken within the system are evaluated</a:t>
            </a:r>
          </a:p>
          <a:p>
            <a:pPr lvl="2"/>
            <a:r>
              <a:rPr lang="en-US" dirty="0" smtClean="0"/>
              <a:t>Evaluation of the actions leads to modification of future actions</a:t>
            </a:r>
          </a:p>
          <a:p>
            <a:pPr lvl="1"/>
            <a:r>
              <a:rPr lang="en-US" dirty="0" smtClean="0"/>
              <a:t>Two kinds of loops</a:t>
            </a:r>
          </a:p>
          <a:p>
            <a:pPr lvl="2"/>
            <a:r>
              <a:rPr lang="en-US" dirty="0" smtClean="0"/>
              <a:t>Positive (bad: leads to collapse or explosive growth)</a:t>
            </a:r>
          </a:p>
          <a:p>
            <a:pPr lvl="2"/>
            <a:r>
              <a:rPr lang="en-US" dirty="0" smtClean="0"/>
              <a:t>Negative (good: leads to stability)</a:t>
            </a:r>
          </a:p>
          <a:p>
            <a:pPr lvl="1"/>
            <a:r>
              <a:rPr lang="en-US" dirty="0" smtClean="0"/>
              <a:t>“</a:t>
            </a:r>
            <a:r>
              <a:rPr lang="en-US" dirty="0"/>
              <a:t>Feedback is information about the gap between the actual level and the reference level of a system parameter which is used to alter the gap in some way” </a:t>
            </a:r>
            <a:r>
              <a:rPr lang="en-US" dirty="0" smtClean="0"/>
              <a:t>(</a:t>
            </a:r>
            <a:r>
              <a:rPr lang="en-US" dirty="0" err="1" smtClean="0"/>
              <a:t>Ramaprasad</a:t>
            </a:r>
            <a:r>
              <a:rPr lang="en-US" dirty="0" smtClean="0"/>
              <a:t>, 1983 p. 4)</a:t>
            </a:r>
          </a:p>
          <a:p>
            <a:r>
              <a:rPr lang="en-US" dirty="0" smtClean="0"/>
              <a:t>Feedback and instructional correctives (Bloom)</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0" y="274638"/>
            <a:ext cx="9144000" cy="1143000"/>
          </a:xfrm>
        </p:spPr>
        <p:txBody>
          <a:bodyPr/>
          <a:lstStyle/>
          <a:p>
            <a:r>
              <a:rPr lang="en-GB" dirty="0"/>
              <a:t>What’s wrong with the feedback </a:t>
            </a:r>
            <a:r>
              <a:rPr lang="en-GB" dirty="0" smtClean="0"/>
              <a:t>metaphor?</a:t>
            </a:r>
            <a:endParaRPr lang="en-GB" dirty="0"/>
          </a:p>
        </p:txBody>
      </p:sp>
      <p:sp>
        <p:nvSpPr>
          <p:cNvPr id="140291" name="Rectangle 3"/>
          <p:cNvSpPr>
            <a:spLocks noGrp="1" noChangeArrowheads="1"/>
          </p:cNvSpPr>
          <p:nvPr>
            <p:ph type="body" idx="1"/>
          </p:nvPr>
        </p:nvSpPr>
        <p:spPr/>
        <p:txBody>
          <a:bodyPr/>
          <a:lstStyle/>
          <a:p>
            <a:r>
              <a:rPr lang="en-GB" dirty="0" smtClean="0"/>
              <a:t>In education</a:t>
            </a:r>
            <a:endParaRPr lang="en-GB" dirty="0"/>
          </a:p>
        </p:txBody>
      </p:sp>
      <p:sp>
        <p:nvSpPr>
          <p:cNvPr id="4" name="Content Placeholder 3"/>
          <p:cNvSpPr>
            <a:spLocks noGrp="1"/>
          </p:cNvSpPr>
          <p:nvPr>
            <p:ph sz="half" idx="2"/>
          </p:nvPr>
        </p:nvSpPr>
        <p:spPr/>
        <p:txBody>
          <a:bodyPr/>
          <a:lstStyle/>
          <a:p>
            <a:r>
              <a:rPr lang="en-US" dirty="0" smtClean="0"/>
              <a:t>Feedback is any information given to the student about their current performance</a:t>
            </a:r>
          </a:p>
          <a:p>
            <a:r>
              <a:rPr lang="en-US" dirty="0" smtClean="0"/>
              <a:t>… or at best, information that compares current performance with desired performance</a:t>
            </a:r>
          </a:p>
          <a:p>
            <a:r>
              <a:rPr lang="en-US" dirty="0" smtClean="0"/>
              <a:t>Much rarer is information that can be used by learners to improve</a:t>
            </a:r>
            <a:endParaRPr lang="en-US" dirty="0"/>
          </a:p>
        </p:txBody>
      </p:sp>
      <p:sp>
        <p:nvSpPr>
          <p:cNvPr id="5" name="Text Placeholder 4"/>
          <p:cNvSpPr>
            <a:spLocks noGrp="1"/>
          </p:cNvSpPr>
          <p:nvPr>
            <p:ph type="body" sz="quarter" idx="3"/>
          </p:nvPr>
        </p:nvSpPr>
        <p:spPr/>
        <p:txBody>
          <a:bodyPr/>
          <a:lstStyle/>
          <a:p>
            <a:r>
              <a:rPr lang="en-US" dirty="0" smtClean="0"/>
              <a:t>In engineering</a:t>
            </a:r>
            <a:endParaRPr lang="en-US" dirty="0"/>
          </a:p>
        </p:txBody>
      </p:sp>
      <p:sp>
        <p:nvSpPr>
          <p:cNvPr id="6" name="Content Placeholder 5"/>
          <p:cNvSpPr>
            <a:spLocks noGrp="1"/>
          </p:cNvSpPr>
          <p:nvPr>
            <p:ph sz="quarter" idx="4"/>
          </p:nvPr>
        </p:nvSpPr>
        <p:spPr/>
        <p:txBody>
          <a:bodyPr/>
          <a:lstStyle/>
          <a:p>
            <a:r>
              <a:rPr lang="en-US" dirty="0" smtClean="0"/>
              <a:t>That’s just data</a:t>
            </a:r>
            <a:br>
              <a:rPr lang="en-US" dirty="0" smtClean="0"/>
            </a:br>
            <a:r>
              <a:rPr lang="en-US" dirty="0" smtClean="0"/>
              <a:t/>
            </a:r>
            <a:br>
              <a:rPr lang="en-US" dirty="0" smtClean="0"/>
            </a:br>
            <a:endParaRPr lang="en-US" dirty="0" smtClean="0"/>
          </a:p>
          <a:p>
            <a:r>
              <a:rPr lang="en-US" dirty="0" smtClean="0"/>
              <a:t>That’s just a thermostat</a:t>
            </a:r>
            <a:br>
              <a:rPr lang="en-US" dirty="0" smtClean="0"/>
            </a:br>
            <a:r>
              <a:rPr lang="en-US" dirty="0" smtClean="0"/>
              <a:t/>
            </a:r>
            <a:br>
              <a:rPr lang="en-US" dirty="0" smtClean="0"/>
            </a:br>
            <a:r>
              <a:rPr lang="en-US" dirty="0" smtClean="0"/>
              <a:t/>
            </a:r>
            <a:br>
              <a:rPr lang="en-US" dirty="0" smtClean="0"/>
            </a:br>
            <a:endParaRPr lang="en-US" dirty="0"/>
          </a:p>
          <a:p>
            <a:r>
              <a:rPr lang="en-US" dirty="0" smtClean="0"/>
              <a:t>That’s a feedback </a:t>
            </a:r>
            <a:r>
              <a:rPr lang="en-US" i="1" dirty="0" smtClean="0"/>
              <a:t>system</a:t>
            </a:r>
            <a:endParaRPr lang="en-US" dirty="0"/>
          </a:p>
        </p:txBody>
      </p:sp>
    </p:spTree>
    <p:extLst>
      <p:ext uri="{BB962C8B-B14F-4D97-AF65-F5344CB8AC3E}">
        <p14:creationId xmlns:p14="http://schemas.microsoft.com/office/powerpoint/2010/main" val="2362053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pPr eaLnBrk="1" hangingPunct="1"/>
            <a:r>
              <a:rPr lang="en-US" dirty="0" smtClean="0">
                <a:ea typeface="ＭＳ Ｐゴシック" charset="-128"/>
              </a:rPr>
              <a:t>A blossoming of research reviews…</a:t>
            </a:r>
            <a:endParaRPr lang="en-US" dirty="0">
              <a:ea typeface="ＭＳ Ｐゴシック" charset="-128"/>
            </a:endParaRPr>
          </a:p>
        </p:txBody>
      </p:sp>
      <p:sp>
        <p:nvSpPr>
          <p:cNvPr id="65539" name="Rectangle 1027"/>
          <p:cNvSpPr>
            <a:spLocks noGrp="1" noChangeArrowheads="1"/>
          </p:cNvSpPr>
          <p:nvPr>
            <p:ph sz="half" idx="1"/>
          </p:nvPr>
        </p:nvSpPr>
        <p:spPr>
          <a:xfrm>
            <a:off x="457200" y="1600200"/>
            <a:ext cx="4386263" cy="4525963"/>
          </a:xfrm>
        </p:spPr>
        <p:txBody>
          <a:bodyPr/>
          <a:lstStyle/>
          <a:p>
            <a:pPr eaLnBrk="1" hangingPunct="1"/>
            <a:r>
              <a:rPr lang="en-US" sz="2400" dirty="0">
                <a:ea typeface="ＭＳ Ｐゴシック" charset="-128"/>
              </a:rPr>
              <a:t>Fuchs &amp; Fuchs (1986)</a:t>
            </a:r>
          </a:p>
          <a:p>
            <a:pPr eaLnBrk="1" hangingPunct="1"/>
            <a:r>
              <a:rPr lang="en-US" sz="2400" dirty="0" err="1">
                <a:ea typeface="ＭＳ Ｐゴシック" charset="-128"/>
              </a:rPr>
              <a:t>Natriello</a:t>
            </a:r>
            <a:r>
              <a:rPr lang="en-US" sz="2400" dirty="0">
                <a:ea typeface="ＭＳ Ｐゴシック" charset="-128"/>
              </a:rPr>
              <a:t> (1987)</a:t>
            </a:r>
          </a:p>
          <a:p>
            <a:pPr eaLnBrk="1" hangingPunct="1"/>
            <a:r>
              <a:rPr lang="en-US" sz="2400" dirty="0">
                <a:ea typeface="ＭＳ Ｐゴシック" charset="-128"/>
              </a:rPr>
              <a:t>Crooks (1988)</a:t>
            </a:r>
          </a:p>
          <a:p>
            <a:pPr eaLnBrk="1" hangingPunct="1"/>
            <a:r>
              <a:rPr lang="en-US" sz="2400" dirty="0" err="1">
                <a:ea typeface="ＭＳ Ｐゴシック" charset="-128"/>
              </a:rPr>
              <a:t>Bangert</a:t>
            </a:r>
            <a:r>
              <a:rPr lang="en-US" sz="2400" dirty="0">
                <a:ea typeface="ＭＳ Ｐゴシック" charset="-128"/>
              </a:rPr>
              <a:t>-Drowns, et al. (1991)</a:t>
            </a:r>
          </a:p>
          <a:p>
            <a:pPr eaLnBrk="1" hangingPunct="1"/>
            <a:r>
              <a:rPr lang="en-US" sz="2400" dirty="0" err="1">
                <a:ea typeface="ＭＳ Ｐゴシック" charset="-128"/>
              </a:rPr>
              <a:t>Dempster</a:t>
            </a:r>
            <a:r>
              <a:rPr lang="en-US" sz="2400" dirty="0">
                <a:ea typeface="ＭＳ Ｐゴシック" charset="-128"/>
              </a:rPr>
              <a:t> (1991, 1992)</a:t>
            </a:r>
          </a:p>
          <a:p>
            <a:pPr eaLnBrk="1" hangingPunct="1"/>
            <a:r>
              <a:rPr lang="en-US" sz="2400" dirty="0" err="1" smtClean="0">
                <a:ea typeface="ＭＳ Ｐゴシック" charset="-128"/>
              </a:rPr>
              <a:t>Elshout</a:t>
            </a:r>
            <a:r>
              <a:rPr lang="en-US" sz="2400" dirty="0">
                <a:ea typeface="ＭＳ Ｐゴシック" charset="-128"/>
              </a:rPr>
              <a:t>-Mohr (1994)</a:t>
            </a:r>
          </a:p>
          <a:p>
            <a:pPr eaLnBrk="1" hangingPunct="1"/>
            <a:r>
              <a:rPr lang="en-US" sz="2400" dirty="0" err="1" smtClean="0">
                <a:ea typeface="ＭＳ Ｐゴシック" charset="-128"/>
              </a:rPr>
              <a:t>Kluger</a:t>
            </a:r>
            <a:r>
              <a:rPr lang="en-US" sz="2400" dirty="0" smtClean="0">
                <a:ea typeface="ＭＳ Ｐゴシック" charset="-128"/>
              </a:rPr>
              <a:t> </a:t>
            </a:r>
            <a:r>
              <a:rPr lang="en-US" sz="2400" dirty="0">
                <a:ea typeface="ＭＳ Ｐゴシック" charset="-128"/>
              </a:rPr>
              <a:t>&amp; </a:t>
            </a:r>
            <a:r>
              <a:rPr lang="en-US" sz="2400" dirty="0" err="1">
                <a:ea typeface="ＭＳ Ｐゴシック" charset="-128"/>
              </a:rPr>
              <a:t>DeNisi</a:t>
            </a:r>
            <a:r>
              <a:rPr lang="en-US" sz="2400" dirty="0">
                <a:ea typeface="ＭＳ Ｐゴシック" charset="-128"/>
              </a:rPr>
              <a:t> (1996)</a:t>
            </a:r>
          </a:p>
          <a:p>
            <a:pPr eaLnBrk="1" hangingPunct="1"/>
            <a:r>
              <a:rPr lang="en-US" sz="2400" dirty="0">
                <a:ea typeface="ＭＳ Ｐゴシック" charset="-128"/>
              </a:rPr>
              <a:t>Black &amp; Wiliam (1998)</a:t>
            </a:r>
          </a:p>
          <a:p>
            <a:pPr eaLnBrk="1" hangingPunct="1"/>
            <a:endParaRPr lang="en-US" sz="2400" dirty="0">
              <a:ea typeface="ＭＳ Ｐゴシック" charset="-128"/>
            </a:endParaRPr>
          </a:p>
          <a:p>
            <a:pPr eaLnBrk="1" hangingPunct="1"/>
            <a:endParaRPr lang="en-US" sz="2400" dirty="0">
              <a:ea typeface="ＭＳ Ｐゴシック" charset="-128"/>
            </a:endParaRPr>
          </a:p>
        </p:txBody>
      </p:sp>
      <p:sp>
        <p:nvSpPr>
          <p:cNvPr id="65540" name="Rectangle 1028"/>
          <p:cNvSpPr>
            <a:spLocks noGrp="1" noChangeArrowheads="1"/>
          </p:cNvSpPr>
          <p:nvPr>
            <p:ph sz="half" idx="2"/>
          </p:nvPr>
        </p:nvSpPr>
        <p:spPr>
          <a:xfrm>
            <a:off x="5105400" y="1582738"/>
            <a:ext cx="4038600" cy="4525962"/>
          </a:xfrm>
        </p:spPr>
        <p:txBody>
          <a:bodyPr/>
          <a:lstStyle/>
          <a:p>
            <a:pPr eaLnBrk="1" hangingPunct="1"/>
            <a:r>
              <a:rPr lang="en-US" sz="2400" dirty="0" err="1">
                <a:ea typeface="ＭＳ Ｐゴシック" charset="-128"/>
              </a:rPr>
              <a:t>Nyquist</a:t>
            </a:r>
            <a:r>
              <a:rPr lang="en-US" sz="2400" dirty="0">
                <a:ea typeface="ＭＳ Ｐゴシック" charset="-128"/>
              </a:rPr>
              <a:t> (2003)</a:t>
            </a:r>
          </a:p>
          <a:p>
            <a:pPr eaLnBrk="1" hangingPunct="1"/>
            <a:r>
              <a:rPr lang="en-US" sz="2400" dirty="0" err="1" smtClean="0">
                <a:ea typeface="ＭＳ Ｐゴシック" charset="-128"/>
              </a:rPr>
              <a:t>Brookhart</a:t>
            </a:r>
            <a:r>
              <a:rPr lang="en-US" sz="2400" dirty="0" smtClean="0">
                <a:ea typeface="ＭＳ Ｐゴシック" charset="-128"/>
              </a:rPr>
              <a:t> </a:t>
            </a:r>
            <a:r>
              <a:rPr lang="en-US" sz="2400" dirty="0">
                <a:ea typeface="ＭＳ Ｐゴシック" charset="-128"/>
              </a:rPr>
              <a:t>(2004)</a:t>
            </a:r>
          </a:p>
          <a:p>
            <a:pPr eaLnBrk="1" hangingPunct="1"/>
            <a:r>
              <a:rPr lang="en-US" sz="2400" dirty="0" err="1">
                <a:ea typeface="ＭＳ Ｐゴシック" charset="-128"/>
              </a:rPr>
              <a:t>Allal</a:t>
            </a:r>
            <a:r>
              <a:rPr lang="en-US" sz="2400" dirty="0">
                <a:ea typeface="ＭＳ Ｐゴシック" charset="-128"/>
              </a:rPr>
              <a:t> &amp; Lopez (2005)</a:t>
            </a:r>
          </a:p>
          <a:p>
            <a:pPr eaLnBrk="1" hangingPunct="1"/>
            <a:r>
              <a:rPr lang="en-US" sz="2400" dirty="0" err="1">
                <a:ea typeface="ＭＳ Ｐゴシック" charset="-128"/>
              </a:rPr>
              <a:t>Köller</a:t>
            </a:r>
            <a:r>
              <a:rPr lang="en-US" sz="2400" dirty="0">
                <a:ea typeface="ＭＳ Ｐゴシック" charset="-128"/>
              </a:rPr>
              <a:t> (2005)</a:t>
            </a:r>
          </a:p>
          <a:p>
            <a:pPr eaLnBrk="1" hangingPunct="1"/>
            <a:r>
              <a:rPr lang="en-US" sz="2400" dirty="0" err="1">
                <a:ea typeface="ＭＳ Ｐゴシック" charset="-128"/>
              </a:rPr>
              <a:t>Brookhart</a:t>
            </a:r>
            <a:r>
              <a:rPr lang="en-US" sz="2400" dirty="0">
                <a:ea typeface="ＭＳ Ｐゴシック" charset="-128"/>
              </a:rPr>
              <a:t> (2007)</a:t>
            </a:r>
          </a:p>
          <a:p>
            <a:pPr eaLnBrk="1" hangingPunct="1"/>
            <a:r>
              <a:rPr lang="en-US" sz="2400" dirty="0">
                <a:ea typeface="ＭＳ Ｐゴシック" charset="-128"/>
              </a:rPr>
              <a:t>Wiliam (2007)</a:t>
            </a:r>
          </a:p>
          <a:p>
            <a:pPr eaLnBrk="1" hangingPunct="1"/>
            <a:r>
              <a:rPr lang="en-US" sz="2400" dirty="0">
                <a:ea typeface="ＭＳ Ｐゴシック" charset="-128"/>
              </a:rPr>
              <a:t>Hattie &amp; </a:t>
            </a:r>
            <a:r>
              <a:rPr lang="en-US" sz="2400" dirty="0" err="1">
                <a:ea typeface="ＭＳ Ｐゴシック" charset="-128"/>
              </a:rPr>
              <a:t>Timperley</a:t>
            </a:r>
            <a:r>
              <a:rPr lang="en-US" sz="2400" dirty="0">
                <a:ea typeface="ＭＳ Ｐゴシック" charset="-128"/>
              </a:rPr>
              <a:t> (2007)</a:t>
            </a:r>
          </a:p>
          <a:p>
            <a:pPr eaLnBrk="1" hangingPunct="1"/>
            <a:r>
              <a:rPr lang="en-US" sz="2400" dirty="0">
                <a:ea typeface="ＭＳ Ｐゴシック" charset="-128"/>
              </a:rPr>
              <a:t>Shute (2008)</a:t>
            </a:r>
          </a:p>
        </p:txBody>
      </p:sp>
    </p:spTree>
    <p:extLst>
      <p:ext uri="{BB962C8B-B14F-4D97-AF65-F5344CB8AC3E}">
        <p14:creationId xmlns:p14="http://schemas.microsoft.com/office/powerpoint/2010/main" val="17945785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r>
              <a:rPr lang="en-GB">
                <a:ea typeface="ＭＳ Ｐゴシック" charset="-128"/>
              </a:rPr>
              <a:t>Effects of feedback</a:t>
            </a:r>
          </a:p>
        </p:txBody>
      </p:sp>
      <p:sp>
        <p:nvSpPr>
          <p:cNvPr id="139267" name="Rectangle 3"/>
          <p:cNvSpPr>
            <a:spLocks noGrp="1" noChangeArrowheads="1"/>
          </p:cNvSpPr>
          <p:nvPr>
            <p:ph idx="1"/>
          </p:nvPr>
        </p:nvSpPr>
        <p:spPr/>
        <p:txBody>
          <a:bodyPr/>
          <a:lstStyle/>
          <a:p>
            <a:pPr eaLnBrk="1" hangingPunct="1">
              <a:lnSpc>
                <a:spcPct val="80000"/>
              </a:lnSpc>
            </a:pPr>
            <a:r>
              <a:rPr lang="en-GB" sz="2500" dirty="0" err="1">
                <a:ea typeface="ＭＳ Ｐゴシック" charset="-128"/>
              </a:rPr>
              <a:t>Kluger</a:t>
            </a:r>
            <a:r>
              <a:rPr lang="en-GB" sz="2500" dirty="0">
                <a:ea typeface="ＭＳ Ｐゴシック" charset="-128"/>
              </a:rPr>
              <a:t> &amp; </a:t>
            </a:r>
            <a:r>
              <a:rPr lang="en-GB" sz="2500" dirty="0" err="1">
                <a:ea typeface="ＭＳ Ｐゴシック" charset="-128"/>
              </a:rPr>
              <a:t>DeNisi</a:t>
            </a:r>
            <a:r>
              <a:rPr lang="en-GB" sz="2500" dirty="0">
                <a:ea typeface="ＭＳ Ｐゴシック" charset="-128"/>
              </a:rPr>
              <a:t> (1996) </a:t>
            </a:r>
            <a:r>
              <a:rPr lang="en-GB" sz="2500" dirty="0" smtClean="0">
                <a:ea typeface="ＭＳ Ｐゴシック" charset="-128"/>
              </a:rPr>
              <a:t>review of3000 </a:t>
            </a:r>
            <a:r>
              <a:rPr lang="en-GB" sz="2500" dirty="0">
                <a:ea typeface="ＭＳ Ｐゴシック" charset="-128"/>
              </a:rPr>
              <a:t>research reports</a:t>
            </a:r>
          </a:p>
          <a:p>
            <a:pPr eaLnBrk="1" hangingPunct="1">
              <a:lnSpc>
                <a:spcPct val="80000"/>
              </a:lnSpc>
            </a:pPr>
            <a:r>
              <a:rPr lang="en-GB" sz="2500" dirty="0">
                <a:ea typeface="ＭＳ Ｐゴシック" charset="-128"/>
              </a:rPr>
              <a:t>Excluding those:</a:t>
            </a:r>
          </a:p>
          <a:p>
            <a:pPr lvl="1" eaLnBrk="1" hangingPunct="1">
              <a:lnSpc>
                <a:spcPct val="80000"/>
              </a:lnSpc>
            </a:pPr>
            <a:r>
              <a:rPr lang="en-GB" sz="2200" dirty="0"/>
              <a:t>without adequate controls</a:t>
            </a:r>
          </a:p>
          <a:p>
            <a:pPr lvl="1" eaLnBrk="1" hangingPunct="1">
              <a:lnSpc>
                <a:spcPct val="80000"/>
              </a:lnSpc>
            </a:pPr>
            <a:r>
              <a:rPr lang="en-GB" sz="2200" dirty="0"/>
              <a:t>with poor design</a:t>
            </a:r>
          </a:p>
          <a:p>
            <a:pPr lvl="1" eaLnBrk="1" hangingPunct="1">
              <a:lnSpc>
                <a:spcPct val="80000"/>
              </a:lnSpc>
            </a:pPr>
            <a:r>
              <a:rPr lang="en-GB" sz="2200" dirty="0"/>
              <a:t>with fewer than 10 participants</a:t>
            </a:r>
          </a:p>
          <a:p>
            <a:pPr lvl="1" eaLnBrk="1" hangingPunct="1">
              <a:lnSpc>
                <a:spcPct val="80000"/>
              </a:lnSpc>
            </a:pPr>
            <a:r>
              <a:rPr lang="en-GB" sz="2200" dirty="0"/>
              <a:t>where performance was not measured</a:t>
            </a:r>
          </a:p>
          <a:p>
            <a:pPr lvl="1" eaLnBrk="1" hangingPunct="1">
              <a:lnSpc>
                <a:spcPct val="80000"/>
              </a:lnSpc>
            </a:pPr>
            <a:r>
              <a:rPr lang="en-GB" sz="2200" dirty="0"/>
              <a:t>without details of effect sizes</a:t>
            </a:r>
          </a:p>
          <a:p>
            <a:pPr eaLnBrk="1" hangingPunct="1">
              <a:lnSpc>
                <a:spcPct val="80000"/>
              </a:lnSpc>
            </a:pPr>
            <a:r>
              <a:rPr lang="en-GB" sz="2500" dirty="0">
                <a:ea typeface="ＭＳ Ｐゴシック" charset="-128"/>
              </a:rPr>
              <a:t>left 131 reports, 607 effect sizes, </a:t>
            </a:r>
            <a:r>
              <a:rPr lang="en-GB" sz="2500" dirty="0" smtClean="0">
                <a:ea typeface="ＭＳ Ｐゴシック" charset="-128"/>
              </a:rPr>
              <a:t>involving 23,363 observations of 12,652 </a:t>
            </a:r>
            <a:r>
              <a:rPr lang="en-GB" sz="2500" dirty="0">
                <a:ea typeface="ＭＳ Ｐゴシック" charset="-128"/>
              </a:rPr>
              <a:t>individuals</a:t>
            </a:r>
          </a:p>
          <a:p>
            <a:pPr eaLnBrk="1" hangingPunct="1">
              <a:lnSpc>
                <a:spcPct val="80000"/>
              </a:lnSpc>
            </a:pPr>
            <a:endParaRPr lang="en-GB" sz="2500" dirty="0">
              <a:ea typeface="ＭＳ Ｐゴシック" charset="-128"/>
            </a:endParaRPr>
          </a:p>
          <a:p>
            <a:pPr eaLnBrk="1" hangingPunct="1">
              <a:lnSpc>
                <a:spcPct val="80000"/>
              </a:lnSpc>
            </a:pPr>
            <a:r>
              <a:rPr lang="en-GB" sz="2500" dirty="0">
                <a:ea typeface="ＭＳ Ｐゴシック" charset="-128"/>
              </a:rPr>
              <a:t>On average, feedback increases </a:t>
            </a:r>
            <a:r>
              <a:rPr lang="en-GB" sz="2500" dirty="0" smtClean="0">
                <a:ea typeface="ＭＳ Ｐゴシック" charset="-128"/>
              </a:rPr>
              <a:t>achievement (</a:t>
            </a:r>
            <a:r>
              <a:rPr lang="en-GB" sz="2500" i="1" dirty="0" smtClean="0">
                <a:ea typeface="ＭＳ Ｐゴシック" charset="-128"/>
              </a:rPr>
              <a:t>d</a:t>
            </a:r>
            <a:r>
              <a:rPr lang="en-GB" sz="2500" dirty="0" smtClean="0">
                <a:ea typeface="ＭＳ Ｐゴシック" charset="-128"/>
              </a:rPr>
              <a:t> =0.41)</a:t>
            </a:r>
            <a:endParaRPr lang="en-GB" sz="2500" dirty="0">
              <a:ea typeface="ＭＳ Ｐゴシック" charset="-128"/>
            </a:endParaRPr>
          </a:p>
          <a:p>
            <a:pPr lvl="1" eaLnBrk="1" hangingPunct="1">
              <a:lnSpc>
                <a:spcPct val="80000"/>
              </a:lnSpc>
            </a:pPr>
            <a:r>
              <a:rPr lang="en-GB" sz="2200" dirty="0"/>
              <a:t>Effect sizes highly </a:t>
            </a:r>
            <a:r>
              <a:rPr lang="en-GB" sz="2200" dirty="0" smtClean="0"/>
              <a:t>variable (</a:t>
            </a:r>
            <a:r>
              <a:rPr lang="en-GB" sz="2200" dirty="0" err="1" smtClean="0"/>
              <a:t>sd</a:t>
            </a:r>
            <a:r>
              <a:rPr lang="en-GB" sz="2200" dirty="0" smtClean="0"/>
              <a:t>&gt;1)</a:t>
            </a:r>
            <a:endParaRPr lang="en-GB" sz="2200" dirty="0"/>
          </a:p>
          <a:p>
            <a:pPr lvl="1" eaLnBrk="1" hangingPunct="1">
              <a:lnSpc>
                <a:spcPct val="80000"/>
              </a:lnSpc>
            </a:pPr>
            <a:r>
              <a:rPr lang="en-GB" sz="2200" dirty="0"/>
              <a:t>38% (50 out of 131) of effect sizes were negative</a:t>
            </a:r>
          </a:p>
        </p:txBody>
      </p:sp>
    </p:spTree>
    <p:extLst>
      <p:ext uri="{BB962C8B-B14F-4D97-AF65-F5344CB8AC3E}">
        <p14:creationId xmlns:p14="http://schemas.microsoft.com/office/powerpoint/2010/main" val="41678650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formative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0827306"/>
              </p:ext>
            </p:extLst>
          </p:nvPr>
        </p:nvGraphicFramePr>
        <p:xfrm>
          <a:off x="473075" y="2857500"/>
          <a:ext cx="8229600" cy="3200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t>Source</a:t>
                      </a:r>
                      <a:endParaRPr lang="en-US" sz="2400" dirty="0"/>
                    </a:p>
                  </a:txBody>
                  <a:tcPr/>
                </a:tc>
                <a:tc>
                  <a:txBody>
                    <a:bodyPr/>
                    <a:lstStyle/>
                    <a:p>
                      <a:pPr algn="ctr"/>
                      <a:r>
                        <a:rPr lang="en-US" sz="2400" dirty="0" smtClean="0"/>
                        <a:t>Effect size</a:t>
                      </a:r>
                      <a:endParaRPr lang="en-US" sz="2400" dirty="0"/>
                    </a:p>
                  </a:txBody>
                  <a:tcPr/>
                </a:tc>
              </a:tr>
              <a:tr h="370840">
                <a:tc>
                  <a:txBody>
                    <a:bodyPr/>
                    <a:lstStyle/>
                    <a:p>
                      <a:r>
                        <a:rPr lang="en-US" sz="2400" dirty="0" err="1" smtClean="0"/>
                        <a:t>Kluger</a:t>
                      </a:r>
                      <a:r>
                        <a:rPr lang="en-US" sz="2400" baseline="0" dirty="0" smtClean="0"/>
                        <a:t> &amp; </a:t>
                      </a:r>
                      <a:r>
                        <a:rPr lang="en-US" sz="2400" baseline="0" dirty="0" err="1" smtClean="0"/>
                        <a:t>DeNisi</a:t>
                      </a:r>
                      <a:r>
                        <a:rPr lang="en-US" sz="2400" baseline="0" dirty="0" smtClean="0"/>
                        <a:t> (1996)</a:t>
                      </a:r>
                      <a:endParaRPr lang="en-US" sz="2400" dirty="0"/>
                    </a:p>
                  </a:txBody>
                  <a:tcPr/>
                </a:tc>
                <a:tc>
                  <a:txBody>
                    <a:bodyPr/>
                    <a:lstStyle/>
                    <a:p>
                      <a:pPr algn="ctr"/>
                      <a:r>
                        <a:rPr lang="en-US" sz="2400" dirty="0" smtClean="0"/>
                        <a:t>0.41</a:t>
                      </a:r>
                      <a:endParaRPr lang="en-US" sz="2400" dirty="0"/>
                    </a:p>
                  </a:txBody>
                  <a:tcPr/>
                </a:tc>
              </a:tr>
              <a:tr h="370840">
                <a:tc>
                  <a:txBody>
                    <a:bodyPr/>
                    <a:lstStyle/>
                    <a:p>
                      <a:r>
                        <a:rPr lang="en-US" sz="2400" dirty="0" smtClean="0"/>
                        <a:t>Black &amp;Wiliam (1998)</a:t>
                      </a:r>
                      <a:endParaRPr lang="en-US" sz="2400" dirty="0"/>
                    </a:p>
                  </a:txBody>
                  <a:tcPr/>
                </a:tc>
                <a:tc>
                  <a:txBody>
                    <a:bodyPr/>
                    <a:lstStyle/>
                    <a:p>
                      <a:pPr algn="ctr"/>
                      <a:r>
                        <a:rPr lang="en-US" sz="2400" dirty="0" smtClean="0"/>
                        <a:t>0.4 to 0.7</a:t>
                      </a:r>
                      <a:endParaRPr lang="en-US" sz="2400" dirty="0"/>
                    </a:p>
                  </a:txBody>
                  <a:tcPr/>
                </a:tc>
              </a:tr>
              <a:tr h="370840">
                <a:tc>
                  <a:txBody>
                    <a:bodyPr/>
                    <a:lstStyle/>
                    <a:p>
                      <a:r>
                        <a:rPr lang="en-US" sz="2400" dirty="0" smtClean="0"/>
                        <a:t>Wiliam</a:t>
                      </a:r>
                      <a:r>
                        <a:rPr lang="en-US" sz="2400" i="1" dirty="0" smtClean="0"/>
                        <a:t> et al</a:t>
                      </a:r>
                      <a:r>
                        <a:rPr lang="en-US" sz="2400" dirty="0" smtClean="0"/>
                        <a:t>., (2004)</a:t>
                      </a:r>
                      <a:endParaRPr lang="en-US" sz="2400" dirty="0"/>
                    </a:p>
                  </a:txBody>
                  <a:tcPr/>
                </a:tc>
                <a:tc>
                  <a:txBody>
                    <a:bodyPr/>
                    <a:lstStyle/>
                    <a:p>
                      <a:pPr algn="ctr"/>
                      <a:r>
                        <a:rPr lang="en-US" sz="2400" dirty="0" smtClean="0"/>
                        <a:t>0.32</a:t>
                      </a:r>
                      <a:endParaRPr lang="en-US" sz="2400" dirty="0"/>
                    </a:p>
                  </a:txBody>
                  <a:tcPr/>
                </a:tc>
              </a:tr>
              <a:tr h="370840">
                <a:tc>
                  <a:txBody>
                    <a:bodyPr/>
                    <a:lstStyle/>
                    <a:p>
                      <a:r>
                        <a:rPr lang="en-US" sz="2400" dirty="0" smtClean="0"/>
                        <a:t>Hattie &amp; </a:t>
                      </a:r>
                      <a:r>
                        <a:rPr lang="en-US" sz="2400" dirty="0" err="1" smtClean="0"/>
                        <a:t>Timperley</a:t>
                      </a:r>
                      <a:r>
                        <a:rPr lang="en-US" sz="2400" dirty="0" smtClean="0"/>
                        <a:t> (2007)</a:t>
                      </a:r>
                      <a:endParaRPr lang="en-US" sz="2400" dirty="0"/>
                    </a:p>
                  </a:txBody>
                  <a:tcPr/>
                </a:tc>
                <a:tc>
                  <a:txBody>
                    <a:bodyPr/>
                    <a:lstStyle/>
                    <a:p>
                      <a:pPr algn="ctr"/>
                      <a:r>
                        <a:rPr lang="en-US" sz="2400" dirty="0" smtClean="0"/>
                        <a:t>0.96</a:t>
                      </a:r>
                      <a:endParaRPr lang="en-US" sz="2400" dirty="0"/>
                    </a:p>
                  </a:txBody>
                  <a:tcPr/>
                </a:tc>
              </a:tr>
              <a:tr h="370840">
                <a:tc>
                  <a:txBody>
                    <a:bodyPr/>
                    <a:lstStyle/>
                    <a:p>
                      <a:r>
                        <a:rPr lang="en-US" sz="2400" dirty="0" smtClean="0"/>
                        <a:t>Shute (2008)</a:t>
                      </a:r>
                      <a:endParaRPr lang="en-US" sz="2400" dirty="0"/>
                    </a:p>
                  </a:txBody>
                  <a:tcPr/>
                </a:tc>
                <a:tc>
                  <a:txBody>
                    <a:bodyPr/>
                    <a:lstStyle/>
                    <a:p>
                      <a:pPr algn="ctr"/>
                      <a:r>
                        <a:rPr lang="en-US" sz="2400" dirty="0" smtClean="0"/>
                        <a:t>0.4 to 0.8</a:t>
                      </a:r>
                      <a:endParaRPr lang="en-US" sz="2400" dirty="0"/>
                    </a:p>
                  </a:txBody>
                  <a:tcPr/>
                </a:tc>
              </a:tr>
              <a:tr h="370840">
                <a:tc>
                  <a:txBody>
                    <a:bodyPr/>
                    <a:lstStyle/>
                    <a:p>
                      <a:endParaRPr lang="en-US" sz="2400" dirty="0"/>
                    </a:p>
                  </a:txBody>
                  <a:tcPr/>
                </a:tc>
                <a:tc>
                  <a:txBody>
                    <a:bodyPr/>
                    <a:lstStyle/>
                    <a:p>
                      <a:pPr algn="ctr"/>
                      <a:endParaRPr lang="en-US" sz="2400" dirty="0"/>
                    </a:p>
                  </a:txBody>
                  <a:tcPr/>
                </a:tc>
              </a:tr>
            </a:tbl>
          </a:graphicData>
        </a:graphic>
      </p:graphicFrame>
      <p:sp>
        <p:nvSpPr>
          <p:cNvPr id="5" name="TextBox 4"/>
          <p:cNvSpPr txBox="1"/>
          <p:nvPr/>
        </p:nvSpPr>
        <p:spPr>
          <a:xfrm>
            <a:off x="596900" y="1612900"/>
            <a:ext cx="7962900" cy="830997"/>
          </a:xfrm>
          <a:prstGeom prst="rect">
            <a:avLst/>
          </a:prstGeom>
          <a:noFill/>
        </p:spPr>
        <p:txBody>
          <a:bodyPr wrap="square" rtlCol="0">
            <a:spAutoFit/>
          </a:bodyPr>
          <a:lstStyle/>
          <a:p>
            <a:r>
              <a:rPr lang="en-US" dirty="0" smtClean="0"/>
              <a:t>Standardized effect size: differences in means, measured in population standard deviations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effect sizes</a:t>
            </a:r>
            <a:endParaRPr lang="en-US" dirty="0"/>
          </a:p>
        </p:txBody>
      </p:sp>
      <p:sp>
        <p:nvSpPr>
          <p:cNvPr id="3" name="Content Placeholder 2"/>
          <p:cNvSpPr>
            <a:spLocks noGrp="1"/>
          </p:cNvSpPr>
          <p:nvPr>
            <p:ph idx="1"/>
          </p:nvPr>
        </p:nvSpPr>
        <p:spPr/>
        <p:txBody>
          <a:bodyPr/>
          <a:lstStyle/>
          <a:p>
            <a:r>
              <a:rPr lang="en-US" dirty="0" smtClean="0"/>
              <a:t>Restriction of range</a:t>
            </a:r>
          </a:p>
          <a:p>
            <a:r>
              <a:rPr lang="en-US" dirty="0" smtClean="0"/>
              <a:t>Sensitivity to instruction</a:t>
            </a:r>
          </a:p>
          <a:p>
            <a:r>
              <a:rPr lang="en-US" dirty="0" smtClean="0"/>
              <a:t>Ambiguous comparisons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eaLnBrk="1" hangingPunct="1"/>
            <a:r>
              <a:rPr lang="en-US" smtClean="0">
                <a:ea typeface="ＭＳ Ｐゴシック" charset="-128"/>
                <a:cs typeface="ＭＳ Ｐゴシック" charset="-128"/>
              </a:rPr>
              <a:t>Definitions of formative assessment</a:t>
            </a:r>
          </a:p>
        </p:txBody>
      </p:sp>
      <p:sp>
        <p:nvSpPr>
          <p:cNvPr id="24579" name="Content Placeholder 5"/>
          <p:cNvSpPr>
            <a:spLocks noGrp="1"/>
          </p:cNvSpPr>
          <p:nvPr>
            <p:ph idx="1"/>
          </p:nvPr>
        </p:nvSpPr>
        <p:spPr>
          <a:xfrm>
            <a:off x="454025" y="1422400"/>
            <a:ext cx="8353425" cy="5435600"/>
          </a:xfrm>
        </p:spPr>
        <p:txBody>
          <a:bodyPr/>
          <a:lstStyle/>
          <a:p>
            <a:pPr marL="0" indent="0" eaLnBrk="1" hangingPunct="1">
              <a:buNone/>
            </a:pPr>
            <a:r>
              <a:rPr lang="en-US" sz="2200" b="0" dirty="0" smtClean="0">
                <a:ea typeface="ＭＳ Ｐゴシック" charset="-128"/>
                <a:cs typeface="ＭＳ Ｐゴシック" charset="-128"/>
              </a:rPr>
              <a:t>We use the general term </a:t>
            </a:r>
            <a:r>
              <a:rPr lang="en-US" sz="2200" b="0" i="1" dirty="0" smtClean="0">
                <a:ea typeface="ＭＳ Ｐゴシック" charset="-128"/>
                <a:cs typeface="ＭＳ Ｐゴシック" charset="-128"/>
              </a:rPr>
              <a:t>assessment</a:t>
            </a:r>
            <a:r>
              <a:rPr lang="en-US" sz="2200" b="0" dirty="0" smtClean="0">
                <a:ea typeface="ＭＳ Ｐゴシック" charset="-128"/>
                <a:cs typeface="ＭＳ Ｐゴシック" charset="-128"/>
              </a:rPr>
              <a:t> to refer to all those activities undertaken by teachers—and by their students in assessing themselves—that provide information to be used as feedback to modify teaching and learning activities. Such assessment becomes </a:t>
            </a:r>
            <a:r>
              <a:rPr lang="en-US" sz="2200" b="0" i="1" dirty="0" smtClean="0">
                <a:ea typeface="ＭＳ Ｐゴシック" charset="-128"/>
                <a:cs typeface="ＭＳ Ｐゴシック" charset="-128"/>
              </a:rPr>
              <a:t>formative assessment</a:t>
            </a:r>
            <a:r>
              <a:rPr lang="en-US" sz="2200" b="0" dirty="0" smtClean="0">
                <a:ea typeface="ＭＳ Ｐゴシック" charset="-128"/>
                <a:cs typeface="ＭＳ Ｐゴシック" charset="-128"/>
              </a:rPr>
              <a:t> when the evidence is actually used to adapt the teaching to meet student needs</a:t>
            </a:r>
            <a:r>
              <a:rPr lang="en-GB" sz="2200" b="0" dirty="0" smtClean="0">
                <a:ea typeface="ＭＳ Ｐゴシック" charset="-128"/>
                <a:cs typeface="ＭＳ Ｐゴシック" charset="-128"/>
              </a:rPr>
              <a:t>” (Black &amp; Wiliam, 1998 </a:t>
            </a:r>
            <a:r>
              <a:rPr lang="en-GB" sz="2200" b="0" dirty="0" err="1" smtClean="0">
                <a:ea typeface="ＭＳ Ｐゴシック" charset="-128"/>
                <a:cs typeface="ＭＳ Ｐゴシック" charset="-128"/>
              </a:rPr>
              <a:t>p</a:t>
            </a:r>
            <a:r>
              <a:rPr lang="en-GB" sz="2200" b="0" dirty="0" smtClean="0">
                <a:ea typeface="ＭＳ Ｐゴシック" charset="-128"/>
                <a:cs typeface="ＭＳ Ｐゴシック" charset="-128"/>
              </a:rPr>
              <a:t>. 140)</a:t>
            </a:r>
          </a:p>
          <a:p>
            <a:pPr marL="0" indent="0" eaLnBrk="1" hangingPunct="1">
              <a:buNone/>
            </a:pPr>
            <a:endParaRPr lang="en-GB" sz="2200" b="0" dirty="0" smtClean="0">
              <a:ea typeface="ＭＳ Ｐゴシック" charset="-128"/>
              <a:cs typeface="ＭＳ Ｐゴシック" charset="-128"/>
            </a:endParaRPr>
          </a:p>
          <a:p>
            <a:pPr marL="0" indent="0" eaLnBrk="1" hangingPunct="1">
              <a:buNone/>
            </a:pPr>
            <a:r>
              <a:rPr lang="en-US" sz="2200" b="0" dirty="0" smtClean="0">
                <a:ea typeface="ＭＳ Ｐゴシック" charset="-128"/>
                <a:cs typeface="ＭＳ Ｐゴシック" charset="-128"/>
              </a:rPr>
              <a:t>“the process used by teachers and students to </a:t>
            </a:r>
            <a:r>
              <a:rPr lang="en-US" sz="2200" b="0" dirty="0" err="1" smtClean="0">
                <a:ea typeface="ＭＳ Ｐゴシック" charset="-128"/>
                <a:cs typeface="ＭＳ Ｐゴシック" charset="-128"/>
              </a:rPr>
              <a:t>recognise</a:t>
            </a:r>
            <a:r>
              <a:rPr lang="en-US" sz="2200" b="0" dirty="0" smtClean="0">
                <a:ea typeface="ＭＳ Ｐゴシック" charset="-128"/>
                <a:cs typeface="ＭＳ Ｐゴシック" charset="-128"/>
              </a:rPr>
              <a:t> and respond to student learning in order to enhance that learning, during the learning” (</a:t>
            </a:r>
            <a:r>
              <a:rPr lang="en-US" sz="2200" b="0" dirty="0" err="1" smtClean="0">
                <a:ea typeface="ＭＳ Ｐゴシック" charset="-128"/>
                <a:cs typeface="ＭＳ Ｐゴシック" charset="-128"/>
              </a:rPr>
              <a:t>Cowie</a:t>
            </a:r>
            <a:r>
              <a:rPr lang="en-US" sz="2200" b="0" dirty="0" smtClean="0">
                <a:ea typeface="ＭＳ Ｐゴシック" charset="-128"/>
                <a:cs typeface="ＭＳ Ｐゴシック" charset="-128"/>
              </a:rPr>
              <a:t> &amp; Bell, 1999 </a:t>
            </a:r>
            <a:r>
              <a:rPr lang="en-US" sz="2200" b="0" dirty="0" err="1" smtClean="0">
                <a:ea typeface="ＭＳ Ｐゴシック" charset="-128"/>
                <a:cs typeface="ＭＳ Ｐゴシック" charset="-128"/>
              </a:rPr>
              <a:t>p</a:t>
            </a:r>
            <a:r>
              <a:rPr lang="en-US" sz="2200" b="0" dirty="0" smtClean="0">
                <a:ea typeface="ＭＳ Ｐゴシック" charset="-128"/>
                <a:cs typeface="ＭＳ Ｐゴシック" charset="-128"/>
              </a:rPr>
              <a:t>. 32)</a:t>
            </a:r>
            <a:r>
              <a:rPr lang="en-GB" sz="2200" b="0" dirty="0" smtClean="0">
                <a:ea typeface="ＭＳ Ｐゴシック" charset="-128"/>
                <a:cs typeface="ＭＳ Ｐゴシック" charset="-128"/>
              </a:rPr>
              <a:t> </a:t>
            </a:r>
          </a:p>
          <a:p>
            <a:pPr marL="0" indent="0" eaLnBrk="1" hangingPunct="1">
              <a:buNone/>
            </a:pPr>
            <a:endParaRPr lang="en-GB" sz="2200" b="0" dirty="0" smtClean="0">
              <a:ea typeface="ＭＳ Ｐゴシック" charset="-128"/>
              <a:cs typeface="ＭＳ Ｐゴシック" charset="-128"/>
            </a:endParaRPr>
          </a:p>
          <a:p>
            <a:pPr marL="0" indent="0" eaLnBrk="1" hangingPunct="1">
              <a:buNone/>
            </a:pPr>
            <a:r>
              <a:rPr lang="en-US" sz="2200" b="0" dirty="0" smtClean="0">
                <a:ea typeface="ＭＳ Ｐゴシック" charset="-128"/>
                <a:cs typeface="ＭＳ Ｐゴシック" charset="-128"/>
              </a:rPr>
              <a:t>“assessment carried out during the instructional process for the purpose of improving teaching or learning” (</a:t>
            </a:r>
            <a:r>
              <a:rPr lang="en-US" sz="2200" b="0" dirty="0" err="1" smtClean="0">
                <a:ea typeface="ＭＳ Ｐゴシック" charset="-128"/>
                <a:cs typeface="ＭＳ Ｐゴシック" charset="-128"/>
              </a:rPr>
              <a:t>Shepard</a:t>
            </a:r>
            <a:r>
              <a:rPr lang="en-US" sz="2200" b="0" dirty="0" smtClean="0">
                <a:ea typeface="ＭＳ Ｐゴシック" charset="-128"/>
                <a:cs typeface="ＭＳ Ｐゴシック" charset="-128"/>
              </a:rPr>
              <a:t> et al., 2005 </a:t>
            </a:r>
            <a:r>
              <a:rPr lang="en-US" sz="2200" b="0" dirty="0" err="1" smtClean="0">
                <a:ea typeface="ＭＳ Ｐゴシック" charset="-128"/>
                <a:cs typeface="ＭＳ Ｐゴシック" charset="-128"/>
              </a:rPr>
              <a:t>p</a:t>
            </a:r>
            <a:r>
              <a:rPr lang="en-US" sz="2200" b="0" dirty="0" smtClean="0">
                <a:ea typeface="ＭＳ Ｐゴシック" charset="-128"/>
                <a:cs typeface="ＭＳ Ｐゴシック" charset="-128"/>
              </a:rPr>
              <a:t>. 275)</a:t>
            </a:r>
            <a:r>
              <a:rPr lang="en-GB" sz="2200" b="0" dirty="0" smtClean="0">
                <a:ea typeface="ＭＳ Ｐゴシック" charset="-128"/>
                <a:cs typeface="ＭＳ Ｐゴシック" charset="-128"/>
              </a:rPr>
              <a:t> </a:t>
            </a:r>
            <a:endParaRPr lang="en-US" sz="2200" b="0"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smtClean="0">
              <a:ea typeface="ＭＳ Ｐゴシック" charset="-128"/>
              <a:cs typeface="ＭＳ Ｐゴシック" charset="-128"/>
            </a:endParaRPr>
          </a:p>
        </p:txBody>
      </p:sp>
      <p:sp>
        <p:nvSpPr>
          <p:cNvPr id="25603" name="Content Placeholder 2"/>
          <p:cNvSpPr>
            <a:spLocks noGrp="1"/>
          </p:cNvSpPr>
          <p:nvPr>
            <p:ph idx="1"/>
          </p:nvPr>
        </p:nvSpPr>
        <p:spPr/>
        <p:txBody>
          <a:bodyPr/>
          <a:lstStyle/>
          <a:p>
            <a:pPr marL="0" indent="0" eaLnBrk="1" hangingPunct="1">
              <a:buNone/>
            </a:pPr>
            <a:r>
              <a:rPr lang="en-US" sz="2400" b="0" dirty="0" smtClean="0">
                <a:ea typeface="ＭＳ Ｐゴシック" charset="-128"/>
                <a:cs typeface="ＭＳ Ｐゴシック" charset="-128"/>
              </a:rPr>
              <a:t>“Formative assessment refers to frequent, interactive assessments of students’ progress and understanding to identify learning needs and adjust teaching appropriately” (Looney, 2005, </a:t>
            </a:r>
            <a:r>
              <a:rPr lang="en-US" sz="2400" b="0" dirty="0" err="1" smtClean="0">
                <a:ea typeface="ＭＳ Ｐゴシック" charset="-128"/>
                <a:cs typeface="ＭＳ Ｐゴシック" charset="-128"/>
              </a:rPr>
              <a:t>p</a:t>
            </a:r>
            <a:r>
              <a:rPr lang="en-US" sz="2400" b="0" dirty="0" smtClean="0">
                <a:ea typeface="ＭＳ Ｐゴシック" charset="-128"/>
                <a:cs typeface="ＭＳ Ｐゴシック" charset="-128"/>
              </a:rPr>
              <a:t>. 21)</a:t>
            </a:r>
          </a:p>
          <a:p>
            <a:pPr marL="0" indent="0" eaLnBrk="1" hangingPunct="1">
              <a:buNone/>
            </a:pPr>
            <a:endParaRPr lang="en-US" sz="2400" b="0" dirty="0" smtClean="0">
              <a:ea typeface="ＭＳ Ｐゴシック" charset="-128"/>
              <a:cs typeface="ＭＳ Ｐゴシック" charset="-128"/>
            </a:endParaRPr>
          </a:p>
          <a:p>
            <a:pPr marL="0" indent="0" eaLnBrk="1" hangingPunct="1">
              <a:buNone/>
            </a:pPr>
            <a:r>
              <a:rPr lang="en-US" sz="2400" b="0" dirty="0" smtClean="0">
                <a:ea typeface="ＭＳ Ｐゴシック" charset="-128"/>
                <a:cs typeface="ＭＳ Ｐゴシック" charset="-128"/>
              </a:rPr>
              <a:t>“A formative assessment is a tool that teachers use to measure student grasp of specific topics and skills they are teaching. It’s a ‘midstream’ tool to identify specific student misconceptions and mistakes while the material is being taught” (</a:t>
            </a:r>
            <a:r>
              <a:rPr lang="en-US" sz="2400" b="0" dirty="0" err="1" smtClean="0">
                <a:ea typeface="ＭＳ Ｐゴシック" charset="-128"/>
                <a:cs typeface="ＭＳ Ｐゴシック" charset="-128"/>
              </a:rPr>
              <a:t>Kahl</a:t>
            </a:r>
            <a:r>
              <a:rPr lang="en-US" sz="2400" b="0" dirty="0" smtClean="0">
                <a:ea typeface="ＭＳ Ｐゴシック" charset="-128"/>
                <a:cs typeface="ＭＳ Ｐゴシック" charset="-128"/>
              </a:rPr>
              <a:t>, 2005 </a:t>
            </a:r>
            <a:r>
              <a:rPr lang="en-US" sz="2400" b="0" dirty="0" err="1" smtClean="0">
                <a:ea typeface="ＭＳ Ｐゴシック" charset="-128"/>
                <a:cs typeface="ＭＳ Ｐゴシック" charset="-128"/>
              </a:rPr>
              <a:t>p</a:t>
            </a:r>
            <a:r>
              <a:rPr lang="en-US" sz="2400" b="0" dirty="0" smtClean="0">
                <a:ea typeface="ＭＳ Ｐゴシック" charset="-128"/>
                <a:cs typeface="ＭＳ Ｐゴシック" charset="-128"/>
              </a:rPr>
              <a:t>. 11)</a:t>
            </a:r>
            <a:r>
              <a:rPr lang="en-GB" sz="2400" b="0" dirty="0" smtClean="0">
                <a:ea typeface="ＭＳ Ｐゴシック" charset="-128"/>
                <a:cs typeface="ＭＳ Ｐゴシック" charset="-128"/>
              </a:rPr>
              <a:t> </a:t>
            </a:r>
            <a:endParaRPr lang="en-US" sz="2400" b="0"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42172</TotalTime>
  <Words>1478</Words>
  <Application>Microsoft Macintosh PowerPoint</Application>
  <PresentationFormat>On-screen Show (4:3)</PresentationFormat>
  <Paragraphs>165</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Formative assessment: definitions and relationships</vt:lpstr>
      <vt:lpstr>Origins and antecedents</vt:lpstr>
      <vt:lpstr>What’s wrong with the feedback metaphor?</vt:lpstr>
      <vt:lpstr>A blossoming of research reviews…</vt:lpstr>
      <vt:lpstr>Effects of feedback</vt:lpstr>
      <vt:lpstr>Effects of formative assessment</vt:lpstr>
      <vt:lpstr>Problems with effect sizes</vt:lpstr>
      <vt:lpstr>Definitions of formative assessment</vt:lpstr>
      <vt:lpstr>PowerPoint Presentation</vt:lpstr>
      <vt:lpstr>PowerPoint Presentation</vt:lpstr>
      <vt:lpstr>Which of these is formative?</vt:lpstr>
      <vt:lpstr>What does formative assessment form?</vt:lpstr>
      <vt:lpstr>Formative assessment: a new definition</vt:lpstr>
      <vt:lpstr>Unpacking formative assessment</vt:lpstr>
      <vt:lpstr>Aspects of formative assessment</vt:lpstr>
      <vt:lpstr>Five “key strategies”…</vt:lpstr>
      <vt:lpstr>Dual-pathway model (Boekaerts, 1993)</vt:lpstr>
      <vt:lpstr>Growth and well-being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201</cp:revision>
  <cp:lastPrinted>2007-02-01T19:02:41Z</cp:lastPrinted>
  <dcterms:created xsi:type="dcterms:W3CDTF">2010-11-29T14:44:25Z</dcterms:created>
  <dcterms:modified xsi:type="dcterms:W3CDTF">2011-04-10T13:17:27Z</dcterms:modified>
</cp:coreProperties>
</file>